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5" r:id="rId4"/>
    <p:sldId id="260" r:id="rId5"/>
    <p:sldId id="267" r:id="rId6"/>
    <p:sldId id="264" r:id="rId7"/>
    <p:sldId id="280" r:id="rId8"/>
    <p:sldId id="281" r:id="rId9"/>
    <p:sldId id="278" r:id="rId10"/>
    <p:sldId id="279" r:id="rId11"/>
    <p:sldId id="268" r:id="rId12"/>
    <p:sldId id="272" r:id="rId13"/>
    <p:sldId id="277" r:id="rId14"/>
    <p:sldId id="282" r:id="rId15"/>
    <p:sldId id="273" r:id="rId16"/>
    <p:sldId id="274" r:id="rId17"/>
    <p:sldId id="275" r:id="rId18"/>
    <p:sldId id="276" r:id="rId19"/>
    <p:sldId id="263" r:id="rId20"/>
    <p:sldId id="258" r:id="rId21"/>
  </p:sldIdLst>
  <p:sldSz cx="9144000" cy="6858000" type="screen4x3"/>
  <p:notesSz cx="7026275" cy="9312275"/>
  <p:embeddedFontLst>
    <p:embeddedFont>
      <p:font typeface="Gill Sans MT" panose="020B0502020104020203" pitchFamily="34" charset="0"/>
      <p:regular r:id="rId23"/>
      <p:bold r:id="rId24"/>
      <p:italic r:id="rId25"/>
      <p:boldItalic r:id="rId26"/>
    </p:embeddedFont>
    <p:embeddedFont>
      <p:font typeface="MS Mincho" panose="02020609040205080304" pitchFamily="49" charset="-128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ＭＳ Ｐゴシック" panose="020B0604020202020204" charset="-128"/>
      <p:regular r:id="rId32"/>
    </p:embeddedFont>
    <p:embeddedFont>
      <p:font typeface="Arial Unicode MS" panose="020B0604020202020204" pitchFamily="34" charset="-128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ACA"/>
    <a:srgbClr val="FA910A"/>
    <a:srgbClr val="616264"/>
    <a:srgbClr val="14315E"/>
    <a:srgbClr val="F92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87907" autoAdjust="0"/>
  </p:normalViewPr>
  <p:slideViewPr>
    <p:cSldViewPr snapToGrid="0" snapToObjects="1">
      <p:cViewPr varScale="1">
        <p:scale>
          <a:sx n="58" d="100"/>
          <a:sy n="58" d="100"/>
        </p:scale>
        <p:origin x="117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r">
              <a:defRPr sz="1300"/>
            </a:lvl1pPr>
          </a:lstStyle>
          <a:p>
            <a:fld id="{49ACEA16-EAAA-4DCD-9B30-6F14957C9C10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5" tIns="46678" rIns="93355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5" tIns="46678" rIns="93355" bIns="46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r">
              <a:defRPr sz="1300"/>
            </a:lvl1pPr>
          </a:lstStyle>
          <a:p>
            <a:fld id="{9037D615-D4D4-498E-91E8-ED6AB5370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5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615-D4D4-498E-91E8-ED6AB53708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mainly on Twitter – </a:t>
            </a:r>
          </a:p>
          <a:p>
            <a:r>
              <a:rPr lang="en-US" dirty="0" smtClean="0"/>
              <a:t>Only marginally useful on </a:t>
            </a:r>
            <a:r>
              <a:rPr lang="en-US" dirty="0" err="1" smtClean="0"/>
              <a:t>Linkedin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615-D4D4-498E-91E8-ED6AB53708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52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Like, retweet, comment (but</a:t>
            </a:r>
            <a:r>
              <a:rPr lang="en-US" baseline="0" dirty="0" smtClean="0"/>
              <a:t> not too much) – personal email notifications sent</a:t>
            </a:r>
          </a:p>
          <a:p>
            <a:r>
              <a:rPr lang="en-US" baseline="0" dirty="0" smtClean="0"/>
              <a:t>Use hashtags effectively</a:t>
            </a:r>
          </a:p>
          <a:p>
            <a:r>
              <a:rPr lang="en-US" baseline="0" dirty="0" smtClean="0"/>
              <a:t>Start to see engagement – signal to reach out; </a:t>
            </a:r>
            <a:r>
              <a:rPr lang="en-US" baseline="0" dirty="0" err="1" smtClean="0"/>
              <a:t>Linkedin</a:t>
            </a:r>
            <a:r>
              <a:rPr lang="en-US" baseline="0" dirty="0" smtClean="0"/>
              <a:t> – keep it based on the topics discussed (not on sales)</a:t>
            </a:r>
          </a:p>
          <a:p>
            <a:r>
              <a:rPr lang="en-US" baseline="0" dirty="0" smtClean="0"/>
              <a:t>Once relationship is established – use it to persuade action on a next step – again no hard sell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615-D4D4-498E-91E8-ED6AB53708A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30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615-D4D4-498E-91E8-ED6AB53708A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34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615-D4D4-498E-91E8-ED6AB53708A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7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Gill Sans MT" pitchFamily="34" charset="0"/>
              </a:rPr>
              <a:t>STORY ties directly with the mission.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Gill Sans MT" pitchFamily="34" charset="0"/>
              </a:rPr>
              <a:t>MISSION/</a:t>
            </a:r>
            <a:r>
              <a:rPr lang="en-US" sz="1200" baseline="0" dirty="0" smtClean="0">
                <a:latin typeface="Gill Sans MT" pitchFamily="34" charset="0"/>
              </a:rPr>
              <a:t> START WITH WHY</a:t>
            </a:r>
            <a:endParaRPr lang="en-US" sz="1200" dirty="0" smtClean="0">
              <a:latin typeface="Gill Sans MT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Gill Sans MT" pitchFamily="34" charset="0"/>
              </a:rPr>
              <a:t>Why tell</a:t>
            </a:r>
            <a:r>
              <a:rPr lang="en-US" sz="1200" baseline="0" dirty="0" smtClean="0">
                <a:latin typeface="Gill Sans MT" pitchFamily="34" charset="0"/>
              </a:rPr>
              <a:t> a consistent story?</a:t>
            </a:r>
            <a:endParaRPr lang="en-US" sz="1200" dirty="0" smtClean="0">
              <a:latin typeface="Gill Sans MT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Gill Sans MT" pitchFamily="34" charset="0"/>
              </a:rPr>
              <a:t>Emotion is at the heart of all decisions.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Gill Sans MT" pitchFamily="34" charset="0"/>
              </a:rPr>
              <a:t>Content marketing, social media, video, and events are the most effective strategies for telling our story and building the brand.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Gill Sans MT" pitchFamily="34" charset="0"/>
              </a:rPr>
              <a:t>It’s imperative that this story is consistent across platforms and constituents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ea typeface="ＭＳ Ｐゴシック" charset="-128"/>
              </a:rPr>
              <a:t>s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F9FEF3E-97C4-4B7A-A350-2587257E413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4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AgGateway</a:t>
            </a:r>
            <a:r>
              <a:rPr lang="en-US" dirty="0" smtClean="0"/>
              <a:t> – </a:t>
            </a:r>
            <a:r>
              <a:rPr lang="en-US" dirty="0" err="1" smtClean="0"/>
              <a:t>Linkedin</a:t>
            </a:r>
            <a:r>
              <a:rPr lang="en-US" dirty="0" smtClean="0"/>
              <a:t> and Twitter</a:t>
            </a:r>
            <a:r>
              <a:rPr lang="en-US" baseline="0" dirty="0" smtClean="0"/>
              <a:t> are the number one tools.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615-D4D4-498E-91E8-ED6AB53708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5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Building social capital means an increased chance to CONNECT and that means you’re 8x more likely to get a foot in the door.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615-D4D4-498E-91E8-ED6AB53708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2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Like, retweet, comment (but</a:t>
            </a:r>
            <a:r>
              <a:rPr lang="en-US" baseline="0" dirty="0" smtClean="0"/>
              <a:t> not too much) – personal email notifications sent</a:t>
            </a:r>
          </a:p>
          <a:p>
            <a:r>
              <a:rPr lang="en-US" baseline="0" dirty="0" smtClean="0"/>
              <a:t>Use hashtags effectively</a:t>
            </a:r>
          </a:p>
          <a:p>
            <a:r>
              <a:rPr lang="en-US" baseline="0" dirty="0" smtClean="0"/>
              <a:t>Start to see engagement – signal to reach out; </a:t>
            </a:r>
            <a:r>
              <a:rPr lang="en-US" baseline="0" dirty="0" err="1" smtClean="0"/>
              <a:t>Linkedin</a:t>
            </a:r>
            <a:r>
              <a:rPr lang="en-US" baseline="0" dirty="0" smtClean="0"/>
              <a:t> – keep it based on the topics discussed (not on sales)</a:t>
            </a:r>
          </a:p>
          <a:p>
            <a:r>
              <a:rPr lang="en-US" baseline="0" dirty="0" smtClean="0"/>
              <a:t>Once relationship is established – use it to persuade action on a next step – again no hard sell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615-D4D4-498E-91E8-ED6AB53708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Above is an example of how you</a:t>
            </a:r>
            <a:r>
              <a:rPr lang="en-US" baseline="0" dirty="0" smtClean="0"/>
              <a:t> can create some personality in your title – add keywords that describe your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615-D4D4-498E-91E8-ED6AB53708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3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summary can be creative</a:t>
            </a:r>
            <a:r>
              <a:rPr lang="en-US" baseline="0" dirty="0" smtClean="0"/>
              <a:t> – it is a space to tell your story. Keep it brief, interesting, and remember, bullet points are your friend.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615-D4D4-498E-91E8-ED6AB53708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72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– Profile in the top navigation</a:t>
            </a:r>
          </a:p>
          <a:p>
            <a:r>
              <a:rPr lang="en-US" dirty="0" smtClean="0"/>
              <a:t>Under</a:t>
            </a:r>
            <a:r>
              <a:rPr lang="en-US" baseline="0" dirty="0" smtClean="0"/>
              <a:t> the contact info – find the </a:t>
            </a:r>
            <a:r>
              <a:rPr lang="en-US" baseline="0" dirty="0" err="1" smtClean="0"/>
              <a:t>Linkedin</a:t>
            </a:r>
            <a:r>
              <a:rPr lang="en-US" baseline="0" dirty="0" smtClean="0"/>
              <a:t> URL for your page</a:t>
            </a:r>
          </a:p>
          <a:p>
            <a:r>
              <a:rPr lang="en-US" baseline="0" dirty="0" smtClean="0"/>
              <a:t>Click the “Gear” or settings mark</a:t>
            </a:r>
          </a:p>
          <a:p>
            <a:r>
              <a:rPr lang="en-US" baseline="0" dirty="0" smtClean="0"/>
              <a:t>You’ll come to the page shown above – customize your public URL and make sure your profile is 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615-D4D4-498E-91E8-ED6AB53708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58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Edit Profile</a:t>
            </a:r>
          </a:p>
          <a:p>
            <a:r>
              <a:rPr lang="en-US" baseline="0" dirty="0" smtClean="0"/>
              <a:t>Fill out all sections as completely as possible</a:t>
            </a:r>
          </a:p>
          <a:p>
            <a:r>
              <a:rPr lang="en-US" baseline="0" dirty="0" smtClean="0"/>
              <a:t>Add </a:t>
            </a:r>
            <a:r>
              <a:rPr lang="en-US" baseline="0" dirty="0" err="1" smtClean="0"/>
              <a:t>AgGateway</a:t>
            </a:r>
            <a:r>
              <a:rPr lang="en-US" baseline="0" dirty="0" smtClean="0"/>
              <a:t> under the “Volunteer Experience”  - see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615-D4D4-498E-91E8-ED6AB53708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5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95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27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90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71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2900"/>
            <a:ext cx="8369300" cy="524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543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72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61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A2AE-E54A-7143-80C0-3E305EFE3F0D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39CC7-484B-0D41-88AF-78C6BE8A6E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-235131" y="-83436"/>
            <a:ext cx="9621058" cy="71243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7073" y="145333"/>
            <a:ext cx="8829502" cy="657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-29022" y="333892"/>
            <a:ext cx="9173021" cy="126248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35131" y="681914"/>
            <a:ext cx="9621058" cy="64812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9" r:id="rId7"/>
    <p:sldLayoutId id="2147483661" r:id="rId8"/>
    <p:sldLayoutId id="2147483662" r:id="rId9"/>
    <p:sldLayoutId id="2147483663" r:id="rId10"/>
    <p:sldLayoutId id="2147483666" r:id="rId11"/>
    <p:sldLayoutId id="2147483667" r:id="rId12"/>
    <p:sldLayoutId id="2147483668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arcoding.com/" TargetMode="Externa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882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Click to edit text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56260" y="-238909"/>
            <a:ext cx="9880270" cy="7096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356260" y="1733797"/>
            <a:ext cx="9880270" cy="19555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56260" y="4227612"/>
            <a:ext cx="918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bg1"/>
                </a:solidFill>
                <a:latin typeface="Gill Sans MT"/>
              </a:rPr>
              <a:t>Linkedin</a:t>
            </a:r>
            <a:r>
              <a:rPr lang="en-US" sz="2800" b="1" dirty="0" smtClean="0">
                <a:solidFill>
                  <a:schemeClr val="bg1"/>
                </a:solidFill>
                <a:latin typeface="Gill Sans MT"/>
              </a:rPr>
              <a:t> and Social Tips for </a:t>
            </a:r>
            <a:r>
              <a:rPr lang="en-US" sz="2800" b="1" dirty="0" err="1" smtClean="0">
                <a:solidFill>
                  <a:schemeClr val="bg1"/>
                </a:solidFill>
                <a:latin typeface="Gill Sans MT"/>
              </a:rPr>
              <a:t>AgGateway</a:t>
            </a:r>
            <a:endParaRPr lang="en-US" sz="1900" dirty="0">
              <a:solidFill>
                <a:schemeClr val="bg1"/>
              </a:solidFill>
              <a:latin typeface="Gill Sans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9900" y="5439318"/>
            <a:ext cx="46172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ill Sans MT"/>
              </a:rPr>
              <a:t>Jody Costa</a:t>
            </a:r>
            <a:br>
              <a:rPr lang="en-US" dirty="0" smtClean="0">
                <a:solidFill>
                  <a:schemeClr val="bg1"/>
                </a:solidFill>
                <a:latin typeface="Gill Sans MT"/>
              </a:rPr>
            </a:br>
            <a:r>
              <a:rPr lang="en-US" i="1" dirty="0" smtClean="0">
                <a:solidFill>
                  <a:schemeClr val="bg1"/>
                </a:solidFill>
                <a:latin typeface="Gill Sans MT"/>
              </a:rPr>
              <a:t>Director of Marketing &amp; Digital Commerce</a:t>
            </a:r>
            <a:r>
              <a:rPr lang="en-US" dirty="0" smtClean="0">
                <a:solidFill>
                  <a:schemeClr val="bg1"/>
                </a:solidFill>
                <a:latin typeface="Gill Sans M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Gill Sans MT"/>
              </a:rPr>
            </a:br>
            <a:endParaRPr lang="en-US" dirty="0" smtClean="0">
              <a:solidFill>
                <a:schemeClr val="bg1"/>
              </a:solidFill>
              <a:latin typeface="Gill Sans MT"/>
            </a:endParaRPr>
          </a:p>
          <a:p>
            <a:pPr algn="r"/>
            <a:endParaRPr lang="en-US" i="1" dirty="0" smtClean="0">
              <a:solidFill>
                <a:schemeClr val="bg1"/>
              </a:solidFill>
              <a:latin typeface="Gill Sans MT"/>
            </a:endParaRPr>
          </a:p>
          <a:p>
            <a:pPr algn="r"/>
            <a:endParaRPr lang="en-US" dirty="0">
              <a:solidFill>
                <a:schemeClr val="bg1"/>
              </a:solidFill>
              <a:latin typeface="Gill Sans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9748" y="487481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ill Sans MT"/>
              </a:rPr>
              <a:t>2/19/16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50727" y="6095586"/>
            <a:ext cx="506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Be Efficient – Accurate – Connected™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barcoding_white_web_clea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242" y="2378392"/>
            <a:ext cx="3683908" cy="787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Arial Unicode MS" panose="020B0604020202020204" pitchFamily="34" charset="-128"/>
              </a:rPr>
              <a:t>Linkedin</a:t>
            </a:r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 Tips </a:t>
            </a:r>
            <a:endParaRPr lang="en-US" sz="2800" dirty="0" smtClean="0">
              <a:latin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964" y="970929"/>
            <a:ext cx="5911072" cy="554706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711687" y="3744461"/>
            <a:ext cx="2504661" cy="1132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74340" y="2375165"/>
            <a:ext cx="1590261" cy="1754326"/>
          </a:xfrm>
          <a:prstGeom prst="rect">
            <a:avLst/>
          </a:prstGeom>
          <a:solidFill>
            <a:srgbClr val="328ACA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Add </a:t>
            </a:r>
            <a:r>
              <a:rPr lang="en-US" b="1" dirty="0" err="1" smtClean="0">
                <a:solidFill>
                  <a:schemeClr val="bg1"/>
                </a:solidFill>
              </a:rPr>
              <a:t>AgGateway</a:t>
            </a:r>
            <a:r>
              <a:rPr lang="en-US" b="1" dirty="0" smtClean="0">
                <a:solidFill>
                  <a:schemeClr val="bg1"/>
                </a:solidFill>
              </a:rPr>
              <a:t> to your Volunteer or Board Experience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3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Baby Step 1</a:t>
            </a:r>
            <a:endParaRPr lang="en-US" sz="2800" dirty="0" smtClean="0">
              <a:latin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03" y="3236816"/>
            <a:ext cx="5628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dirty="0"/>
              <a:t>Create a Routine – Calendar Invite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Live and Love Our Story. </a:t>
            </a:r>
            <a:r>
              <a:rPr lang="en-US" sz="2400" b="1" dirty="0" smtClean="0"/>
              <a:t>Read Our </a:t>
            </a:r>
            <a:r>
              <a:rPr lang="en-US" sz="2400" b="1" dirty="0" smtClean="0"/>
              <a:t>Newsletter</a:t>
            </a:r>
            <a:r>
              <a:rPr lang="en-US" sz="2400" b="1" dirty="0" smtClean="0"/>
              <a:t>!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Practice LISTENING first – start by following </a:t>
            </a:r>
            <a:r>
              <a:rPr lang="en-US" sz="2400" dirty="0" err="1" smtClean="0"/>
              <a:t>AgGateway</a:t>
            </a:r>
            <a:r>
              <a:rPr lang="en-US" sz="2400" dirty="0" smtClean="0"/>
              <a:t> – simply like our updates and share.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248" y="1840512"/>
            <a:ext cx="5623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AgGateway</a:t>
            </a:r>
            <a:r>
              <a:rPr lang="en-US" sz="3200" dirty="0"/>
              <a:t> </a:t>
            </a:r>
            <a:r>
              <a:rPr lang="en-US" sz="3200" dirty="0" smtClean="0"/>
              <a:t>Social 101</a:t>
            </a:r>
            <a:endParaRPr lang="en-US" sz="3200" dirty="0"/>
          </a:p>
          <a:p>
            <a:pPr algn="ctr"/>
            <a:r>
              <a:rPr lang="en-US" sz="3200" b="1" dirty="0" smtClean="0">
                <a:solidFill>
                  <a:srgbClr val="FA910A"/>
                </a:solidFill>
              </a:rPr>
              <a:t>Getting Started</a:t>
            </a:r>
            <a:endParaRPr lang="en-US" sz="3200" b="1" dirty="0">
              <a:solidFill>
                <a:srgbClr val="FA910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2700" y="2882900"/>
            <a:ext cx="2311400" cy="2349500"/>
          </a:xfrm>
          <a:prstGeom prst="rect">
            <a:avLst/>
          </a:prstGeom>
          <a:solidFill>
            <a:srgbClr val="328A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TIP: </a:t>
            </a:r>
          </a:p>
          <a:p>
            <a:pPr algn="ctr"/>
            <a:r>
              <a:rPr lang="en-US" sz="2000" dirty="0" smtClean="0"/>
              <a:t>Don’t View Social as Yet Another Task – View it as a Tool To Help You Reach Your Goals!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99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Baby Step 3</a:t>
            </a:r>
            <a:endParaRPr lang="en-US" sz="2800" dirty="0" smtClean="0">
              <a:latin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03" y="3240681"/>
            <a:ext cx="5743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Use our </a:t>
            </a:r>
            <a:r>
              <a:rPr lang="en-US" sz="2400" b="1" dirty="0" smtClean="0"/>
              <a:t>Newsletter </a:t>
            </a:r>
            <a:r>
              <a:rPr lang="en-US" sz="2400" dirty="0" smtClean="0"/>
              <a:t>to </a:t>
            </a:r>
            <a:r>
              <a:rPr lang="en-US" sz="2400" dirty="0" smtClean="0"/>
              <a:t>Post Updates on </a:t>
            </a:r>
            <a:r>
              <a:rPr lang="en-US" sz="2400" dirty="0" err="1" smtClean="0"/>
              <a:t>Linkedin</a:t>
            </a:r>
            <a:r>
              <a:rPr lang="en-US" sz="2400" dirty="0" smtClean="0"/>
              <a:t>. Just cut and paste title</a:t>
            </a:r>
            <a:r>
              <a:rPr lang="en-US" sz="2400" dirty="0"/>
              <a:t> </a:t>
            </a:r>
            <a:r>
              <a:rPr lang="en-US" sz="2400" dirty="0" smtClean="0"/>
              <a:t>and link.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Use Appropriate Hashtag(s): #</a:t>
            </a:r>
            <a:r>
              <a:rPr lang="en-US" sz="2400" dirty="0" err="1" smtClean="0"/>
              <a:t>AgGateway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Follow Up On Your Own Posts with Likes, Comments, Views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Don’t Forget Partners, Industry Journals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Don’t Forget Local Matters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248" y="1840512"/>
            <a:ext cx="5623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AgGateway</a:t>
            </a:r>
            <a:r>
              <a:rPr lang="en-US" sz="3200" dirty="0" smtClean="0"/>
              <a:t> Social 101</a:t>
            </a:r>
          </a:p>
          <a:p>
            <a:pPr algn="ctr"/>
            <a:r>
              <a:rPr lang="en-US" sz="3200" b="1" dirty="0" smtClean="0">
                <a:solidFill>
                  <a:srgbClr val="328ACA"/>
                </a:solidFill>
              </a:rPr>
              <a:t>Publishing</a:t>
            </a:r>
            <a:endParaRPr lang="en-US" sz="3200" b="1" dirty="0">
              <a:solidFill>
                <a:srgbClr val="328AC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1474" y="3240681"/>
            <a:ext cx="2451100" cy="2281639"/>
          </a:xfrm>
          <a:prstGeom prst="rect">
            <a:avLst/>
          </a:prstGeom>
          <a:solidFill>
            <a:srgbClr val="328A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TIP: </a:t>
            </a:r>
          </a:p>
          <a:p>
            <a:pPr algn="ctr"/>
            <a:r>
              <a:rPr lang="en-US" sz="2000" dirty="0" smtClean="0"/>
              <a:t>Space out your likes and comments over time to stay relevant long after posting.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77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Updates vs. Posts – What’s the Difference?</a:t>
            </a:r>
            <a:endParaRPr lang="en-US" sz="2800" dirty="0" smtClean="0">
              <a:latin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132" y="1994976"/>
            <a:ext cx="83335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Updates on </a:t>
            </a:r>
            <a:r>
              <a:rPr lang="en-US" sz="2400" b="1" dirty="0" err="1" smtClean="0"/>
              <a:t>Linkedin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for sharing articles, thoughts, events, and other quick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Include a link and/or image if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the “@” to link to other people and 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lives on the scrolling feed of updates (does not stay on profile)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r>
              <a:rPr lang="en-US" sz="2400" b="1" dirty="0" smtClean="0"/>
              <a:t>Published Posts on </a:t>
            </a:r>
            <a:r>
              <a:rPr lang="en-US" sz="2400" b="1" dirty="0" err="1" smtClean="0"/>
              <a:t>Linkedin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when writing longer, in-depth, educational pieces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These should be able to stand on their own as an article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These are saved on your profile as resources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0951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347" y="278296"/>
            <a:ext cx="7911548" cy="641038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821635" y="2319130"/>
            <a:ext cx="689113" cy="17227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638261" y="2319130"/>
            <a:ext cx="742121" cy="728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1060" y="4129491"/>
            <a:ext cx="1590261" cy="1754326"/>
          </a:xfrm>
          <a:prstGeom prst="rect">
            <a:avLst/>
          </a:prstGeom>
          <a:solidFill>
            <a:srgbClr val="328ACA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Share an Update Button – For Article Shares, Events, Etc.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8104" y="2441575"/>
            <a:ext cx="1590261" cy="1754326"/>
          </a:xfrm>
          <a:prstGeom prst="rect">
            <a:avLst/>
          </a:prstGeom>
          <a:solidFill>
            <a:srgbClr val="328ACA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Publish a Post – for educational articles that stand on their own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564835" y="3318738"/>
            <a:ext cx="3896139" cy="2790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65843" y="5593396"/>
            <a:ext cx="1590261" cy="923330"/>
          </a:xfrm>
          <a:prstGeom prst="rect">
            <a:avLst/>
          </a:prstGeom>
          <a:solidFill>
            <a:srgbClr val="328ACA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Feed – from your connections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43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Deep Dive: Hashtags</a:t>
            </a:r>
            <a:endParaRPr lang="en-US" sz="2800" dirty="0" smtClean="0">
              <a:latin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248" y="1840512"/>
            <a:ext cx="5623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AgGateway</a:t>
            </a:r>
            <a:r>
              <a:rPr lang="en-US" sz="3200" dirty="0" smtClean="0"/>
              <a:t> Social 101</a:t>
            </a:r>
          </a:p>
          <a:p>
            <a:pPr algn="ctr"/>
            <a:r>
              <a:rPr lang="en-US" sz="3200" b="1" dirty="0" smtClean="0">
                <a:solidFill>
                  <a:schemeClr val="accent3"/>
                </a:solidFill>
              </a:rPr>
              <a:t>HASHTAGS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403" y="2918275"/>
            <a:ext cx="53241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Preferred HT: #</a:t>
            </a:r>
            <a:r>
              <a:rPr lang="en-US" sz="2400" dirty="0" err="1" smtClean="0"/>
              <a:t>AgGateway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Your Councils, add the pound sign: i.e., #</a:t>
            </a:r>
            <a:r>
              <a:rPr lang="en-US" sz="2400" dirty="0" err="1" smtClean="0"/>
              <a:t>CropNutrition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Our Industry, use hashtags that are popular and relevant: i.e., #corn #soybeans #plant16 #agriculture (etc.)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3012080"/>
            <a:ext cx="2336800" cy="2360020"/>
          </a:xfrm>
          <a:prstGeom prst="rect">
            <a:avLst/>
          </a:prstGeom>
          <a:solidFill>
            <a:srgbClr val="328A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TIP: </a:t>
            </a:r>
          </a:p>
          <a:p>
            <a:pPr algn="ctr"/>
            <a:r>
              <a:rPr lang="en-US" sz="2000" dirty="0" smtClean="0"/>
              <a:t>Think of hashtags as “categories” or “filters”… Although sometimes they can just be clever.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87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Baby Step 4</a:t>
            </a:r>
            <a:endParaRPr lang="en-US" sz="2800" dirty="0" smtClean="0">
              <a:latin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03" y="3240681"/>
            <a:ext cx="5324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Comment/Like Posts and Updates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Give Credit </a:t>
            </a:r>
            <a:r>
              <a:rPr lang="en-US" sz="2400" dirty="0" smtClean="0"/>
              <a:t>(Mention Others) Use @ symbol.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Republish Others (Curate)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Respond and Converse</a:t>
            </a:r>
          </a:p>
          <a:p>
            <a:pPr marL="342900" indent="-342900">
              <a:buAutoNum type="arabicPeriod"/>
            </a:pP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58248" y="1840512"/>
            <a:ext cx="5623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AgGateway</a:t>
            </a:r>
            <a:r>
              <a:rPr lang="en-US" sz="3200" dirty="0"/>
              <a:t> </a:t>
            </a:r>
            <a:r>
              <a:rPr lang="en-US" sz="3200" dirty="0" smtClean="0"/>
              <a:t>Social 101</a:t>
            </a:r>
            <a:endParaRPr lang="en-US" sz="3200" dirty="0"/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Engaging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5400" y="2984754"/>
            <a:ext cx="2197100" cy="2194919"/>
          </a:xfrm>
          <a:prstGeom prst="rect">
            <a:avLst/>
          </a:prstGeom>
          <a:solidFill>
            <a:srgbClr val="328A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TIP:</a:t>
            </a:r>
          </a:p>
          <a:p>
            <a:pPr algn="ctr"/>
            <a:r>
              <a:rPr lang="en-US" sz="2000" dirty="0" smtClean="0"/>
              <a:t>Think of social media as a new way to have a CONVERSATION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72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Baby Step 5</a:t>
            </a:r>
            <a:endParaRPr lang="en-US" sz="2800" dirty="0" smtClean="0">
              <a:latin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03" y="3012335"/>
            <a:ext cx="57559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Ask to Connect on </a:t>
            </a:r>
            <a:r>
              <a:rPr lang="en-US" sz="2400" dirty="0" err="1" smtClean="0"/>
              <a:t>Linkedin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Send a Personalized </a:t>
            </a:r>
            <a:r>
              <a:rPr lang="en-US" sz="2400" b="1" dirty="0"/>
              <a:t>M</a:t>
            </a:r>
            <a:r>
              <a:rPr lang="en-US" sz="2400" b="1" dirty="0" smtClean="0"/>
              <a:t>essage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Keep Firmly Grounded In Our Story/Why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Once Trusted: Persuade to Take Action Based on Your Conversations and Social Research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Once Trusted: Ask for Referrals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248" y="1840512"/>
            <a:ext cx="5623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AgGateway</a:t>
            </a:r>
            <a:r>
              <a:rPr lang="en-US" sz="3200" dirty="0"/>
              <a:t> </a:t>
            </a:r>
            <a:r>
              <a:rPr lang="en-US" sz="3200" dirty="0" smtClean="0"/>
              <a:t>Social 101</a:t>
            </a:r>
            <a:endParaRPr lang="en-US" sz="3200" dirty="0"/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Connecting / Action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5100" y="2984754"/>
            <a:ext cx="2197100" cy="2194919"/>
          </a:xfrm>
          <a:prstGeom prst="rect">
            <a:avLst/>
          </a:prstGeom>
          <a:solidFill>
            <a:srgbClr val="328A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TIP:</a:t>
            </a:r>
          </a:p>
          <a:p>
            <a:pPr algn="ctr"/>
            <a:r>
              <a:rPr lang="en-US" sz="2000" dirty="0" smtClean="0"/>
              <a:t>Remember, it’s about building trust and relationships. Do not interrupt!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81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33400" y="2635021"/>
            <a:ext cx="5562600" cy="3765779"/>
          </a:xfrm>
        </p:spPr>
        <p:txBody>
          <a:bodyPr/>
          <a:lstStyle/>
          <a:p>
            <a:pPr marL="342900" indent="-342900">
              <a:buFont typeface="Arial"/>
              <a:buAutoNum type="arabicPeriod"/>
            </a:pPr>
            <a:r>
              <a:rPr lang="en-US" sz="2400" dirty="0"/>
              <a:t>Update your </a:t>
            </a:r>
            <a:r>
              <a:rPr lang="en-US" sz="2400" dirty="0" err="1" smtClean="0"/>
              <a:t>Linkedin</a:t>
            </a:r>
            <a:r>
              <a:rPr lang="en-US" sz="2400" dirty="0" smtClean="0"/>
              <a:t> Profile</a:t>
            </a:r>
            <a:endParaRPr lang="en-US" sz="2400" dirty="0"/>
          </a:p>
          <a:p>
            <a:pPr marL="342900" indent="-342900">
              <a:buFont typeface="Arial"/>
              <a:buAutoNum type="arabicPeriod"/>
            </a:pPr>
            <a:r>
              <a:rPr lang="en-US" sz="2400" dirty="0" smtClean="0"/>
              <a:t>Add a calendar invite that asks you to post an update on </a:t>
            </a:r>
            <a:r>
              <a:rPr lang="en-US" sz="2400" dirty="0" err="1" smtClean="0"/>
              <a:t>Linkedin</a:t>
            </a:r>
            <a:r>
              <a:rPr lang="en-US" sz="2400" dirty="0" smtClean="0"/>
              <a:t> (weekly). Use the </a:t>
            </a:r>
            <a:r>
              <a:rPr lang="en-US" sz="2400" dirty="0" err="1" smtClean="0"/>
              <a:t>Netwsletter</a:t>
            </a:r>
            <a:r>
              <a:rPr lang="en-US" sz="2400" smtClean="0"/>
              <a:t> for </a:t>
            </a:r>
            <a:r>
              <a:rPr lang="en-US" sz="2400" dirty="0" smtClean="0"/>
              <a:t>content</a:t>
            </a:r>
          </a:p>
          <a:p>
            <a:pPr marL="342900" indent="-342900">
              <a:buFont typeface="Arial"/>
              <a:buAutoNum type="arabicPeriod"/>
            </a:pPr>
            <a:r>
              <a:rPr lang="en-US" sz="2400" dirty="0" smtClean="0"/>
              <a:t>Follow </a:t>
            </a:r>
            <a:r>
              <a:rPr lang="en-US" sz="2400" dirty="0" err="1" smtClean="0"/>
              <a:t>AgGateway</a:t>
            </a:r>
            <a:r>
              <a:rPr lang="en-US" sz="2400" dirty="0" smtClean="0"/>
              <a:t> and your top 5 companies/organizations on </a:t>
            </a:r>
            <a:r>
              <a:rPr lang="en-US" sz="2400" dirty="0" err="1" smtClean="0"/>
              <a:t>Linkedin</a:t>
            </a:r>
            <a:r>
              <a:rPr lang="en-US" sz="2400" dirty="0" smtClean="0"/>
              <a:t> and engage by liking and commenting (same goes for partners)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863992"/>
            <a:ext cx="4476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Do These Things Today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If You Don’t Take Away Anything Else…</a:t>
            </a:r>
            <a:endParaRPr lang="en-US" sz="2800" dirty="0" smtClean="0"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600" y="2635021"/>
            <a:ext cx="2292781" cy="26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18750" y="795338"/>
            <a:ext cx="9144000" cy="814387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+mj-ea"/>
                <a:cs typeface="+mj-cs"/>
              </a:rPr>
              <a:t>It’s like exercise…and New Years Resolutions</a:t>
            </a:r>
            <a:endParaRPr lang="en-US" sz="2800" dirty="0">
              <a:latin typeface="Arial Unicode MS" panose="020B0604020202020204" pitchFamily="34" charset="-128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188" y="2109019"/>
            <a:ext cx="80968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MT" panose="020B0502020104020203" pitchFamily="34" charset="0"/>
              </a:rPr>
              <a:t>Finding the time to participate in social media is much like </a:t>
            </a:r>
            <a:r>
              <a:rPr lang="en-US" sz="2800" b="1" dirty="0" smtClean="0">
                <a:latin typeface="Gill Sans MT" panose="020B0502020104020203" pitchFamily="34" charset="0"/>
              </a:rPr>
              <a:t>exercise</a:t>
            </a:r>
            <a:r>
              <a:rPr lang="en-US" sz="2400" dirty="0" smtClean="0">
                <a:latin typeface="Gill Sans MT" panose="020B0502020104020203" pitchFamily="34" charset="0"/>
              </a:rPr>
              <a:t>; you need to make it an important part of your life. If it is important to you, you don’t even think about it anymore. </a:t>
            </a:r>
            <a:r>
              <a:rPr lang="en-US" sz="2800" b="1" dirty="0" smtClean="0">
                <a:latin typeface="Gill Sans MT" panose="020B0502020104020203" pitchFamily="34" charset="0"/>
              </a:rPr>
              <a:t>IT JUST IS.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r>
              <a:rPr lang="en-US" sz="2400" dirty="0" smtClean="0">
                <a:latin typeface="Gill Sans MT" panose="020B0502020104020203" pitchFamily="34" charset="0"/>
              </a:rPr>
              <a:t>You have a choice.</a:t>
            </a:r>
          </a:p>
          <a:p>
            <a:r>
              <a:rPr lang="en-US" sz="2400" dirty="0" smtClean="0">
                <a:latin typeface="Gill Sans MT" panose="020B0502020104020203" pitchFamily="34" charset="0"/>
              </a:rPr>
              <a:t>You can choose to exercise regularly in order to stay fit. </a:t>
            </a:r>
            <a:r>
              <a:rPr lang="en-US" sz="2400" b="1" dirty="0" smtClean="0">
                <a:latin typeface="Gill Sans MT" panose="020B0502020104020203" pitchFamily="34" charset="0"/>
              </a:rPr>
              <a:t>OR NOT.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r>
              <a:rPr lang="en-US" sz="2400" dirty="0" smtClean="0">
                <a:latin typeface="Gill Sans MT" panose="020B0502020104020203" pitchFamily="34" charset="0"/>
              </a:rPr>
              <a:t>And you can choose to participate in </a:t>
            </a:r>
            <a:r>
              <a:rPr lang="en-US" sz="2400" b="1" dirty="0" smtClean="0">
                <a:latin typeface="Gill Sans MT" panose="020B0502020104020203" pitchFamily="34" charset="0"/>
              </a:rPr>
              <a:t>SOCIAL NETWORKS</a:t>
            </a:r>
            <a:r>
              <a:rPr lang="en-US" sz="2400" dirty="0" smtClean="0">
                <a:latin typeface="Gill Sans MT" panose="020B0502020104020203" pitchFamily="34" charset="0"/>
              </a:rPr>
              <a:t>.</a:t>
            </a:r>
            <a:endParaRPr lang="en-US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The Story is the Heart of It All</a:t>
            </a:r>
            <a:endParaRPr lang="en-US" sz="2800" dirty="0" smtClean="0">
              <a:latin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18" y="1653218"/>
            <a:ext cx="136143" cy="4948424"/>
          </a:xfrm>
          <a:prstGeom prst="rect">
            <a:avLst/>
          </a:prstGeom>
          <a:solidFill>
            <a:srgbClr val="FA91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" descr="http://i.marketingprofs.com/assets/images/opinions/why-statemen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225" y="1860703"/>
            <a:ext cx="2360084" cy="17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40563" y="1812641"/>
            <a:ext cx="4369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accent6"/>
                </a:solidFill>
                <a:latin typeface="Gill Sans MT" pitchFamily="34" charset="0"/>
              </a:rPr>
              <a:t>Brand = The Story </a:t>
            </a:r>
            <a:endParaRPr lang="en-US" sz="3200" dirty="0">
              <a:latin typeface="Gill Sans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309" y="4127430"/>
            <a:ext cx="3124200" cy="1270000"/>
          </a:xfrm>
          <a:prstGeom prst="rect">
            <a:avLst/>
          </a:prstGeom>
        </p:spPr>
      </p:pic>
      <p:pic>
        <p:nvPicPr>
          <p:cNvPr id="1026" name="Picture 2" descr="http://aggateway.org/portals/0/Images/WEBSITE_FILES/home/aggateway_slogan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347" y="2755842"/>
            <a:ext cx="4301161" cy="29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6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10308" y="-482600"/>
            <a:ext cx="9986108" cy="7960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1881" y="154379"/>
            <a:ext cx="8787740" cy="65497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aseline="30000" dirty="0" smtClean="0"/>
              <a:t>Be Efficient - Accurate - Connected™</a:t>
            </a:r>
          </a:p>
        </p:txBody>
      </p:sp>
      <p:pic>
        <p:nvPicPr>
          <p:cNvPr id="12" name="Picture 11" descr="CenteredLogo-blue_and_black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100" y="809160"/>
            <a:ext cx="5041900" cy="2487014"/>
          </a:xfrm>
          <a:prstGeom prst="rect">
            <a:avLst/>
          </a:prstGeom>
          <a:effectLst/>
        </p:spPr>
      </p:pic>
      <p:cxnSp>
        <p:nvCxnSpPr>
          <p:cNvPr id="14" name="Straight Connector 13"/>
          <p:cNvCxnSpPr/>
          <p:nvPr/>
        </p:nvCxnSpPr>
        <p:spPr>
          <a:xfrm>
            <a:off x="451262" y="4422001"/>
            <a:ext cx="817203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-181708" y="3612315"/>
            <a:ext cx="99861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aseline="30000" dirty="0" smtClean="0">
                <a:latin typeface="Gill Sans MT"/>
                <a:cs typeface="Gill Sans MT"/>
              </a:rPr>
              <a:t>Be Efficient - Accurate - Connected™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852591"/>
            <a:ext cx="793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MT"/>
                <a:hlinkClick r:id="rId5"/>
              </a:rPr>
              <a:t>www.barcoding.com</a:t>
            </a:r>
            <a:r>
              <a:rPr lang="en-US" dirty="0" smtClean="0">
                <a:latin typeface="Gill Sans MT"/>
              </a:rPr>
              <a:t> </a:t>
            </a:r>
          </a:p>
          <a:p>
            <a:pPr algn="ctr"/>
            <a:endParaRPr lang="en-US" i="1" dirty="0" smtClean="0">
              <a:latin typeface="Gill Sans MT"/>
            </a:endParaRPr>
          </a:p>
          <a:p>
            <a:pPr algn="ctr"/>
            <a:endParaRPr lang="en-US" dirty="0"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5" descr="Barcoding LinkedIn P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793485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4" descr="Barcoding Twitter P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75777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3" descr="Barcoding Facebook P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99" y="3846235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6" descr="http://barcoding.com/images/g-plus-icon-40x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7" y="4792232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904874" y="1682090"/>
            <a:ext cx="731202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Linkedin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Corporate image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Used for corporate announcements,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professional networking, personal branding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881062" y="2643743"/>
            <a:ext cx="813339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Twitter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Real-time image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Used for brand monitoring, real-time conversations, partner communication,  industry communication, etc.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858207" y="3754834"/>
            <a:ext cx="75105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Facebook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Personal image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Used for personal sharing, personnel accomplishments, more casual communication, etc.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858206" y="4619704"/>
            <a:ext cx="73586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Google+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Google image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Used to rank more strongly in Google platforms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68" name="Picture 20" descr="Instagra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2" y="5908725"/>
            <a:ext cx="4095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Pinterest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75" y="5908725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YouTub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300" y="5908725"/>
            <a:ext cx="4095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998415" y="5739042"/>
            <a:ext cx="6642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en-US" sz="1600" b="1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Instagram, Pinterest, YouTube (Not used by </a:t>
            </a:r>
            <a:r>
              <a:rPr lang="en-US" altLang="en-US" sz="1600" b="1" dirty="0" err="1" smtClean="0">
                <a:ea typeface="MS Mincho" panose="02020609040205080304" pitchFamily="49" charset="-128"/>
                <a:cs typeface="Times New Roman" panose="02020603050405020304" pitchFamily="18" charset="0"/>
              </a:rPr>
              <a:t>AgGateway</a:t>
            </a:r>
            <a:r>
              <a:rPr lang="en-US" altLang="en-US" sz="1600" b="1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 Yet)</a:t>
            </a:r>
            <a:endParaRPr lang="en-US" altLang="en-US" sz="1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en-US" sz="1600" dirty="0" smtClean="0">
                <a:solidFill>
                  <a:srgbClr val="333333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VISUAL image</a:t>
            </a:r>
            <a:endParaRPr lang="en-US" altLang="en-US" sz="1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en-US" sz="1600" dirty="0">
                <a:solidFill>
                  <a:srgbClr val="333333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Used to </a:t>
            </a:r>
            <a:r>
              <a:rPr lang="en-US" altLang="en-US" sz="1600" dirty="0" smtClean="0">
                <a:solidFill>
                  <a:srgbClr val="333333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brand visually, story-tell, social commerce</a:t>
            </a:r>
            <a:endParaRPr lang="en-US" altLang="en-US" sz="1600" dirty="0"/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Social Media Landscape</a:t>
            </a:r>
            <a:endParaRPr lang="en-US" sz="2800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18750" y="795338"/>
            <a:ext cx="9135750" cy="814387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+mj-ea"/>
                <a:cs typeface="+mj-cs"/>
              </a:rPr>
              <a:t>Do people trust you?</a:t>
            </a:r>
            <a:endParaRPr lang="en-US" sz="2800" dirty="0">
              <a:latin typeface="Arial Unicode MS" panose="020B0604020202020204" pitchFamily="34" charset="-128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900" y="1992387"/>
            <a:ext cx="3848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ill Sans MT" panose="020B0502020104020203" pitchFamily="34" charset="0"/>
              </a:rPr>
              <a:t>TEST: </a:t>
            </a:r>
          </a:p>
          <a:p>
            <a:r>
              <a:rPr lang="en-US" sz="2800" b="1" dirty="0" smtClean="0">
                <a:latin typeface="Gill Sans MT" panose="020B0502020104020203" pitchFamily="34" charset="0"/>
              </a:rPr>
              <a:t>Google your name with “</a:t>
            </a:r>
            <a:r>
              <a:rPr lang="en-US" sz="2800" b="1" dirty="0" err="1" smtClean="0">
                <a:latin typeface="Gill Sans MT" panose="020B0502020104020203" pitchFamily="34" charset="0"/>
              </a:rPr>
              <a:t>AgGateway</a:t>
            </a:r>
            <a:r>
              <a:rPr lang="en-US" sz="2800" b="1" dirty="0" smtClean="0">
                <a:latin typeface="Gill Sans MT" panose="020B0502020104020203" pitchFamily="34" charset="0"/>
              </a:rPr>
              <a:t>”</a:t>
            </a:r>
          </a:p>
          <a:p>
            <a:endParaRPr lang="en-US" sz="2800" b="1" dirty="0">
              <a:latin typeface="Gill Sans MT" panose="020B0502020104020203" pitchFamily="34" charset="0"/>
            </a:endParaRPr>
          </a:p>
          <a:p>
            <a:r>
              <a:rPr lang="en-US" sz="2800" b="1" dirty="0" smtClean="0">
                <a:latin typeface="Gill Sans MT" panose="020B0502020104020203" pitchFamily="34" charset="0"/>
              </a:rPr>
              <a:t>What comes up?</a:t>
            </a:r>
            <a:endParaRPr lang="en-US" sz="2800" b="1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" y="528655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ill Sans MT" panose="020B0502020104020203" pitchFamily="34" charset="0"/>
              </a:rPr>
              <a:t>Social Media are the tools to cultivate your personal brand and tell the world about yourself. Don’t let someone else control this.</a:t>
            </a:r>
            <a:endParaRPr lang="en-US" sz="2400" i="1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77948" y="2207831"/>
            <a:ext cx="2896152" cy="2031325"/>
          </a:xfrm>
          <a:prstGeom prst="rect">
            <a:avLst/>
          </a:prstGeom>
          <a:solidFill>
            <a:srgbClr val="1431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Once you start to develop your PERSONAL BRAND on social media, you’re taking the first step toward building an asset that can help you for the rest of your life.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REALLY.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22300" y="2838221"/>
            <a:ext cx="5308600" cy="2681767"/>
          </a:xfrm>
        </p:spPr>
        <p:txBody>
          <a:bodyPr/>
          <a:lstStyle/>
          <a:p>
            <a:pPr marL="342900" indent="-342900">
              <a:buFont typeface="Arial"/>
              <a:buAutoNum type="arabicPeriod"/>
            </a:pPr>
            <a:r>
              <a:rPr lang="en-US" sz="2800" dirty="0"/>
              <a:t>Make </a:t>
            </a:r>
            <a:r>
              <a:rPr lang="en-US" sz="2800" dirty="0" smtClean="0"/>
              <a:t>It a </a:t>
            </a:r>
            <a:r>
              <a:rPr lang="en-US" sz="2800" dirty="0"/>
              <a:t>Routine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Listen First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Engage </a:t>
            </a:r>
          </a:p>
          <a:p>
            <a:pPr marL="342900" indent="-342900">
              <a:buFont typeface="Arial"/>
              <a:buAutoNum type="arabicPeriod"/>
            </a:pPr>
            <a:r>
              <a:rPr lang="en-US" sz="2800" dirty="0" smtClean="0"/>
              <a:t>Connect </a:t>
            </a:r>
            <a:r>
              <a:rPr lang="en-US" sz="2800" dirty="0"/>
              <a:t>(Start with Why</a:t>
            </a:r>
            <a:r>
              <a:rPr lang="en-US" sz="28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Persuade 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050246"/>
            <a:ext cx="734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Best Practices for Social </a:t>
            </a:r>
            <a:r>
              <a:rPr lang="en-US" sz="3200" b="1" dirty="0" smtClean="0"/>
              <a:t>Engagement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Your Basic Plan</a:t>
            </a:r>
            <a:endParaRPr lang="en-US" sz="2800" dirty="0" smtClean="0"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246" y="2838221"/>
            <a:ext cx="3103854" cy="20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A Great </a:t>
            </a:r>
            <a:r>
              <a:rPr lang="en-US" sz="2800" dirty="0" err="1" smtClean="0">
                <a:solidFill>
                  <a:schemeClr val="bg1"/>
                </a:solidFill>
                <a:latin typeface="Arial Unicode MS" panose="020B0604020202020204" pitchFamily="34" charset="-128"/>
              </a:rPr>
              <a:t>Linkedin</a:t>
            </a:r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 Profile… Begins With You</a:t>
            </a:r>
            <a:endParaRPr lang="en-US" sz="2800" dirty="0" smtClean="0">
              <a:latin typeface="Arial Unicode MS" panose="020B0604020202020204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248" y="1840512"/>
            <a:ext cx="5623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AgGateway</a:t>
            </a:r>
            <a:r>
              <a:rPr lang="en-US" sz="3200" dirty="0"/>
              <a:t> </a:t>
            </a:r>
            <a:r>
              <a:rPr lang="en-US" sz="3200" dirty="0" smtClean="0"/>
              <a:t>Social 101</a:t>
            </a:r>
            <a:endParaRPr lang="en-US" sz="3200" dirty="0"/>
          </a:p>
          <a:p>
            <a:pPr algn="ctr"/>
            <a:r>
              <a:rPr lang="en-US" sz="3200" b="1" dirty="0" err="1" smtClean="0">
                <a:solidFill>
                  <a:srgbClr val="FA910A"/>
                </a:solidFill>
              </a:rPr>
              <a:t>Linkedin</a:t>
            </a:r>
            <a:r>
              <a:rPr lang="en-US" sz="3200" b="1" dirty="0" smtClean="0">
                <a:solidFill>
                  <a:srgbClr val="FA910A"/>
                </a:solidFill>
              </a:rPr>
              <a:t> Profile</a:t>
            </a:r>
            <a:endParaRPr lang="en-US" sz="3200" b="1" dirty="0">
              <a:solidFill>
                <a:srgbClr val="FA910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2700" y="3147944"/>
            <a:ext cx="2311400" cy="2349500"/>
          </a:xfrm>
          <a:prstGeom prst="rect">
            <a:avLst/>
          </a:prstGeom>
          <a:solidFill>
            <a:srgbClr val="328A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TIP: </a:t>
            </a:r>
          </a:p>
          <a:p>
            <a:pPr algn="ctr"/>
            <a:r>
              <a:rPr lang="en-US" sz="2000" dirty="0" smtClean="0"/>
              <a:t>Write your profile like you are telling your personal story to the world. Use your own words and tone.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92403" y="2984298"/>
            <a:ext cx="58702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Make Sure All Info is Up-to-date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Include a Quality Headshot Picture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Include Your “Special Sauce” in Your Title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Change Your </a:t>
            </a:r>
            <a:r>
              <a:rPr lang="en-US" sz="2000" dirty="0" err="1" smtClean="0"/>
              <a:t>Linkedin</a:t>
            </a:r>
            <a:r>
              <a:rPr lang="en-US" sz="2000" dirty="0" smtClean="0"/>
              <a:t> URL to Your Name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Consider Your Summary – Write as “How I Can Help”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Bullet Points Are Your Friends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Make Sure Your Public Profile is Visible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Add </a:t>
            </a:r>
            <a:r>
              <a:rPr lang="en-US" sz="2000" dirty="0" err="1" smtClean="0"/>
              <a:t>AgGateway</a:t>
            </a:r>
            <a:r>
              <a:rPr lang="en-US" sz="2000" dirty="0" smtClean="0"/>
              <a:t> to Your Experience</a:t>
            </a:r>
          </a:p>
        </p:txBody>
      </p:sp>
      <p:pic>
        <p:nvPicPr>
          <p:cNvPr id="9" name="Picture 5" descr="Barcoding LinkedIn P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9925" y="1793485"/>
            <a:ext cx="856950" cy="85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655" y="1856509"/>
            <a:ext cx="7093528" cy="461356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Arial Unicode MS" panose="020B0604020202020204" pitchFamily="34" charset="-128"/>
              </a:rPr>
              <a:t>Linkedin</a:t>
            </a:r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 Tips </a:t>
            </a:r>
            <a:endParaRPr lang="en-US" sz="2800" dirty="0" smtClean="0">
              <a:latin typeface="Arial Unicode MS" panose="020B0604020202020204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846618" y="2701636"/>
            <a:ext cx="2410691" cy="5126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74340" y="3286128"/>
            <a:ext cx="1590261" cy="923330"/>
          </a:xfrm>
          <a:prstGeom prst="rect">
            <a:avLst/>
          </a:prstGeom>
          <a:solidFill>
            <a:srgbClr val="328ACA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Example of a “Special Sauce” Title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3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389" y="1371600"/>
            <a:ext cx="7487081" cy="548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Arial Unicode MS" panose="020B0604020202020204" pitchFamily="34" charset="-128"/>
              </a:rPr>
              <a:t>Linkedin</a:t>
            </a:r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 Tips </a:t>
            </a:r>
            <a:endParaRPr lang="en-US" sz="2800" dirty="0" smtClean="0">
              <a:latin typeface="Arial Unicode MS" panose="020B0604020202020204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311236" y="5264727"/>
            <a:ext cx="2382982" cy="858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60876" y="5424652"/>
            <a:ext cx="2428121" cy="1200329"/>
          </a:xfrm>
          <a:prstGeom prst="rect">
            <a:avLst/>
          </a:prstGeom>
          <a:solidFill>
            <a:srgbClr val="328ACA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Example of a creative Summary Section – Good Storytelling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1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69" y="1411357"/>
            <a:ext cx="8102402" cy="544664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92403" y="719138"/>
            <a:ext cx="8538503" cy="814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Arial Unicode MS" panose="020B0604020202020204" pitchFamily="34" charset="-128"/>
              </a:rPr>
              <a:t>Linkedin</a:t>
            </a:r>
            <a:r>
              <a:rPr 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 Tips </a:t>
            </a:r>
            <a:endParaRPr lang="en-US" sz="2800" dirty="0" smtClean="0">
              <a:latin typeface="Arial Unicode MS" panose="020B0604020202020204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009322" y="3299791"/>
            <a:ext cx="993913" cy="4505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19061" y="3591339"/>
            <a:ext cx="1590261" cy="646331"/>
          </a:xfrm>
          <a:prstGeom prst="rect">
            <a:avLst/>
          </a:prstGeom>
          <a:solidFill>
            <a:srgbClr val="328ACA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Customize Your URL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142922" y="4887029"/>
            <a:ext cx="967409" cy="860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20070" y="5793237"/>
            <a:ext cx="1590261" cy="369332"/>
          </a:xfrm>
          <a:prstGeom prst="rect">
            <a:avLst/>
          </a:prstGeom>
          <a:solidFill>
            <a:srgbClr val="328ACA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Make Public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814268" y="4582974"/>
            <a:ext cx="610453" cy="243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24721" y="4529218"/>
            <a:ext cx="1590261" cy="923330"/>
          </a:xfrm>
          <a:prstGeom prst="rect">
            <a:avLst/>
          </a:prstGeom>
          <a:solidFill>
            <a:srgbClr val="328ACA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Examples of published posts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80254"/>
      </p:ext>
    </p:extLst>
  </p:cSld>
  <p:clrMapOvr>
    <a:masterClrMapping/>
  </p:clrMapOvr>
</p:sld>
</file>

<file path=ppt/theme/theme1.xml><?xml version="1.0" encoding="utf-8"?>
<a:theme xmlns:a="http://schemas.openxmlformats.org/drawingml/2006/main" name="Barcoding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 SAN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1297</Words>
  <Application>Microsoft Office PowerPoint</Application>
  <PresentationFormat>On-screen Show (4:3)</PresentationFormat>
  <Paragraphs>178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Gill Sans MT</vt:lpstr>
      <vt:lpstr>MS Mincho</vt:lpstr>
      <vt:lpstr>Calibri</vt:lpstr>
      <vt:lpstr>ＭＳ Ｐゴシック</vt:lpstr>
      <vt:lpstr>Times New Roman</vt:lpstr>
      <vt:lpstr>Arial Unicode MS</vt:lpstr>
      <vt:lpstr>Barcoding PPT Template</vt:lpstr>
      <vt:lpstr>PowerPoint Presentation</vt:lpstr>
      <vt:lpstr>The Story is the Heart of It 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2013-08-15T20:46:31Z</dcterms:created>
  <dcterms:modified xsi:type="dcterms:W3CDTF">2016-02-19T16:48:34Z</dcterms:modified>
</cp:coreProperties>
</file>