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handoutMasterIdLst>
    <p:handoutMasterId r:id="rId94"/>
  </p:handoutMasterIdLst>
  <p:sldIdLst>
    <p:sldId id="258" r:id="rId2"/>
    <p:sldId id="335" r:id="rId3"/>
    <p:sldId id="272" r:id="rId4"/>
    <p:sldId id="274" r:id="rId5"/>
    <p:sldId id="280" r:id="rId6"/>
    <p:sldId id="422" r:id="rId7"/>
    <p:sldId id="423" r:id="rId8"/>
    <p:sldId id="424" r:id="rId9"/>
    <p:sldId id="418" r:id="rId10"/>
    <p:sldId id="419" r:id="rId11"/>
    <p:sldId id="420" r:id="rId12"/>
    <p:sldId id="413" r:id="rId13"/>
    <p:sldId id="421" r:id="rId14"/>
    <p:sldId id="414" r:id="rId15"/>
    <p:sldId id="331" r:id="rId16"/>
    <p:sldId id="425" r:id="rId17"/>
    <p:sldId id="295" r:id="rId18"/>
    <p:sldId id="296" r:id="rId19"/>
    <p:sldId id="297" r:id="rId20"/>
    <p:sldId id="317" r:id="rId21"/>
    <p:sldId id="472" r:id="rId22"/>
    <p:sldId id="319" r:id="rId23"/>
    <p:sldId id="320" r:id="rId24"/>
    <p:sldId id="426" r:id="rId25"/>
    <p:sldId id="462" r:id="rId26"/>
    <p:sldId id="473" r:id="rId27"/>
    <p:sldId id="315" r:id="rId28"/>
    <p:sldId id="463" r:id="rId29"/>
    <p:sldId id="273" r:id="rId30"/>
    <p:sldId id="313" r:id="rId31"/>
    <p:sldId id="286" r:id="rId32"/>
    <p:sldId id="311" r:id="rId33"/>
    <p:sldId id="468" r:id="rId34"/>
    <p:sldId id="329" r:id="rId35"/>
    <p:sldId id="325" r:id="rId36"/>
    <p:sldId id="337" r:id="rId37"/>
    <p:sldId id="338" r:id="rId38"/>
    <p:sldId id="326" r:id="rId39"/>
    <p:sldId id="327" r:id="rId40"/>
    <p:sldId id="328" r:id="rId41"/>
    <p:sldId id="474" r:id="rId42"/>
    <p:sldId id="469" r:id="rId43"/>
    <p:sldId id="330" r:id="rId44"/>
    <p:sldId id="375" r:id="rId45"/>
    <p:sldId id="377" r:id="rId46"/>
    <p:sldId id="383" r:id="rId47"/>
    <p:sldId id="385" r:id="rId48"/>
    <p:sldId id="386" r:id="rId49"/>
    <p:sldId id="387" r:id="rId50"/>
    <p:sldId id="388" r:id="rId51"/>
    <p:sldId id="389" r:id="rId52"/>
    <p:sldId id="475" r:id="rId53"/>
    <p:sldId id="476" r:id="rId54"/>
    <p:sldId id="390" r:id="rId55"/>
    <p:sldId id="478" r:id="rId56"/>
    <p:sldId id="391" r:id="rId57"/>
    <p:sldId id="392" r:id="rId58"/>
    <p:sldId id="393" r:id="rId59"/>
    <p:sldId id="394" r:id="rId60"/>
    <p:sldId id="395" r:id="rId61"/>
    <p:sldId id="396" r:id="rId62"/>
    <p:sldId id="397" r:id="rId63"/>
    <p:sldId id="399" r:id="rId64"/>
    <p:sldId id="461" r:id="rId65"/>
    <p:sldId id="401" r:id="rId66"/>
    <p:sldId id="403" r:id="rId67"/>
    <p:sldId id="404" r:id="rId68"/>
    <p:sldId id="405" r:id="rId69"/>
    <p:sldId id="471" r:id="rId70"/>
    <p:sldId id="470" r:id="rId71"/>
    <p:sldId id="428" r:id="rId72"/>
    <p:sldId id="430" r:id="rId73"/>
    <p:sldId id="431" r:id="rId74"/>
    <p:sldId id="432" r:id="rId75"/>
    <p:sldId id="433" r:id="rId76"/>
    <p:sldId id="434" r:id="rId77"/>
    <p:sldId id="435" r:id="rId78"/>
    <p:sldId id="436" r:id="rId79"/>
    <p:sldId id="437" r:id="rId80"/>
    <p:sldId id="438" r:id="rId81"/>
    <p:sldId id="439" r:id="rId82"/>
    <p:sldId id="440" r:id="rId83"/>
    <p:sldId id="443" r:id="rId84"/>
    <p:sldId id="444" r:id="rId85"/>
    <p:sldId id="445" r:id="rId86"/>
    <p:sldId id="446" r:id="rId87"/>
    <p:sldId id="447" r:id="rId88"/>
    <p:sldId id="448" r:id="rId89"/>
    <p:sldId id="479" r:id="rId90"/>
    <p:sldId id="480" r:id="rId91"/>
    <p:sldId id="460" r:id="rId9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44" autoAdjust="0"/>
  </p:normalViewPr>
  <p:slideViewPr>
    <p:cSldViewPr>
      <p:cViewPr varScale="1">
        <p:scale>
          <a:sx n="55" d="100"/>
          <a:sy n="55" d="100"/>
        </p:scale>
        <p:origin x="-1806"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2009</c:v>
                </c:pt>
              </c:strCache>
            </c:strRef>
          </c:tx>
          <c:invertIfNegative val="0"/>
          <c:dLbls>
            <c:dLbl>
              <c:idx val="0"/>
              <c:layout>
                <c:manualLayout>
                  <c:x val="1.6427103756973881E-2"/>
                  <c:y val="-5.8333333333333431E-2"/>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numRef>
              <c:f>Sheet1!$A$2</c:f>
              <c:numCache>
                <c:formatCode>General</c:formatCode>
                <c:ptCount val="1"/>
              </c:numCache>
            </c:numRef>
          </c:cat>
          <c:val>
            <c:numRef>
              <c:f>Sheet1!$B$2</c:f>
              <c:numCache>
                <c:formatCode>General</c:formatCode>
                <c:ptCount val="1"/>
                <c:pt idx="0">
                  <c:v>96</c:v>
                </c:pt>
              </c:numCache>
            </c:numRef>
          </c:val>
        </c:ser>
        <c:ser>
          <c:idx val="1"/>
          <c:order val="1"/>
          <c:tx>
            <c:strRef>
              <c:f>Sheet1!$C$1</c:f>
              <c:strCache>
                <c:ptCount val="1"/>
                <c:pt idx="0">
                  <c:v>2010</c:v>
                </c:pt>
              </c:strCache>
            </c:strRef>
          </c:tx>
          <c:invertIfNegative val="0"/>
          <c:cat>
            <c:numRef>
              <c:f>Sheet1!$A$2</c:f>
              <c:numCache>
                <c:formatCode>General</c:formatCode>
                <c:ptCount val="1"/>
              </c:numCache>
            </c:numRef>
          </c:cat>
          <c:val>
            <c:numRef>
              <c:f>Sheet1!$C$2</c:f>
              <c:numCache>
                <c:formatCode>General</c:formatCode>
                <c:ptCount val="1"/>
                <c:pt idx="0">
                  <c:v>118</c:v>
                </c:pt>
              </c:numCache>
            </c:numRef>
          </c:val>
        </c:ser>
        <c:ser>
          <c:idx val="2"/>
          <c:order val="2"/>
          <c:tx>
            <c:strRef>
              <c:f>Sheet1!$D$1</c:f>
              <c:strCache>
                <c:ptCount val="1"/>
                <c:pt idx="0">
                  <c:v>2011</c:v>
                </c:pt>
              </c:strCache>
            </c:strRef>
          </c:tx>
          <c:invertIfNegative val="0"/>
          <c:cat>
            <c:numRef>
              <c:f>Sheet1!$A$2</c:f>
              <c:numCache>
                <c:formatCode>General</c:formatCode>
                <c:ptCount val="1"/>
              </c:numCache>
            </c:numRef>
          </c:cat>
          <c:val>
            <c:numRef>
              <c:f>Sheet1!$D$2</c:f>
              <c:numCache>
                <c:formatCode>General</c:formatCode>
                <c:ptCount val="1"/>
                <c:pt idx="0">
                  <c:v>141</c:v>
                </c:pt>
              </c:numCache>
            </c:numRef>
          </c:val>
        </c:ser>
        <c:ser>
          <c:idx val="3"/>
          <c:order val="3"/>
          <c:tx>
            <c:strRef>
              <c:f>Sheet1!$E$1</c:f>
              <c:strCache>
                <c:ptCount val="1"/>
                <c:pt idx="0">
                  <c:v>2012</c:v>
                </c:pt>
              </c:strCache>
            </c:strRef>
          </c:tx>
          <c:spPr>
            <a:solidFill>
              <a:srgbClr val="0070C0"/>
            </a:solidFill>
            <a:ln>
              <a:solidFill>
                <a:srgbClr val="0070C0"/>
              </a:solidFill>
            </a:ln>
          </c:spPr>
          <c:invertIfNegative val="0"/>
          <c:dPt>
            <c:idx val="0"/>
            <c:invertIfNegative val="0"/>
            <c:bubble3D val="0"/>
            <c:spPr>
              <a:solidFill>
                <a:srgbClr val="0070C0"/>
              </a:solidFill>
              <a:ln>
                <a:solidFill>
                  <a:srgbClr val="0070C0"/>
                </a:solidFill>
              </a:ln>
            </c:spPr>
          </c:dPt>
          <c:dLbls>
            <c:dLbl>
              <c:idx val="0"/>
              <c:layout>
                <c:manualLayout>
                  <c:x val="3.4347580582763625E-2"/>
                  <c:y val="-6.1111111111111185E-2"/>
                </c:manualLayout>
              </c:layout>
              <c:spPr/>
              <c:txPr>
                <a:bodyPr/>
                <a:lstStyle/>
                <a:p>
                  <a:pPr>
                    <a:defRPr b="1"/>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numRef>
              <c:f>Sheet1!$A$2</c:f>
              <c:numCache>
                <c:formatCode>General</c:formatCode>
                <c:ptCount val="1"/>
              </c:numCache>
            </c:numRef>
          </c:cat>
          <c:val>
            <c:numRef>
              <c:f>Sheet1!$E$2</c:f>
              <c:numCache>
                <c:formatCode>General</c:formatCode>
                <c:ptCount val="1"/>
                <c:pt idx="0">
                  <c:v>162</c:v>
                </c:pt>
              </c:numCache>
            </c:numRef>
          </c:val>
        </c:ser>
        <c:dLbls>
          <c:showLegendKey val="0"/>
          <c:showVal val="0"/>
          <c:showCatName val="0"/>
          <c:showSerName val="0"/>
          <c:showPercent val="0"/>
          <c:showBubbleSize val="0"/>
        </c:dLbls>
        <c:gapWidth val="62"/>
        <c:gapDepth val="126"/>
        <c:shape val="cylinder"/>
        <c:axId val="84454016"/>
        <c:axId val="84459904"/>
        <c:axId val="0"/>
      </c:bar3DChart>
      <c:catAx>
        <c:axId val="84454016"/>
        <c:scaling>
          <c:orientation val="minMax"/>
        </c:scaling>
        <c:delete val="0"/>
        <c:axPos val="b"/>
        <c:numFmt formatCode="General" sourceLinked="1"/>
        <c:majorTickMark val="out"/>
        <c:minorTickMark val="none"/>
        <c:tickLblPos val="nextTo"/>
        <c:crossAx val="84459904"/>
        <c:crosses val="autoZero"/>
        <c:auto val="1"/>
        <c:lblAlgn val="ctr"/>
        <c:lblOffset val="100"/>
        <c:noMultiLvlLbl val="0"/>
      </c:catAx>
      <c:valAx>
        <c:axId val="84459904"/>
        <c:scaling>
          <c:orientation val="minMax"/>
          <c:min val="50"/>
        </c:scaling>
        <c:delete val="0"/>
        <c:axPos val="l"/>
        <c:majorGridlines/>
        <c:numFmt formatCode="General" sourceLinked="1"/>
        <c:majorTickMark val="out"/>
        <c:minorTickMark val="none"/>
        <c:tickLblPos val="nextTo"/>
        <c:crossAx val="84454016"/>
        <c:crosses val="autoZero"/>
        <c:crossBetween val="between"/>
      </c:valAx>
      <c:spPr>
        <a:noFill/>
        <a:ln w="25402">
          <a:noFill/>
        </a:ln>
      </c:spPr>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719C9-0276-4EFD-BC5A-7A9AA8B71CC7}" type="doc">
      <dgm:prSet loTypeId="urn:microsoft.com/office/officeart/2005/8/layout/bProcess2" loCatId="process" qsTypeId="urn:microsoft.com/office/officeart/2005/8/quickstyle/3d4" qsCatId="3D" csTypeId="urn:microsoft.com/office/officeart/2005/8/colors/accent6_2" csCatId="accent6" phldr="1"/>
      <dgm:spPr/>
    </dgm:pt>
    <dgm:pt modelId="{0D968821-B479-46C5-A466-90D24E5F229A}">
      <dgm:prSet phldrT="[Text]"/>
      <dgm:spPr/>
      <dgm:t>
        <a:bodyPr/>
        <a:lstStyle/>
        <a:p>
          <a:r>
            <a:rPr lang="en-US" dirty="0" smtClean="0">
              <a:solidFill>
                <a:schemeClr val="tx1"/>
              </a:solidFill>
              <a:effectLst>
                <a:outerShdw blurRad="38100" dist="38100" dir="2700000" algn="tl">
                  <a:srgbClr val="000000">
                    <a:alpha val="43137"/>
                  </a:srgbClr>
                </a:outerShdw>
              </a:effectLst>
            </a:rPr>
            <a:t>Sales Order</a:t>
          </a:r>
          <a:endParaRPr lang="en-US" dirty="0">
            <a:solidFill>
              <a:schemeClr val="tx1"/>
            </a:solidFill>
            <a:effectLst>
              <a:outerShdw blurRad="38100" dist="38100" dir="2700000" algn="tl">
                <a:srgbClr val="000000">
                  <a:alpha val="43137"/>
                </a:srgbClr>
              </a:outerShdw>
            </a:effectLst>
          </a:endParaRPr>
        </a:p>
      </dgm:t>
    </dgm:pt>
    <dgm:pt modelId="{6A260BB5-1AC0-4A69-9FB0-33B4DC88E339}" type="parTrans" cxnId="{AAEE0FC8-EEA9-47E6-9052-A1D0B9AA958D}">
      <dgm:prSet/>
      <dgm:spPr/>
      <dgm:t>
        <a:bodyPr/>
        <a:lstStyle/>
        <a:p>
          <a:endParaRPr lang="en-US"/>
        </a:p>
      </dgm:t>
    </dgm:pt>
    <dgm:pt modelId="{13A7E131-4CD1-4EA2-9695-1575B7DF0843}" type="sibTrans" cxnId="{AAEE0FC8-EEA9-47E6-9052-A1D0B9AA958D}">
      <dgm:prSet/>
      <dgm:spPr/>
      <dgm:t>
        <a:bodyPr/>
        <a:lstStyle/>
        <a:p>
          <a:endParaRPr lang="en-US" dirty="0"/>
        </a:p>
      </dgm:t>
    </dgm:pt>
    <dgm:pt modelId="{9C4F6245-6112-4773-ABC0-C8BCA8B6AC7B}">
      <dgm:prSet phldrT="[Text]"/>
      <dgm:spPr/>
      <dgm:t>
        <a:bodyPr/>
        <a:lstStyle/>
        <a:p>
          <a:r>
            <a:rPr lang="en-US" dirty="0" smtClean="0">
              <a:solidFill>
                <a:schemeClr val="tx1"/>
              </a:solidFill>
              <a:effectLst>
                <a:outerShdw blurRad="38100" dist="38100" dir="2700000" algn="tl">
                  <a:srgbClr val="000000">
                    <a:alpha val="43137"/>
                  </a:srgbClr>
                </a:outerShdw>
              </a:effectLst>
            </a:rPr>
            <a:t>Payment</a:t>
          </a:r>
          <a:endParaRPr lang="en-US" dirty="0">
            <a:solidFill>
              <a:schemeClr val="tx1"/>
            </a:solidFill>
            <a:effectLst>
              <a:outerShdw blurRad="38100" dist="38100" dir="2700000" algn="tl">
                <a:srgbClr val="000000">
                  <a:alpha val="43137"/>
                </a:srgbClr>
              </a:outerShdw>
            </a:effectLst>
          </a:endParaRPr>
        </a:p>
      </dgm:t>
    </dgm:pt>
    <dgm:pt modelId="{808322E6-D349-4361-AC27-4E1A76C833A2}" type="sibTrans" cxnId="{F1150CF6-B2D9-485C-92F8-76EBD558B084}">
      <dgm:prSet/>
      <dgm:spPr/>
      <dgm:t>
        <a:bodyPr/>
        <a:lstStyle/>
        <a:p>
          <a:endParaRPr lang="en-US"/>
        </a:p>
      </dgm:t>
    </dgm:pt>
    <dgm:pt modelId="{F771D0D0-0717-453B-B921-3465E70CEA11}" type="parTrans" cxnId="{F1150CF6-B2D9-485C-92F8-76EBD558B084}">
      <dgm:prSet/>
      <dgm:spPr/>
      <dgm:t>
        <a:bodyPr/>
        <a:lstStyle/>
        <a:p>
          <a:endParaRPr lang="en-US"/>
        </a:p>
      </dgm:t>
    </dgm:pt>
    <dgm:pt modelId="{560A4519-0A4D-4436-B254-4BCC3BBC56F5}">
      <dgm:prSet phldrT="[Text]"/>
      <dgm:spPr/>
      <dgm:t>
        <a:bodyPr/>
        <a:lstStyle/>
        <a:p>
          <a:r>
            <a:rPr lang="en-US" dirty="0" smtClean="0">
              <a:solidFill>
                <a:schemeClr val="tx1"/>
              </a:solidFill>
              <a:effectLst>
                <a:outerShdw blurRad="38100" dist="38100" dir="2700000" algn="tl">
                  <a:srgbClr val="000000">
                    <a:alpha val="43137"/>
                  </a:srgbClr>
                </a:outerShdw>
              </a:effectLst>
            </a:rPr>
            <a:t>Delivery</a:t>
          </a:r>
          <a:endParaRPr lang="en-US" dirty="0">
            <a:solidFill>
              <a:schemeClr val="tx1"/>
            </a:solidFill>
            <a:effectLst>
              <a:outerShdw blurRad="38100" dist="38100" dir="2700000" algn="tl">
                <a:srgbClr val="000000">
                  <a:alpha val="43137"/>
                </a:srgbClr>
              </a:outerShdw>
            </a:effectLst>
          </a:endParaRPr>
        </a:p>
      </dgm:t>
    </dgm:pt>
    <dgm:pt modelId="{CC7879C8-8F83-4A74-9CF2-7EB22659CA1C}" type="sibTrans" cxnId="{70E72851-9229-403D-8491-460BF1C85DA3}">
      <dgm:prSet/>
      <dgm:spPr/>
      <dgm:t>
        <a:bodyPr/>
        <a:lstStyle/>
        <a:p>
          <a:endParaRPr lang="en-US" dirty="0"/>
        </a:p>
      </dgm:t>
    </dgm:pt>
    <dgm:pt modelId="{4FDB62E0-2D15-4549-AB0B-196B33A72DFB}" type="parTrans" cxnId="{70E72851-9229-403D-8491-460BF1C85DA3}">
      <dgm:prSet/>
      <dgm:spPr/>
      <dgm:t>
        <a:bodyPr/>
        <a:lstStyle/>
        <a:p>
          <a:endParaRPr lang="en-US"/>
        </a:p>
      </dgm:t>
    </dgm:pt>
    <dgm:pt modelId="{6DE0FC21-48C2-434B-B94E-30CF1A17DBE5}" type="pres">
      <dgm:prSet presAssocID="{A51719C9-0276-4EFD-BC5A-7A9AA8B71CC7}" presName="diagram" presStyleCnt="0">
        <dgm:presLayoutVars>
          <dgm:dir/>
          <dgm:resizeHandles/>
        </dgm:presLayoutVars>
      </dgm:prSet>
      <dgm:spPr/>
    </dgm:pt>
    <dgm:pt modelId="{8F038BFA-EEF7-47C9-BDF7-E03089259002}" type="pres">
      <dgm:prSet presAssocID="{0D968821-B479-46C5-A466-90D24E5F229A}" presName="firstNode" presStyleLbl="node1" presStyleIdx="0" presStyleCnt="3">
        <dgm:presLayoutVars>
          <dgm:bulletEnabled val="1"/>
        </dgm:presLayoutVars>
      </dgm:prSet>
      <dgm:spPr/>
      <dgm:t>
        <a:bodyPr/>
        <a:lstStyle/>
        <a:p>
          <a:endParaRPr lang="en-US"/>
        </a:p>
      </dgm:t>
    </dgm:pt>
    <dgm:pt modelId="{35879F09-9994-478A-BF78-B498966342D2}" type="pres">
      <dgm:prSet presAssocID="{13A7E131-4CD1-4EA2-9695-1575B7DF0843}" presName="sibTrans" presStyleLbl="sibTrans2D1" presStyleIdx="0" presStyleCnt="2"/>
      <dgm:spPr/>
      <dgm:t>
        <a:bodyPr/>
        <a:lstStyle/>
        <a:p>
          <a:endParaRPr lang="en-US"/>
        </a:p>
      </dgm:t>
    </dgm:pt>
    <dgm:pt modelId="{88C6E928-8308-4F58-81B3-1F4AF11957F0}" type="pres">
      <dgm:prSet presAssocID="{560A4519-0A4D-4436-B254-4BCC3BBC56F5}" presName="middleNode" presStyleCnt="0"/>
      <dgm:spPr/>
    </dgm:pt>
    <dgm:pt modelId="{ECBFBA88-4E66-484E-8FE5-4D9BFFD14D02}" type="pres">
      <dgm:prSet presAssocID="{560A4519-0A4D-4436-B254-4BCC3BBC56F5}" presName="padding" presStyleLbl="node1" presStyleIdx="0" presStyleCnt="3"/>
      <dgm:spPr/>
    </dgm:pt>
    <dgm:pt modelId="{AC0B9CD9-0C77-4F5C-94EB-F2B23F9A3BEC}" type="pres">
      <dgm:prSet presAssocID="{560A4519-0A4D-4436-B254-4BCC3BBC56F5}" presName="shape" presStyleLbl="node1" presStyleIdx="1" presStyleCnt="3">
        <dgm:presLayoutVars>
          <dgm:bulletEnabled val="1"/>
        </dgm:presLayoutVars>
      </dgm:prSet>
      <dgm:spPr/>
      <dgm:t>
        <a:bodyPr/>
        <a:lstStyle/>
        <a:p>
          <a:endParaRPr lang="en-US"/>
        </a:p>
      </dgm:t>
    </dgm:pt>
    <dgm:pt modelId="{886BF2B3-69AE-46E3-8DEC-43D8E9CF2B6D}" type="pres">
      <dgm:prSet presAssocID="{CC7879C8-8F83-4A74-9CF2-7EB22659CA1C}" presName="sibTrans" presStyleLbl="sibTrans2D1" presStyleIdx="1" presStyleCnt="2"/>
      <dgm:spPr/>
      <dgm:t>
        <a:bodyPr/>
        <a:lstStyle/>
        <a:p>
          <a:endParaRPr lang="en-US"/>
        </a:p>
      </dgm:t>
    </dgm:pt>
    <dgm:pt modelId="{33F99F82-AFB4-4C38-927F-11A6D56070C7}" type="pres">
      <dgm:prSet presAssocID="{9C4F6245-6112-4773-ABC0-C8BCA8B6AC7B}" presName="lastNode" presStyleLbl="node1" presStyleIdx="2" presStyleCnt="3">
        <dgm:presLayoutVars>
          <dgm:bulletEnabled val="1"/>
        </dgm:presLayoutVars>
      </dgm:prSet>
      <dgm:spPr/>
      <dgm:t>
        <a:bodyPr/>
        <a:lstStyle/>
        <a:p>
          <a:endParaRPr lang="en-US"/>
        </a:p>
      </dgm:t>
    </dgm:pt>
  </dgm:ptLst>
  <dgm:cxnLst>
    <dgm:cxn modelId="{70E72851-9229-403D-8491-460BF1C85DA3}" srcId="{A51719C9-0276-4EFD-BC5A-7A9AA8B71CC7}" destId="{560A4519-0A4D-4436-B254-4BCC3BBC56F5}" srcOrd="1" destOrd="0" parTransId="{4FDB62E0-2D15-4549-AB0B-196B33A72DFB}" sibTransId="{CC7879C8-8F83-4A74-9CF2-7EB22659CA1C}"/>
    <dgm:cxn modelId="{FB601FA8-58D7-485D-A3AB-BBD51DED0318}" type="presOf" srcId="{560A4519-0A4D-4436-B254-4BCC3BBC56F5}" destId="{AC0B9CD9-0C77-4F5C-94EB-F2B23F9A3BEC}" srcOrd="0" destOrd="0" presId="urn:microsoft.com/office/officeart/2005/8/layout/bProcess2"/>
    <dgm:cxn modelId="{9B7B0F3B-A372-4EFC-85C4-B914D2664625}" type="presOf" srcId="{13A7E131-4CD1-4EA2-9695-1575B7DF0843}" destId="{35879F09-9994-478A-BF78-B498966342D2}" srcOrd="0" destOrd="0" presId="urn:microsoft.com/office/officeart/2005/8/layout/bProcess2"/>
    <dgm:cxn modelId="{7FCC7A22-4274-4DF2-A131-AB147CF8085A}" type="presOf" srcId="{0D968821-B479-46C5-A466-90D24E5F229A}" destId="{8F038BFA-EEF7-47C9-BDF7-E03089259002}" srcOrd="0" destOrd="0" presId="urn:microsoft.com/office/officeart/2005/8/layout/bProcess2"/>
    <dgm:cxn modelId="{68CDC938-7393-407B-831A-927AE0B801E1}" type="presOf" srcId="{CC7879C8-8F83-4A74-9CF2-7EB22659CA1C}" destId="{886BF2B3-69AE-46E3-8DEC-43D8E9CF2B6D}" srcOrd="0" destOrd="0" presId="urn:microsoft.com/office/officeart/2005/8/layout/bProcess2"/>
    <dgm:cxn modelId="{AAEE0FC8-EEA9-47E6-9052-A1D0B9AA958D}" srcId="{A51719C9-0276-4EFD-BC5A-7A9AA8B71CC7}" destId="{0D968821-B479-46C5-A466-90D24E5F229A}" srcOrd="0" destOrd="0" parTransId="{6A260BB5-1AC0-4A69-9FB0-33B4DC88E339}" sibTransId="{13A7E131-4CD1-4EA2-9695-1575B7DF0843}"/>
    <dgm:cxn modelId="{F1150CF6-B2D9-485C-92F8-76EBD558B084}" srcId="{A51719C9-0276-4EFD-BC5A-7A9AA8B71CC7}" destId="{9C4F6245-6112-4773-ABC0-C8BCA8B6AC7B}" srcOrd="2" destOrd="0" parTransId="{F771D0D0-0717-453B-B921-3465E70CEA11}" sibTransId="{808322E6-D349-4361-AC27-4E1A76C833A2}"/>
    <dgm:cxn modelId="{80619F0B-88BF-4167-95E7-C2C98E81C70F}" type="presOf" srcId="{A51719C9-0276-4EFD-BC5A-7A9AA8B71CC7}" destId="{6DE0FC21-48C2-434B-B94E-30CF1A17DBE5}" srcOrd="0" destOrd="0" presId="urn:microsoft.com/office/officeart/2005/8/layout/bProcess2"/>
    <dgm:cxn modelId="{C512A109-34D3-40D4-95E7-112DC2AEC759}" type="presOf" srcId="{9C4F6245-6112-4773-ABC0-C8BCA8B6AC7B}" destId="{33F99F82-AFB4-4C38-927F-11A6D56070C7}" srcOrd="0" destOrd="0" presId="urn:microsoft.com/office/officeart/2005/8/layout/bProcess2"/>
    <dgm:cxn modelId="{710A8F71-32BF-41D5-8E0C-6414B27565F3}" type="presParOf" srcId="{6DE0FC21-48C2-434B-B94E-30CF1A17DBE5}" destId="{8F038BFA-EEF7-47C9-BDF7-E03089259002}" srcOrd="0" destOrd="0" presId="urn:microsoft.com/office/officeart/2005/8/layout/bProcess2"/>
    <dgm:cxn modelId="{61EB2952-839E-42E4-A4C8-8F19376B4EE7}" type="presParOf" srcId="{6DE0FC21-48C2-434B-B94E-30CF1A17DBE5}" destId="{35879F09-9994-478A-BF78-B498966342D2}" srcOrd="1" destOrd="0" presId="urn:microsoft.com/office/officeart/2005/8/layout/bProcess2"/>
    <dgm:cxn modelId="{E92D5233-6BDE-441B-9EFD-C74CDAE3A60C}" type="presParOf" srcId="{6DE0FC21-48C2-434B-B94E-30CF1A17DBE5}" destId="{88C6E928-8308-4F58-81B3-1F4AF11957F0}" srcOrd="2" destOrd="0" presId="urn:microsoft.com/office/officeart/2005/8/layout/bProcess2"/>
    <dgm:cxn modelId="{BC0BAF2D-1C10-4F13-A77B-1379A8D67A2C}" type="presParOf" srcId="{88C6E928-8308-4F58-81B3-1F4AF11957F0}" destId="{ECBFBA88-4E66-484E-8FE5-4D9BFFD14D02}" srcOrd="0" destOrd="0" presId="urn:microsoft.com/office/officeart/2005/8/layout/bProcess2"/>
    <dgm:cxn modelId="{A8303659-4483-4F65-8C9E-3C5889B42B64}" type="presParOf" srcId="{88C6E928-8308-4F58-81B3-1F4AF11957F0}" destId="{AC0B9CD9-0C77-4F5C-94EB-F2B23F9A3BEC}" srcOrd="1" destOrd="0" presId="urn:microsoft.com/office/officeart/2005/8/layout/bProcess2"/>
    <dgm:cxn modelId="{0E3812E8-81F4-4D8E-BA21-C386F1E602F5}" type="presParOf" srcId="{6DE0FC21-48C2-434B-B94E-30CF1A17DBE5}" destId="{886BF2B3-69AE-46E3-8DEC-43D8E9CF2B6D}" srcOrd="3" destOrd="0" presId="urn:microsoft.com/office/officeart/2005/8/layout/bProcess2"/>
    <dgm:cxn modelId="{5E231E82-3805-42B6-95BB-5C50F589CEAB}" type="presParOf" srcId="{6DE0FC21-48C2-434B-B94E-30CF1A17DBE5}" destId="{33F99F82-AFB4-4C38-927F-11A6D56070C7}" srcOrd="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719C9-0276-4EFD-BC5A-7A9AA8B71CC7}" type="doc">
      <dgm:prSet loTypeId="urn:microsoft.com/office/officeart/2005/8/layout/bProcess2" loCatId="process" qsTypeId="urn:microsoft.com/office/officeart/2005/8/quickstyle/3d4" qsCatId="3D" csTypeId="urn:microsoft.com/office/officeart/2005/8/colors/accent3_2" csCatId="accent3" phldr="1"/>
      <dgm:spPr/>
    </dgm:pt>
    <dgm:pt modelId="{0D968821-B479-46C5-A466-90D24E5F229A}">
      <dgm:prSet phldrT="[Text]"/>
      <dgm:spPr/>
      <dgm:t>
        <a:bodyPr/>
        <a:lstStyle/>
        <a:p>
          <a:r>
            <a:rPr lang="en-US" dirty="0" smtClean="0">
              <a:solidFill>
                <a:schemeClr val="tx1"/>
              </a:solidFill>
              <a:effectLst>
                <a:outerShdw blurRad="38100" dist="38100" dir="2700000" algn="tl">
                  <a:srgbClr val="000000">
                    <a:alpha val="43137"/>
                  </a:srgbClr>
                </a:outerShdw>
              </a:effectLst>
            </a:rPr>
            <a:t>Sales Order</a:t>
          </a:r>
          <a:endParaRPr lang="en-US" dirty="0">
            <a:solidFill>
              <a:schemeClr val="tx1"/>
            </a:solidFill>
            <a:effectLst>
              <a:outerShdw blurRad="38100" dist="38100" dir="2700000" algn="tl">
                <a:srgbClr val="000000">
                  <a:alpha val="43137"/>
                </a:srgbClr>
              </a:outerShdw>
            </a:effectLst>
          </a:endParaRPr>
        </a:p>
      </dgm:t>
    </dgm:pt>
    <dgm:pt modelId="{6A260BB5-1AC0-4A69-9FB0-33B4DC88E339}" type="parTrans" cxnId="{AAEE0FC8-EEA9-47E6-9052-A1D0B9AA958D}">
      <dgm:prSet/>
      <dgm:spPr/>
      <dgm:t>
        <a:bodyPr/>
        <a:lstStyle/>
        <a:p>
          <a:endParaRPr lang="en-US"/>
        </a:p>
      </dgm:t>
    </dgm:pt>
    <dgm:pt modelId="{13A7E131-4CD1-4EA2-9695-1575B7DF0843}" type="sibTrans" cxnId="{AAEE0FC8-EEA9-47E6-9052-A1D0B9AA958D}">
      <dgm:prSet/>
      <dgm:spPr/>
      <dgm:t>
        <a:bodyPr/>
        <a:lstStyle/>
        <a:p>
          <a:endParaRPr lang="en-US" dirty="0"/>
        </a:p>
      </dgm:t>
    </dgm:pt>
    <dgm:pt modelId="{9C4F6245-6112-4773-ABC0-C8BCA8B6AC7B}">
      <dgm:prSet phldrT="[Text]"/>
      <dgm:spPr/>
      <dgm:t>
        <a:bodyPr/>
        <a:lstStyle/>
        <a:p>
          <a:r>
            <a:rPr lang="en-US" dirty="0" smtClean="0">
              <a:solidFill>
                <a:schemeClr val="tx1"/>
              </a:solidFill>
              <a:effectLst>
                <a:outerShdw blurRad="38100" dist="38100" dir="2700000" algn="tl">
                  <a:srgbClr val="000000">
                    <a:alpha val="43137"/>
                  </a:srgbClr>
                </a:outerShdw>
              </a:effectLst>
            </a:rPr>
            <a:t>Payment</a:t>
          </a:r>
          <a:endParaRPr lang="en-US" dirty="0">
            <a:solidFill>
              <a:schemeClr val="tx1"/>
            </a:solidFill>
            <a:effectLst>
              <a:outerShdw blurRad="38100" dist="38100" dir="2700000" algn="tl">
                <a:srgbClr val="000000">
                  <a:alpha val="43137"/>
                </a:srgbClr>
              </a:outerShdw>
            </a:effectLst>
          </a:endParaRPr>
        </a:p>
      </dgm:t>
    </dgm:pt>
    <dgm:pt modelId="{808322E6-D349-4361-AC27-4E1A76C833A2}" type="sibTrans" cxnId="{F1150CF6-B2D9-485C-92F8-76EBD558B084}">
      <dgm:prSet/>
      <dgm:spPr/>
      <dgm:t>
        <a:bodyPr/>
        <a:lstStyle/>
        <a:p>
          <a:endParaRPr lang="en-US"/>
        </a:p>
      </dgm:t>
    </dgm:pt>
    <dgm:pt modelId="{F771D0D0-0717-453B-B921-3465E70CEA11}" type="parTrans" cxnId="{F1150CF6-B2D9-485C-92F8-76EBD558B084}">
      <dgm:prSet/>
      <dgm:spPr/>
      <dgm:t>
        <a:bodyPr/>
        <a:lstStyle/>
        <a:p>
          <a:endParaRPr lang="en-US"/>
        </a:p>
      </dgm:t>
    </dgm:pt>
    <dgm:pt modelId="{560A4519-0A4D-4436-B254-4BCC3BBC56F5}">
      <dgm:prSet phldrT="[Text]"/>
      <dgm:spPr/>
      <dgm:t>
        <a:bodyPr/>
        <a:lstStyle/>
        <a:p>
          <a:r>
            <a:rPr lang="en-US" dirty="0" smtClean="0">
              <a:solidFill>
                <a:schemeClr val="tx1"/>
              </a:solidFill>
              <a:effectLst>
                <a:outerShdw blurRad="38100" dist="38100" dir="2700000" algn="tl">
                  <a:srgbClr val="000000">
                    <a:alpha val="43137"/>
                  </a:srgbClr>
                </a:outerShdw>
              </a:effectLst>
            </a:rPr>
            <a:t>Delivery</a:t>
          </a:r>
          <a:endParaRPr lang="en-US" dirty="0">
            <a:solidFill>
              <a:schemeClr val="tx1"/>
            </a:solidFill>
            <a:effectLst>
              <a:outerShdw blurRad="38100" dist="38100" dir="2700000" algn="tl">
                <a:srgbClr val="000000">
                  <a:alpha val="43137"/>
                </a:srgbClr>
              </a:outerShdw>
            </a:effectLst>
          </a:endParaRPr>
        </a:p>
      </dgm:t>
    </dgm:pt>
    <dgm:pt modelId="{CC7879C8-8F83-4A74-9CF2-7EB22659CA1C}" type="sibTrans" cxnId="{70E72851-9229-403D-8491-460BF1C85DA3}">
      <dgm:prSet/>
      <dgm:spPr/>
      <dgm:t>
        <a:bodyPr/>
        <a:lstStyle/>
        <a:p>
          <a:endParaRPr lang="en-US" dirty="0"/>
        </a:p>
      </dgm:t>
    </dgm:pt>
    <dgm:pt modelId="{4FDB62E0-2D15-4549-AB0B-196B33A72DFB}" type="parTrans" cxnId="{70E72851-9229-403D-8491-460BF1C85DA3}">
      <dgm:prSet/>
      <dgm:spPr/>
      <dgm:t>
        <a:bodyPr/>
        <a:lstStyle/>
        <a:p>
          <a:endParaRPr lang="en-US"/>
        </a:p>
      </dgm:t>
    </dgm:pt>
    <dgm:pt modelId="{6DE0FC21-48C2-434B-B94E-30CF1A17DBE5}" type="pres">
      <dgm:prSet presAssocID="{A51719C9-0276-4EFD-BC5A-7A9AA8B71CC7}" presName="diagram" presStyleCnt="0">
        <dgm:presLayoutVars>
          <dgm:dir/>
          <dgm:resizeHandles/>
        </dgm:presLayoutVars>
      </dgm:prSet>
      <dgm:spPr/>
    </dgm:pt>
    <dgm:pt modelId="{8F038BFA-EEF7-47C9-BDF7-E03089259002}" type="pres">
      <dgm:prSet presAssocID="{0D968821-B479-46C5-A466-90D24E5F229A}" presName="firstNode" presStyleLbl="node1" presStyleIdx="0" presStyleCnt="3">
        <dgm:presLayoutVars>
          <dgm:bulletEnabled val="1"/>
        </dgm:presLayoutVars>
      </dgm:prSet>
      <dgm:spPr/>
      <dgm:t>
        <a:bodyPr/>
        <a:lstStyle/>
        <a:p>
          <a:endParaRPr lang="en-US"/>
        </a:p>
      </dgm:t>
    </dgm:pt>
    <dgm:pt modelId="{35879F09-9994-478A-BF78-B498966342D2}" type="pres">
      <dgm:prSet presAssocID="{13A7E131-4CD1-4EA2-9695-1575B7DF0843}" presName="sibTrans" presStyleLbl="sibTrans2D1" presStyleIdx="0" presStyleCnt="2"/>
      <dgm:spPr/>
      <dgm:t>
        <a:bodyPr/>
        <a:lstStyle/>
        <a:p>
          <a:endParaRPr lang="en-US"/>
        </a:p>
      </dgm:t>
    </dgm:pt>
    <dgm:pt modelId="{88C6E928-8308-4F58-81B3-1F4AF11957F0}" type="pres">
      <dgm:prSet presAssocID="{560A4519-0A4D-4436-B254-4BCC3BBC56F5}" presName="middleNode" presStyleCnt="0"/>
      <dgm:spPr/>
    </dgm:pt>
    <dgm:pt modelId="{ECBFBA88-4E66-484E-8FE5-4D9BFFD14D02}" type="pres">
      <dgm:prSet presAssocID="{560A4519-0A4D-4436-B254-4BCC3BBC56F5}" presName="padding" presStyleLbl="node1" presStyleIdx="0" presStyleCnt="3"/>
      <dgm:spPr/>
    </dgm:pt>
    <dgm:pt modelId="{AC0B9CD9-0C77-4F5C-94EB-F2B23F9A3BEC}" type="pres">
      <dgm:prSet presAssocID="{560A4519-0A4D-4436-B254-4BCC3BBC56F5}" presName="shape" presStyleLbl="node1" presStyleIdx="1" presStyleCnt="3">
        <dgm:presLayoutVars>
          <dgm:bulletEnabled val="1"/>
        </dgm:presLayoutVars>
      </dgm:prSet>
      <dgm:spPr/>
      <dgm:t>
        <a:bodyPr/>
        <a:lstStyle/>
        <a:p>
          <a:endParaRPr lang="en-US"/>
        </a:p>
      </dgm:t>
    </dgm:pt>
    <dgm:pt modelId="{886BF2B3-69AE-46E3-8DEC-43D8E9CF2B6D}" type="pres">
      <dgm:prSet presAssocID="{CC7879C8-8F83-4A74-9CF2-7EB22659CA1C}" presName="sibTrans" presStyleLbl="sibTrans2D1" presStyleIdx="1" presStyleCnt="2"/>
      <dgm:spPr/>
      <dgm:t>
        <a:bodyPr/>
        <a:lstStyle/>
        <a:p>
          <a:endParaRPr lang="en-US"/>
        </a:p>
      </dgm:t>
    </dgm:pt>
    <dgm:pt modelId="{33F99F82-AFB4-4C38-927F-11A6D56070C7}" type="pres">
      <dgm:prSet presAssocID="{9C4F6245-6112-4773-ABC0-C8BCA8B6AC7B}" presName="lastNode" presStyleLbl="node1" presStyleIdx="2" presStyleCnt="3">
        <dgm:presLayoutVars>
          <dgm:bulletEnabled val="1"/>
        </dgm:presLayoutVars>
      </dgm:prSet>
      <dgm:spPr/>
      <dgm:t>
        <a:bodyPr/>
        <a:lstStyle/>
        <a:p>
          <a:endParaRPr lang="en-US"/>
        </a:p>
      </dgm:t>
    </dgm:pt>
  </dgm:ptLst>
  <dgm:cxnLst>
    <dgm:cxn modelId="{F1150CF6-B2D9-485C-92F8-76EBD558B084}" srcId="{A51719C9-0276-4EFD-BC5A-7A9AA8B71CC7}" destId="{9C4F6245-6112-4773-ABC0-C8BCA8B6AC7B}" srcOrd="2" destOrd="0" parTransId="{F771D0D0-0717-453B-B921-3465E70CEA11}" sibTransId="{808322E6-D349-4361-AC27-4E1A76C833A2}"/>
    <dgm:cxn modelId="{AAEE0FC8-EEA9-47E6-9052-A1D0B9AA958D}" srcId="{A51719C9-0276-4EFD-BC5A-7A9AA8B71CC7}" destId="{0D968821-B479-46C5-A466-90D24E5F229A}" srcOrd="0" destOrd="0" parTransId="{6A260BB5-1AC0-4A69-9FB0-33B4DC88E339}" sibTransId="{13A7E131-4CD1-4EA2-9695-1575B7DF0843}"/>
    <dgm:cxn modelId="{A45B5B4E-961F-4960-B895-893E1E1E2EF3}" type="presOf" srcId="{A51719C9-0276-4EFD-BC5A-7A9AA8B71CC7}" destId="{6DE0FC21-48C2-434B-B94E-30CF1A17DBE5}" srcOrd="0" destOrd="0" presId="urn:microsoft.com/office/officeart/2005/8/layout/bProcess2"/>
    <dgm:cxn modelId="{0C0F5F79-36F9-4B48-A333-3EA30CB0CA5A}" type="presOf" srcId="{560A4519-0A4D-4436-B254-4BCC3BBC56F5}" destId="{AC0B9CD9-0C77-4F5C-94EB-F2B23F9A3BEC}" srcOrd="0" destOrd="0" presId="urn:microsoft.com/office/officeart/2005/8/layout/bProcess2"/>
    <dgm:cxn modelId="{5F2DCF9E-3589-4DB1-8AEC-B7156F74735C}" type="presOf" srcId="{13A7E131-4CD1-4EA2-9695-1575B7DF0843}" destId="{35879F09-9994-478A-BF78-B498966342D2}" srcOrd="0" destOrd="0" presId="urn:microsoft.com/office/officeart/2005/8/layout/bProcess2"/>
    <dgm:cxn modelId="{70E72851-9229-403D-8491-460BF1C85DA3}" srcId="{A51719C9-0276-4EFD-BC5A-7A9AA8B71CC7}" destId="{560A4519-0A4D-4436-B254-4BCC3BBC56F5}" srcOrd="1" destOrd="0" parTransId="{4FDB62E0-2D15-4549-AB0B-196B33A72DFB}" sibTransId="{CC7879C8-8F83-4A74-9CF2-7EB22659CA1C}"/>
    <dgm:cxn modelId="{DF24B796-1A5E-4826-A132-637EB1448253}" type="presOf" srcId="{0D968821-B479-46C5-A466-90D24E5F229A}" destId="{8F038BFA-EEF7-47C9-BDF7-E03089259002}" srcOrd="0" destOrd="0" presId="urn:microsoft.com/office/officeart/2005/8/layout/bProcess2"/>
    <dgm:cxn modelId="{67DDFADB-558B-42C6-8115-1288F857FAC5}" type="presOf" srcId="{9C4F6245-6112-4773-ABC0-C8BCA8B6AC7B}" destId="{33F99F82-AFB4-4C38-927F-11A6D56070C7}" srcOrd="0" destOrd="0" presId="urn:microsoft.com/office/officeart/2005/8/layout/bProcess2"/>
    <dgm:cxn modelId="{1F26B672-6F4D-4409-909C-A6DC0E98A7AB}" type="presOf" srcId="{CC7879C8-8F83-4A74-9CF2-7EB22659CA1C}" destId="{886BF2B3-69AE-46E3-8DEC-43D8E9CF2B6D}" srcOrd="0" destOrd="0" presId="urn:microsoft.com/office/officeart/2005/8/layout/bProcess2"/>
    <dgm:cxn modelId="{15746BB1-311E-4C13-A8E4-82F2F5B2FD83}" type="presParOf" srcId="{6DE0FC21-48C2-434B-B94E-30CF1A17DBE5}" destId="{8F038BFA-EEF7-47C9-BDF7-E03089259002}" srcOrd="0" destOrd="0" presId="urn:microsoft.com/office/officeart/2005/8/layout/bProcess2"/>
    <dgm:cxn modelId="{0237CA6F-D922-4957-9EC7-56EE37D531F9}" type="presParOf" srcId="{6DE0FC21-48C2-434B-B94E-30CF1A17DBE5}" destId="{35879F09-9994-478A-BF78-B498966342D2}" srcOrd="1" destOrd="0" presId="urn:microsoft.com/office/officeart/2005/8/layout/bProcess2"/>
    <dgm:cxn modelId="{8396BED9-068B-41DC-838E-BF992B3951F2}" type="presParOf" srcId="{6DE0FC21-48C2-434B-B94E-30CF1A17DBE5}" destId="{88C6E928-8308-4F58-81B3-1F4AF11957F0}" srcOrd="2" destOrd="0" presId="urn:microsoft.com/office/officeart/2005/8/layout/bProcess2"/>
    <dgm:cxn modelId="{8CF9677E-E3D1-4323-80C3-861480DCD056}" type="presParOf" srcId="{88C6E928-8308-4F58-81B3-1F4AF11957F0}" destId="{ECBFBA88-4E66-484E-8FE5-4D9BFFD14D02}" srcOrd="0" destOrd="0" presId="urn:microsoft.com/office/officeart/2005/8/layout/bProcess2"/>
    <dgm:cxn modelId="{4BA5B371-B21C-4E01-921D-85DAEDBEAC02}" type="presParOf" srcId="{88C6E928-8308-4F58-81B3-1F4AF11957F0}" destId="{AC0B9CD9-0C77-4F5C-94EB-F2B23F9A3BEC}" srcOrd="1" destOrd="0" presId="urn:microsoft.com/office/officeart/2005/8/layout/bProcess2"/>
    <dgm:cxn modelId="{35F52922-BB18-4CB9-960C-E649B8021916}" type="presParOf" srcId="{6DE0FC21-48C2-434B-B94E-30CF1A17DBE5}" destId="{886BF2B3-69AE-46E3-8DEC-43D8E9CF2B6D}" srcOrd="3" destOrd="0" presId="urn:microsoft.com/office/officeart/2005/8/layout/bProcess2"/>
    <dgm:cxn modelId="{4C96FE87-EE04-413A-9232-CF0985B5FF2E}" type="presParOf" srcId="{6DE0FC21-48C2-434B-B94E-30CF1A17DBE5}" destId="{33F99F82-AFB4-4C38-927F-11A6D56070C7}" srcOrd="4" destOrd="0" presId="urn:microsoft.com/office/officeart/2005/8/layout/b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D55D8-C7E8-4949-BC6E-A4DB0FDC891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1619F15-91C1-4DFA-9D86-0DA8B4F166F8}">
      <dgm:prSet phldrT="[Text]"/>
      <dgm:spPr>
        <a:solidFill>
          <a:srgbClr val="00B0F0"/>
        </a:solidFill>
      </dgm:spPr>
      <dgm:t>
        <a:bodyPr/>
        <a:lstStyle/>
        <a:p>
          <a:r>
            <a:rPr lang="en-US" dirty="0" smtClean="0"/>
            <a:t>4.7 million active entities</a:t>
          </a:r>
          <a:endParaRPr lang="en-US" dirty="0"/>
        </a:p>
      </dgm:t>
    </dgm:pt>
    <dgm:pt modelId="{4FA61333-966D-4834-A76F-4965BB345CCE}" type="parTrans" cxnId="{976ACF2F-AF39-4FF7-B566-5C7E4B298398}">
      <dgm:prSet/>
      <dgm:spPr/>
      <dgm:t>
        <a:bodyPr/>
        <a:lstStyle/>
        <a:p>
          <a:endParaRPr lang="en-US"/>
        </a:p>
      </dgm:t>
    </dgm:pt>
    <dgm:pt modelId="{5822097E-EFC4-4665-A577-25AF98E80E3A}" type="sibTrans" cxnId="{976ACF2F-AF39-4FF7-B566-5C7E4B298398}">
      <dgm:prSet/>
      <dgm:spPr/>
      <dgm:t>
        <a:bodyPr/>
        <a:lstStyle/>
        <a:p>
          <a:endParaRPr lang="en-US"/>
        </a:p>
      </dgm:t>
    </dgm:pt>
    <dgm:pt modelId="{B3A91665-F6DC-4939-B9FA-4B5FA21D19AD}">
      <dgm:prSet phldrT="[Text]"/>
      <dgm:spPr>
        <a:solidFill>
          <a:srgbClr val="00B0F0"/>
        </a:solidFill>
      </dgm:spPr>
      <dgm:t>
        <a:bodyPr/>
        <a:lstStyle/>
        <a:p>
          <a:r>
            <a:rPr lang="en-US" dirty="0" smtClean="0"/>
            <a:t>800,000+ licenses</a:t>
          </a:r>
          <a:endParaRPr lang="en-US" dirty="0"/>
        </a:p>
      </dgm:t>
    </dgm:pt>
    <dgm:pt modelId="{7BB5873D-14FF-4DD8-AB65-EB5EE28B4624}" type="parTrans" cxnId="{F3185EB0-8CEF-4747-A1C0-E7B704429092}">
      <dgm:prSet/>
      <dgm:spPr/>
      <dgm:t>
        <a:bodyPr/>
        <a:lstStyle/>
        <a:p>
          <a:endParaRPr lang="en-US"/>
        </a:p>
      </dgm:t>
    </dgm:pt>
    <dgm:pt modelId="{44E75C19-863E-4194-905E-9A16AB8DC3AF}" type="sibTrans" cxnId="{F3185EB0-8CEF-4747-A1C0-E7B704429092}">
      <dgm:prSet/>
      <dgm:spPr/>
      <dgm:t>
        <a:bodyPr/>
        <a:lstStyle/>
        <a:p>
          <a:endParaRPr lang="en-US"/>
        </a:p>
      </dgm:t>
    </dgm:pt>
    <dgm:pt modelId="{70356CE4-A6F4-41F7-BE96-2FAA77B9C3D6}">
      <dgm:prSet phldrT="[Text]"/>
      <dgm:spPr>
        <a:solidFill>
          <a:srgbClr val="00B0F0"/>
        </a:solidFill>
      </dgm:spPr>
      <dgm:t>
        <a:bodyPr/>
        <a:lstStyle/>
        <a:p>
          <a:r>
            <a:rPr lang="en-US" dirty="0" smtClean="0"/>
            <a:t>82,000 products</a:t>
          </a:r>
          <a:endParaRPr lang="en-US" dirty="0"/>
        </a:p>
      </dgm:t>
    </dgm:pt>
    <dgm:pt modelId="{DD4376F5-42A8-4453-A946-8123F668D36A}" type="parTrans" cxnId="{AA4371C7-2128-4DDF-BF61-AF8EA1E55622}">
      <dgm:prSet/>
      <dgm:spPr/>
      <dgm:t>
        <a:bodyPr/>
        <a:lstStyle/>
        <a:p>
          <a:endParaRPr lang="en-US"/>
        </a:p>
      </dgm:t>
    </dgm:pt>
    <dgm:pt modelId="{1E6B1E06-2F47-4290-AF4D-6DB83FE03534}" type="sibTrans" cxnId="{AA4371C7-2128-4DDF-BF61-AF8EA1E55622}">
      <dgm:prSet/>
      <dgm:spPr/>
      <dgm:t>
        <a:bodyPr/>
        <a:lstStyle/>
        <a:p>
          <a:endParaRPr lang="en-US"/>
        </a:p>
      </dgm:t>
    </dgm:pt>
    <dgm:pt modelId="{3193FE43-BB69-49F6-8A3B-7A730417212F}">
      <dgm:prSet phldrT="[Text]"/>
      <dgm:spPr>
        <a:solidFill>
          <a:srgbClr val="00B0F0"/>
        </a:solidFill>
      </dgm:spPr>
      <dgm:t>
        <a:bodyPr/>
        <a:lstStyle/>
        <a:p>
          <a:r>
            <a:rPr lang="en-US" dirty="0" smtClean="0"/>
            <a:t>127 </a:t>
          </a:r>
          <a:r>
            <a:rPr lang="en-US" dirty="0" smtClean="0"/>
            <a:t>subscribers</a:t>
          </a:r>
          <a:endParaRPr lang="en-US" dirty="0"/>
        </a:p>
      </dgm:t>
    </dgm:pt>
    <dgm:pt modelId="{DE150100-AFEE-4BBF-955E-DFB0F3F74A3E}" type="parTrans" cxnId="{42049A26-262A-45E5-AA8D-A9007412DB1A}">
      <dgm:prSet/>
      <dgm:spPr/>
      <dgm:t>
        <a:bodyPr/>
        <a:lstStyle/>
        <a:p>
          <a:endParaRPr lang="en-US"/>
        </a:p>
      </dgm:t>
    </dgm:pt>
    <dgm:pt modelId="{98451C84-3630-42F0-B049-D5FB38AC30FD}" type="sibTrans" cxnId="{42049A26-262A-45E5-AA8D-A9007412DB1A}">
      <dgm:prSet/>
      <dgm:spPr/>
      <dgm:t>
        <a:bodyPr/>
        <a:lstStyle/>
        <a:p>
          <a:endParaRPr lang="en-US"/>
        </a:p>
      </dgm:t>
    </dgm:pt>
    <dgm:pt modelId="{C67E37E4-91A8-4FE8-BB01-048A52F95FFB}" type="pres">
      <dgm:prSet presAssocID="{95BD55D8-C7E8-4949-BC6E-A4DB0FDC8919}" presName="linear" presStyleCnt="0">
        <dgm:presLayoutVars>
          <dgm:dir/>
          <dgm:animLvl val="lvl"/>
          <dgm:resizeHandles val="exact"/>
        </dgm:presLayoutVars>
      </dgm:prSet>
      <dgm:spPr/>
      <dgm:t>
        <a:bodyPr/>
        <a:lstStyle/>
        <a:p>
          <a:endParaRPr lang="en-US"/>
        </a:p>
      </dgm:t>
    </dgm:pt>
    <dgm:pt modelId="{44EC8596-1850-4D44-82CA-973F73AA3E94}" type="pres">
      <dgm:prSet presAssocID="{91619F15-91C1-4DFA-9D86-0DA8B4F166F8}" presName="parentLin" presStyleCnt="0"/>
      <dgm:spPr/>
    </dgm:pt>
    <dgm:pt modelId="{587C90D4-7A7C-45A0-A586-DFA934C65F2A}" type="pres">
      <dgm:prSet presAssocID="{91619F15-91C1-4DFA-9D86-0DA8B4F166F8}" presName="parentLeftMargin" presStyleLbl="node1" presStyleIdx="0" presStyleCnt="4"/>
      <dgm:spPr/>
      <dgm:t>
        <a:bodyPr/>
        <a:lstStyle/>
        <a:p>
          <a:endParaRPr lang="en-US"/>
        </a:p>
      </dgm:t>
    </dgm:pt>
    <dgm:pt modelId="{CD0595B2-9FD6-410A-8AD5-5AD27F2BDC6B}" type="pres">
      <dgm:prSet presAssocID="{91619F15-91C1-4DFA-9D86-0DA8B4F166F8}" presName="parentText" presStyleLbl="node1" presStyleIdx="0" presStyleCnt="4" custScaleX="121866">
        <dgm:presLayoutVars>
          <dgm:chMax val="0"/>
          <dgm:bulletEnabled val="1"/>
        </dgm:presLayoutVars>
      </dgm:prSet>
      <dgm:spPr/>
      <dgm:t>
        <a:bodyPr/>
        <a:lstStyle/>
        <a:p>
          <a:endParaRPr lang="en-US"/>
        </a:p>
      </dgm:t>
    </dgm:pt>
    <dgm:pt modelId="{9AD153E8-5C0C-4226-8ADA-AA3A2EFCFEEF}" type="pres">
      <dgm:prSet presAssocID="{91619F15-91C1-4DFA-9D86-0DA8B4F166F8}" presName="negativeSpace" presStyleCnt="0"/>
      <dgm:spPr/>
    </dgm:pt>
    <dgm:pt modelId="{DF5CF4F8-9AC8-40B6-AB6B-A70D43D4C8F6}" type="pres">
      <dgm:prSet presAssocID="{91619F15-91C1-4DFA-9D86-0DA8B4F166F8}" presName="childText" presStyleLbl="conFgAcc1" presStyleIdx="0" presStyleCnt="4">
        <dgm:presLayoutVars>
          <dgm:bulletEnabled val="1"/>
        </dgm:presLayoutVars>
      </dgm:prSet>
      <dgm:spPr>
        <a:ln>
          <a:solidFill>
            <a:srgbClr val="002060"/>
          </a:solidFill>
        </a:ln>
      </dgm:spPr>
      <dgm:t>
        <a:bodyPr/>
        <a:lstStyle/>
        <a:p>
          <a:endParaRPr lang="en-US"/>
        </a:p>
      </dgm:t>
    </dgm:pt>
    <dgm:pt modelId="{0CBB7378-7365-4F87-968E-7ACE7168792C}" type="pres">
      <dgm:prSet presAssocID="{5822097E-EFC4-4665-A577-25AF98E80E3A}" presName="spaceBetweenRectangles" presStyleCnt="0"/>
      <dgm:spPr/>
    </dgm:pt>
    <dgm:pt modelId="{44C3F16D-380B-455C-8362-CEE38EFB2786}" type="pres">
      <dgm:prSet presAssocID="{B3A91665-F6DC-4939-B9FA-4B5FA21D19AD}" presName="parentLin" presStyleCnt="0"/>
      <dgm:spPr/>
    </dgm:pt>
    <dgm:pt modelId="{C8901D38-16B5-4AB9-8619-C6F798A4D25F}" type="pres">
      <dgm:prSet presAssocID="{B3A91665-F6DC-4939-B9FA-4B5FA21D19AD}" presName="parentLeftMargin" presStyleLbl="node1" presStyleIdx="0" presStyleCnt="4"/>
      <dgm:spPr/>
      <dgm:t>
        <a:bodyPr/>
        <a:lstStyle/>
        <a:p>
          <a:endParaRPr lang="en-US"/>
        </a:p>
      </dgm:t>
    </dgm:pt>
    <dgm:pt modelId="{18B22FE8-2FD6-41A6-A8B3-03A971F0D3EB}" type="pres">
      <dgm:prSet presAssocID="{B3A91665-F6DC-4939-B9FA-4B5FA21D19AD}" presName="parentText" presStyleLbl="node1" presStyleIdx="1" presStyleCnt="4" custScaleX="99406">
        <dgm:presLayoutVars>
          <dgm:chMax val="0"/>
          <dgm:bulletEnabled val="1"/>
        </dgm:presLayoutVars>
      </dgm:prSet>
      <dgm:spPr/>
      <dgm:t>
        <a:bodyPr/>
        <a:lstStyle/>
        <a:p>
          <a:endParaRPr lang="en-US"/>
        </a:p>
      </dgm:t>
    </dgm:pt>
    <dgm:pt modelId="{3E15981B-69E3-43BD-AC8A-CCDCE8D69AE2}" type="pres">
      <dgm:prSet presAssocID="{B3A91665-F6DC-4939-B9FA-4B5FA21D19AD}" presName="negativeSpace" presStyleCnt="0"/>
      <dgm:spPr/>
    </dgm:pt>
    <dgm:pt modelId="{FAE1EC40-D766-42B7-933B-F35878D7161E}" type="pres">
      <dgm:prSet presAssocID="{B3A91665-F6DC-4939-B9FA-4B5FA21D19AD}" presName="childText" presStyleLbl="conFgAcc1" presStyleIdx="1" presStyleCnt="4">
        <dgm:presLayoutVars>
          <dgm:bulletEnabled val="1"/>
        </dgm:presLayoutVars>
      </dgm:prSet>
      <dgm:spPr>
        <a:ln>
          <a:solidFill>
            <a:srgbClr val="002060"/>
          </a:solidFill>
        </a:ln>
      </dgm:spPr>
      <dgm:t>
        <a:bodyPr/>
        <a:lstStyle/>
        <a:p>
          <a:endParaRPr lang="en-US"/>
        </a:p>
      </dgm:t>
    </dgm:pt>
    <dgm:pt modelId="{3B3D9009-4839-473A-BD82-1335912A3ED9}" type="pres">
      <dgm:prSet presAssocID="{44E75C19-863E-4194-905E-9A16AB8DC3AF}" presName="spaceBetweenRectangles" presStyleCnt="0"/>
      <dgm:spPr/>
    </dgm:pt>
    <dgm:pt modelId="{F3C6475B-86B8-4FDD-A1E2-836E3F4260F7}" type="pres">
      <dgm:prSet presAssocID="{70356CE4-A6F4-41F7-BE96-2FAA77B9C3D6}" presName="parentLin" presStyleCnt="0"/>
      <dgm:spPr/>
    </dgm:pt>
    <dgm:pt modelId="{3BFF11B1-BDA7-4D2D-915D-CA530DD7D00C}" type="pres">
      <dgm:prSet presAssocID="{70356CE4-A6F4-41F7-BE96-2FAA77B9C3D6}" presName="parentLeftMargin" presStyleLbl="node1" presStyleIdx="1" presStyleCnt="4"/>
      <dgm:spPr/>
      <dgm:t>
        <a:bodyPr/>
        <a:lstStyle/>
        <a:p>
          <a:endParaRPr lang="en-US"/>
        </a:p>
      </dgm:t>
    </dgm:pt>
    <dgm:pt modelId="{58D8E63F-4448-41ED-A774-13F9E9D3D10B}" type="pres">
      <dgm:prSet presAssocID="{70356CE4-A6F4-41F7-BE96-2FAA77B9C3D6}" presName="parentText" presStyleLbl="node1" presStyleIdx="2" presStyleCnt="4" custScaleX="83674">
        <dgm:presLayoutVars>
          <dgm:chMax val="0"/>
          <dgm:bulletEnabled val="1"/>
        </dgm:presLayoutVars>
      </dgm:prSet>
      <dgm:spPr/>
      <dgm:t>
        <a:bodyPr/>
        <a:lstStyle/>
        <a:p>
          <a:endParaRPr lang="en-US"/>
        </a:p>
      </dgm:t>
    </dgm:pt>
    <dgm:pt modelId="{EE07C409-4373-4BB9-8804-840B2AC7928E}" type="pres">
      <dgm:prSet presAssocID="{70356CE4-A6F4-41F7-BE96-2FAA77B9C3D6}" presName="negativeSpace" presStyleCnt="0"/>
      <dgm:spPr/>
    </dgm:pt>
    <dgm:pt modelId="{ABED0EAD-C7A8-4D89-8622-38DD731EBCE2}" type="pres">
      <dgm:prSet presAssocID="{70356CE4-A6F4-41F7-BE96-2FAA77B9C3D6}" presName="childText" presStyleLbl="conFgAcc1" presStyleIdx="2" presStyleCnt="4">
        <dgm:presLayoutVars>
          <dgm:bulletEnabled val="1"/>
        </dgm:presLayoutVars>
      </dgm:prSet>
      <dgm:spPr>
        <a:ln>
          <a:solidFill>
            <a:srgbClr val="002060"/>
          </a:solidFill>
        </a:ln>
      </dgm:spPr>
      <dgm:t>
        <a:bodyPr/>
        <a:lstStyle/>
        <a:p>
          <a:endParaRPr lang="en-US"/>
        </a:p>
      </dgm:t>
    </dgm:pt>
    <dgm:pt modelId="{DB4461A4-D494-48ED-825B-CF5470A20BD6}" type="pres">
      <dgm:prSet presAssocID="{1E6B1E06-2F47-4290-AF4D-6DB83FE03534}" presName="spaceBetweenRectangles" presStyleCnt="0"/>
      <dgm:spPr/>
    </dgm:pt>
    <dgm:pt modelId="{DFFA168C-682E-49BA-B182-3DD720C22359}" type="pres">
      <dgm:prSet presAssocID="{3193FE43-BB69-49F6-8A3B-7A730417212F}" presName="parentLin" presStyleCnt="0"/>
      <dgm:spPr/>
    </dgm:pt>
    <dgm:pt modelId="{B26DAF8F-1C2A-425C-B4E2-E5D1F425DA2D}" type="pres">
      <dgm:prSet presAssocID="{3193FE43-BB69-49F6-8A3B-7A730417212F}" presName="parentLeftMargin" presStyleLbl="node1" presStyleIdx="2" presStyleCnt="4"/>
      <dgm:spPr/>
      <dgm:t>
        <a:bodyPr/>
        <a:lstStyle/>
        <a:p>
          <a:endParaRPr lang="en-US"/>
        </a:p>
      </dgm:t>
    </dgm:pt>
    <dgm:pt modelId="{0718E776-C3A6-4970-BCB8-A0C8F184BCE9}" type="pres">
      <dgm:prSet presAssocID="{3193FE43-BB69-49F6-8A3B-7A730417212F}" presName="parentText" presStyleLbl="node1" presStyleIdx="3" presStyleCnt="4" custScaleX="71953">
        <dgm:presLayoutVars>
          <dgm:chMax val="0"/>
          <dgm:bulletEnabled val="1"/>
        </dgm:presLayoutVars>
      </dgm:prSet>
      <dgm:spPr/>
      <dgm:t>
        <a:bodyPr/>
        <a:lstStyle/>
        <a:p>
          <a:endParaRPr lang="en-US"/>
        </a:p>
      </dgm:t>
    </dgm:pt>
    <dgm:pt modelId="{740114B1-E100-40BB-A6B3-60EE97996C19}" type="pres">
      <dgm:prSet presAssocID="{3193FE43-BB69-49F6-8A3B-7A730417212F}" presName="negativeSpace" presStyleCnt="0"/>
      <dgm:spPr/>
    </dgm:pt>
    <dgm:pt modelId="{99E1D364-8242-4457-A24E-1D357A30A23A}" type="pres">
      <dgm:prSet presAssocID="{3193FE43-BB69-49F6-8A3B-7A730417212F}" presName="childText" presStyleLbl="conFgAcc1" presStyleIdx="3" presStyleCnt="4">
        <dgm:presLayoutVars>
          <dgm:bulletEnabled val="1"/>
        </dgm:presLayoutVars>
      </dgm:prSet>
      <dgm:spPr/>
      <dgm:t>
        <a:bodyPr/>
        <a:lstStyle/>
        <a:p>
          <a:endParaRPr lang="en-US"/>
        </a:p>
      </dgm:t>
    </dgm:pt>
  </dgm:ptLst>
  <dgm:cxnLst>
    <dgm:cxn modelId="{15C19883-9A76-4DC4-A535-9215C370D681}" type="presOf" srcId="{3193FE43-BB69-49F6-8A3B-7A730417212F}" destId="{0718E776-C3A6-4970-BCB8-A0C8F184BCE9}" srcOrd="1" destOrd="0" presId="urn:microsoft.com/office/officeart/2005/8/layout/list1"/>
    <dgm:cxn modelId="{976ACF2F-AF39-4FF7-B566-5C7E4B298398}" srcId="{95BD55D8-C7E8-4949-BC6E-A4DB0FDC8919}" destId="{91619F15-91C1-4DFA-9D86-0DA8B4F166F8}" srcOrd="0" destOrd="0" parTransId="{4FA61333-966D-4834-A76F-4965BB345CCE}" sibTransId="{5822097E-EFC4-4665-A577-25AF98E80E3A}"/>
    <dgm:cxn modelId="{4C1D08B2-BEE4-4A14-930D-38C5572FF80A}" type="presOf" srcId="{3193FE43-BB69-49F6-8A3B-7A730417212F}" destId="{B26DAF8F-1C2A-425C-B4E2-E5D1F425DA2D}" srcOrd="0" destOrd="0" presId="urn:microsoft.com/office/officeart/2005/8/layout/list1"/>
    <dgm:cxn modelId="{3427FB5A-08F5-4074-9CFB-47B9D71BCA61}" type="presOf" srcId="{B3A91665-F6DC-4939-B9FA-4B5FA21D19AD}" destId="{C8901D38-16B5-4AB9-8619-C6F798A4D25F}" srcOrd="0" destOrd="0" presId="urn:microsoft.com/office/officeart/2005/8/layout/list1"/>
    <dgm:cxn modelId="{41F69F83-3A0A-46AC-8636-F0804D22A2FE}" type="presOf" srcId="{91619F15-91C1-4DFA-9D86-0DA8B4F166F8}" destId="{CD0595B2-9FD6-410A-8AD5-5AD27F2BDC6B}" srcOrd="1" destOrd="0" presId="urn:microsoft.com/office/officeart/2005/8/layout/list1"/>
    <dgm:cxn modelId="{1A029227-3AEC-4B9B-9998-359E2F45D9BC}" type="presOf" srcId="{91619F15-91C1-4DFA-9D86-0DA8B4F166F8}" destId="{587C90D4-7A7C-45A0-A586-DFA934C65F2A}" srcOrd="0" destOrd="0" presId="urn:microsoft.com/office/officeart/2005/8/layout/list1"/>
    <dgm:cxn modelId="{72D89DAA-EB85-4C65-B481-0EF5029DF326}" type="presOf" srcId="{B3A91665-F6DC-4939-B9FA-4B5FA21D19AD}" destId="{18B22FE8-2FD6-41A6-A8B3-03A971F0D3EB}" srcOrd="1" destOrd="0" presId="urn:microsoft.com/office/officeart/2005/8/layout/list1"/>
    <dgm:cxn modelId="{F3185EB0-8CEF-4747-A1C0-E7B704429092}" srcId="{95BD55D8-C7E8-4949-BC6E-A4DB0FDC8919}" destId="{B3A91665-F6DC-4939-B9FA-4B5FA21D19AD}" srcOrd="1" destOrd="0" parTransId="{7BB5873D-14FF-4DD8-AB65-EB5EE28B4624}" sibTransId="{44E75C19-863E-4194-905E-9A16AB8DC3AF}"/>
    <dgm:cxn modelId="{5BF2155E-8FE2-40B8-81FA-3ADE7440C23A}" type="presOf" srcId="{95BD55D8-C7E8-4949-BC6E-A4DB0FDC8919}" destId="{C67E37E4-91A8-4FE8-BB01-048A52F95FFB}" srcOrd="0" destOrd="0" presId="urn:microsoft.com/office/officeart/2005/8/layout/list1"/>
    <dgm:cxn modelId="{42049A26-262A-45E5-AA8D-A9007412DB1A}" srcId="{95BD55D8-C7E8-4949-BC6E-A4DB0FDC8919}" destId="{3193FE43-BB69-49F6-8A3B-7A730417212F}" srcOrd="3" destOrd="0" parTransId="{DE150100-AFEE-4BBF-955E-DFB0F3F74A3E}" sibTransId="{98451C84-3630-42F0-B049-D5FB38AC30FD}"/>
    <dgm:cxn modelId="{F013D9FC-826A-421C-A7C3-68E86F192C1D}" type="presOf" srcId="{70356CE4-A6F4-41F7-BE96-2FAA77B9C3D6}" destId="{58D8E63F-4448-41ED-A774-13F9E9D3D10B}" srcOrd="1" destOrd="0" presId="urn:microsoft.com/office/officeart/2005/8/layout/list1"/>
    <dgm:cxn modelId="{AA4371C7-2128-4DDF-BF61-AF8EA1E55622}" srcId="{95BD55D8-C7E8-4949-BC6E-A4DB0FDC8919}" destId="{70356CE4-A6F4-41F7-BE96-2FAA77B9C3D6}" srcOrd="2" destOrd="0" parTransId="{DD4376F5-42A8-4453-A946-8123F668D36A}" sibTransId="{1E6B1E06-2F47-4290-AF4D-6DB83FE03534}"/>
    <dgm:cxn modelId="{14F2A9AE-2DD1-47B2-8504-4C1FC2669D7A}" type="presOf" srcId="{70356CE4-A6F4-41F7-BE96-2FAA77B9C3D6}" destId="{3BFF11B1-BDA7-4D2D-915D-CA530DD7D00C}" srcOrd="0" destOrd="0" presId="urn:microsoft.com/office/officeart/2005/8/layout/list1"/>
    <dgm:cxn modelId="{E399E2D8-F1A4-45E9-8762-B1C3092B4827}" type="presParOf" srcId="{C67E37E4-91A8-4FE8-BB01-048A52F95FFB}" destId="{44EC8596-1850-4D44-82CA-973F73AA3E94}" srcOrd="0" destOrd="0" presId="urn:microsoft.com/office/officeart/2005/8/layout/list1"/>
    <dgm:cxn modelId="{873B5504-3BC8-4D2C-82F7-7D1E3D38B419}" type="presParOf" srcId="{44EC8596-1850-4D44-82CA-973F73AA3E94}" destId="{587C90D4-7A7C-45A0-A586-DFA934C65F2A}" srcOrd="0" destOrd="0" presId="urn:microsoft.com/office/officeart/2005/8/layout/list1"/>
    <dgm:cxn modelId="{7C26A410-179D-4F35-9816-0A0BBCB00D45}" type="presParOf" srcId="{44EC8596-1850-4D44-82CA-973F73AA3E94}" destId="{CD0595B2-9FD6-410A-8AD5-5AD27F2BDC6B}" srcOrd="1" destOrd="0" presId="urn:microsoft.com/office/officeart/2005/8/layout/list1"/>
    <dgm:cxn modelId="{92252B13-E6E3-4466-A947-3A606DC4ABEE}" type="presParOf" srcId="{C67E37E4-91A8-4FE8-BB01-048A52F95FFB}" destId="{9AD153E8-5C0C-4226-8ADA-AA3A2EFCFEEF}" srcOrd="1" destOrd="0" presId="urn:microsoft.com/office/officeart/2005/8/layout/list1"/>
    <dgm:cxn modelId="{7CE17414-53D7-496D-9C03-45746E7ACC83}" type="presParOf" srcId="{C67E37E4-91A8-4FE8-BB01-048A52F95FFB}" destId="{DF5CF4F8-9AC8-40B6-AB6B-A70D43D4C8F6}" srcOrd="2" destOrd="0" presId="urn:microsoft.com/office/officeart/2005/8/layout/list1"/>
    <dgm:cxn modelId="{FA67D6DB-C03B-49BF-8B93-CEA31CEBDBE5}" type="presParOf" srcId="{C67E37E4-91A8-4FE8-BB01-048A52F95FFB}" destId="{0CBB7378-7365-4F87-968E-7ACE7168792C}" srcOrd="3" destOrd="0" presId="urn:microsoft.com/office/officeart/2005/8/layout/list1"/>
    <dgm:cxn modelId="{3B46DE65-E1D5-4881-8E44-1B9D7193422C}" type="presParOf" srcId="{C67E37E4-91A8-4FE8-BB01-048A52F95FFB}" destId="{44C3F16D-380B-455C-8362-CEE38EFB2786}" srcOrd="4" destOrd="0" presId="urn:microsoft.com/office/officeart/2005/8/layout/list1"/>
    <dgm:cxn modelId="{C46C9AED-F660-47C1-8CDD-934638405B89}" type="presParOf" srcId="{44C3F16D-380B-455C-8362-CEE38EFB2786}" destId="{C8901D38-16B5-4AB9-8619-C6F798A4D25F}" srcOrd="0" destOrd="0" presId="urn:microsoft.com/office/officeart/2005/8/layout/list1"/>
    <dgm:cxn modelId="{9A9A4191-5788-44EC-A42D-457056608C60}" type="presParOf" srcId="{44C3F16D-380B-455C-8362-CEE38EFB2786}" destId="{18B22FE8-2FD6-41A6-A8B3-03A971F0D3EB}" srcOrd="1" destOrd="0" presId="urn:microsoft.com/office/officeart/2005/8/layout/list1"/>
    <dgm:cxn modelId="{4DA25346-CFEC-4819-B8B1-9F6C738BBDF1}" type="presParOf" srcId="{C67E37E4-91A8-4FE8-BB01-048A52F95FFB}" destId="{3E15981B-69E3-43BD-AC8A-CCDCE8D69AE2}" srcOrd="5" destOrd="0" presId="urn:microsoft.com/office/officeart/2005/8/layout/list1"/>
    <dgm:cxn modelId="{BD076B93-6A6C-4667-8760-D3A8110D532A}" type="presParOf" srcId="{C67E37E4-91A8-4FE8-BB01-048A52F95FFB}" destId="{FAE1EC40-D766-42B7-933B-F35878D7161E}" srcOrd="6" destOrd="0" presId="urn:microsoft.com/office/officeart/2005/8/layout/list1"/>
    <dgm:cxn modelId="{1FBFAFED-69AD-4507-B096-60364D55EC41}" type="presParOf" srcId="{C67E37E4-91A8-4FE8-BB01-048A52F95FFB}" destId="{3B3D9009-4839-473A-BD82-1335912A3ED9}" srcOrd="7" destOrd="0" presId="urn:microsoft.com/office/officeart/2005/8/layout/list1"/>
    <dgm:cxn modelId="{E77966F1-F5DE-4587-B4FF-B1231C8F2F63}" type="presParOf" srcId="{C67E37E4-91A8-4FE8-BB01-048A52F95FFB}" destId="{F3C6475B-86B8-4FDD-A1E2-836E3F4260F7}" srcOrd="8" destOrd="0" presId="urn:microsoft.com/office/officeart/2005/8/layout/list1"/>
    <dgm:cxn modelId="{912F1199-BAE8-41CF-99E8-B7B746D2D42C}" type="presParOf" srcId="{F3C6475B-86B8-4FDD-A1E2-836E3F4260F7}" destId="{3BFF11B1-BDA7-4D2D-915D-CA530DD7D00C}" srcOrd="0" destOrd="0" presId="urn:microsoft.com/office/officeart/2005/8/layout/list1"/>
    <dgm:cxn modelId="{8B73228E-7A43-43A8-8364-FD70E7AAFB77}" type="presParOf" srcId="{F3C6475B-86B8-4FDD-A1E2-836E3F4260F7}" destId="{58D8E63F-4448-41ED-A774-13F9E9D3D10B}" srcOrd="1" destOrd="0" presId="urn:microsoft.com/office/officeart/2005/8/layout/list1"/>
    <dgm:cxn modelId="{30B8E601-D388-44C9-8DCE-8ADD7D67D5E6}" type="presParOf" srcId="{C67E37E4-91A8-4FE8-BB01-048A52F95FFB}" destId="{EE07C409-4373-4BB9-8804-840B2AC7928E}" srcOrd="9" destOrd="0" presId="urn:microsoft.com/office/officeart/2005/8/layout/list1"/>
    <dgm:cxn modelId="{429BC320-ECBE-446D-87BA-EB1AE4302D0F}" type="presParOf" srcId="{C67E37E4-91A8-4FE8-BB01-048A52F95FFB}" destId="{ABED0EAD-C7A8-4D89-8622-38DD731EBCE2}" srcOrd="10" destOrd="0" presId="urn:microsoft.com/office/officeart/2005/8/layout/list1"/>
    <dgm:cxn modelId="{971A9E37-F2A8-4172-9E3C-65964B63176F}" type="presParOf" srcId="{C67E37E4-91A8-4FE8-BB01-048A52F95FFB}" destId="{DB4461A4-D494-48ED-825B-CF5470A20BD6}" srcOrd="11" destOrd="0" presId="urn:microsoft.com/office/officeart/2005/8/layout/list1"/>
    <dgm:cxn modelId="{1B18181F-6160-4837-AEDF-8CBFBDD95C55}" type="presParOf" srcId="{C67E37E4-91A8-4FE8-BB01-048A52F95FFB}" destId="{DFFA168C-682E-49BA-B182-3DD720C22359}" srcOrd="12" destOrd="0" presId="urn:microsoft.com/office/officeart/2005/8/layout/list1"/>
    <dgm:cxn modelId="{4915E582-3C6E-403F-ACC6-73CB0690A2E3}" type="presParOf" srcId="{DFFA168C-682E-49BA-B182-3DD720C22359}" destId="{B26DAF8F-1C2A-425C-B4E2-E5D1F425DA2D}" srcOrd="0" destOrd="0" presId="urn:microsoft.com/office/officeart/2005/8/layout/list1"/>
    <dgm:cxn modelId="{D560CD10-3DFD-4D58-A0EA-4C328112C040}" type="presParOf" srcId="{DFFA168C-682E-49BA-B182-3DD720C22359}" destId="{0718E776-C3A6-4970-BCB8-A0C8F184BCE9}" srcOrd="1" destOrd="0" presId="urn:microsoft.com/office/officeart/2005/8/layout/list1"/>
    <dgm:cxn modelId="{482BABE7-53ED-4249-9050-819EBF757879}" type="presParOf" srcId="{C67E37E4-91A8-4FE8-BB01-048A52F95FFB}" destId="{740114B1-E100-40BB-A6B3-60EE97996C19}" srcOrd="13" destOrd="0" presId="urn:microsoft.com/office/officeart/2005/8/layout/list1"/>
    <dgm:cxn modelId="{AB15B550-056C-4FCE-A876-33812F1052EC}" type="presParOf" srcId="{C67E37E4-91A8-4FE8-BB01-048A52F95FFB}" destId="{99E1D364-8242-4457-A24E-1D357A30A23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2945E2-2CF8-44BB-907D-421B8AC7CADA}" type="doc">
      <dgm:prSet loTypeId="urn:microsoft.com/office/officeart/2005/8/layout/radial2" loCatId="relationship" qsTypeId="urn:microsoft.com/office/officeart/2005/8/quickstyle/3d9" qsCatId="3D" csTypeId="urn:microsoft.com/office/officeart/2005/8/colors/colorful5" csCatId="colorful" phldr="1"/>
      <dgm:spPr/>
      <dgm:t>
        <a:bodyPr/>
        <a:lstStyle/>
        <a:p>
          <a:endParaRPr lang="en-US"/>
        </a:p>
      </dgm:t>
    </dgm:pt>
    <dgm:pt modelId="{9B456D0B-2C38-461B-9D8B-B6E6F18F253A}">
      <dgm:prSet phldrT="[Text]"/>
      <dgm:spPr/>
      <dgm:t>
        <a:bodyPr/>
        <a:lstStyle/>
        <a:p>
          <a:r>
            <a:rPr lang="en-US" dirty="0" smtClean="0">
              <a:effectLst/>
            </a:rPr>
            <a:t>Products</a:t>
          </a:r>
          <a:endParaRPr lang="en-US" dirty="0">
            <a:effectLst/>
          </a:endParaRPr>
        </a:p>
      </dgm:t>
    </dgm:pt>
    <dgm:pt modelId="{7637FB49-40C2-4B03-88D9-2E50DED77B5E}" type="parTrans" cxnId="{3A2B01F8-B903-43C7-8327-A7283A8954C8}">
      <dgm:prSet/>
      <dgm:spPr>
        <a:ln w="63500">
          <a:solidFill>
            <a:schemeClr val="accent1">
              <a:lumMod val="50000"/>
            </a:schemeClr>
          </a:solidFill>
          <a:tailEnd type="triangle"/>
        </a:ln>
      </dgm:spPr>
      <dgm:t>
        <a:bodyPr/>
        <a:lstStyle/>
        <a:p>
          <a:endParaRPr lang="en-US" dirty="0">
            <a:effectLst/>
          </a:endParaRPr>
        </a:p>
      </dgm:t>
    </dgm:pt>
    <dgm:pt modelId="{E66FE27B-1E53-4138-AFD2-B8F0EB737F3C}" type="sibTrans" cxnId="{3A2B01F8-B903-43C7-8327-A7283A8954C8}">
      <dgm:prSet/>
      <dgm:spPr/>
      <dgm:t>
        <a:bodyPr/>
        <a:lstStyle/>
        <a:p>
          <a:endParaRPr lang="en-US"/>
        </a:p>
      </dgm:t>
    </dgm:pt>
    <dgm:pt modelId="{3F55E658-B251-44E5-BD88-473FA8933838}">
      <dgm:prSet phldrT="[Text]"/>
      <dgm:spPr/>
      <dgm:t>
        <a:bodyPr/>
        <a:lstStyle/>
        <a:p>
          <a:r>
            <a:rPr lang="en-US" b="0" dirty="0" smtClean="0">
              <a:effectLst/>
            </a:rPr>
            <a:t>GTINs (UPC)</a:t>
          </a:r>
          <a:endParaRPr lang="en-US" b="0" dirty="0">
            <a:effectLst/>
          </a:endParaRPr>
        </a:p>
      </dgm:t>
    </dgm:pt>
    <dgm:pt modelId="{67C6DD48-D35C-4699-AE29-E6EB2CF76DB8}" type="parTrans" cxnId="{9157CB51-5533-46F5-828E-31E2A5741CF8}">
      <dgm:prSet/>
      <dgm:spPr/>
      <dgm:t>
        <a:bodyPr/>
        <a:lstStyle/>
        <a:p>
          <a:endParaRPr lang="en-US"/>
        </a:p>
      </dgm:t>
    </dgm:pt>
    <dgm:pt modelId="{AB07CB91-876E-4DFE-B9BE-499ACA3D72D3}" type="sibTrans" cxnId="{9157CB51-5533-46F5-828E-31E2A5741CF8}">
      <dgm:prSet/>
      <dgm:spPr/>
      <dgm:t>
        <a:bodyPr/>
        <a:lstStyle/>
        <a:p>
          <a:endParaRPr lang="en-US"/>
        </a:p>
      </dgm:t>
    </dgm:pt>
    <dgm:pt modelId="{2FFD53DD-F34C-44BC-B81A-C9CFB13C2ACD}">
      <dgm:prSet phldrT="[Text]"/>
      <dgm:spPr/>
      <dgm:t>
        <a:bodyPr/>
        <a:lstStyle/>
        <a:p>
          <a:r>
            <a:rPr lang="en-US" dirty="0" smtClean="0">
              <a:effectLst/>
            </a:rPr>
            <a:t>Entities</a:t>
          </a:r>
          <a:endParaRPr lang="en-US" dirty="0">
            <a:effectLst/>
          </a:endParaRPr>
        </a:p>
      </dgm:t>
    </dgm:pt>
    <dgm:pt modelId="{69195938-DC69-47C7-B322-EEBD39B1D688}" type="parTrans" cxnId="{FC899DB7-1D5C-4D26-A0EA-333DF4FB3D91}">
      <dgm:prSet/>
      <dgm:spPr>
        <a:ln w="63500">
          <a:solidFill>
            <a:schemeClr val="accent1">
              <a:lumMod val="50000"/>
            </a:schemeClr>
          </a:solidFill>
          <a:tailEnd type="triangle"/>
        </a:ln>
      </dgm:spPr>
      <dgm:t>
        <a:bodyPr/>
        <a:lstStyle/>
        <a:p>
          <a:endParaRPr lang="en-US" dirty="0">
            <a:effectLst/>
          </a:endParaRPr>
        </a:p>
      </dgm:t>
    </dgm:pt>
    <dgm:pt modelId="{01993CC8-C9A8-450F-B709-591B040BF4C7}" type="sibTrans" cxnId="{FC899DB7-1D5C-4D26-A0EA-333DF4FB3D91}">
      <dgm:prSet/>
      <dgm:spPr/>
      <dgm:t>
        <a:bodyPr/>
        <a:lstStyle/>
        <a:p>
          <a:endParaRPr lang="en-US"/>
        </a:p>
      </dgm:t>
    </dgm:pt>
    <dgm:pt modelId="{F041B3BB-39D8-49B9-9D92-46A58EC08C7D}">
      <dgm:prSet phldrT="[Text]"/>
      <dgm:spPr/>
      <dgm:t>
        <a:bodyPr/>
        <a:lstStyle/>
        <a:p>
          <a:r>
            <a:rPr lang="en-US" b="0" i="0" dirty="0" smtClean="0">
              <a:effectLst/>
              <a:cs typeface="Times New Roman" pitchFamily="18" charset="0"/>
            </a:rPr>
            <a:t>Manufacturers</a:t>
          </a:r>
          <a:endParaRPr lang="en-US" b="0" i="0" dirty="0">
            <a:effectLst/>
          </a:endParaRPr>
        </a:p>
      </dgm:t>
    </dgm:pt>
    <dgm:pt modelId="{2CA0E548-B710-4018-ADA8-69A54115F0F3}" type="parTrans" cxnId="{87288437-B482-458B-85FB-FD29BDD0266A}">
      <dgm:prSet/>
      <dgm:spPr/>
      <dgm:t>
        <a:bodyPr/>
        <a:lstStyle/>
        <a:p>
          <a:endParaRPr lang="en-US"/>
        </a:p>
      </dgm:t>
    </dgm:pt>
    <dgm:pt modelId="{E75654DC-BCA7-45FE-9E39-FB49D45B987F}" type="sibTrans" cxnId="{87288437-B482-458B-85FB-FD29BDD0266A}">
      <dgm:prSet/>
      <dgm:spPr/>
      <dgm:t>
        <a:bodyPr/>
        <a:lstStyle/>
        <a:p>
          <a:endParaRPr lang="en-US"/>
        </a:p>
      </dgm:t>
    </dgm:pt>
    <dgm:pt modelId="{451F0362-4B4B-4497-BEC1-1CB0588D4214}">
      <dgm:prSet phldrT="[Text]"/>
      <dgm:spPr/>
      <dgm:t>
        <a:bodyPr/>
        <a:lstStyle/>
        <a:p>
          <a:r>
            <a:rPr lang="en-US" dirty="0" smtClean="0">
              <a:effectLst/>
            </a:rPr>
            <a:t>Distributors</a:t>
          </a:r>
          <a:endParaRPr lang="en-US" dirty="0">
            <a:effectLst/>
          </a:endParaRPr>
        </a:p>
      </dgm:t>
    </dgm:pt>
    <dgm:pt modelId="{FC05434B-66B7-4EC1-AFC2-E3F4F52F9B60}" type="parTrans" cxnId="{F2C9A3D9-E7F1-4D57-93B8-B7C877CDF185}">
      <dgm:prSet/>
      <dgm:spPr/>
      <dgm:t>
        <a:bodyPr/>
        <a:lstStyle/>
        <a:p>
          <a:endParaRPr lang="en-US"/>
        </a:p>
      </dgm:t>
    </dgm:pt>
    <dgm:pt modelId="{550C2B42-3528-475A-A69C-58DBF0B89180}" type="sibTrans" cxnId="{F2C9A3D9-E7F1-4D57-93B8-B7C877CDF185}">
      <dgm:prSet/>
      <dgm:spPr/>
      <dgm:t>
        <a:bodyPr/>
        <a:lstStyle/>
        <a:p>
          <a:endParaRPr lang="en-US"/>
        </a:p>
      </dgm:t>
    </dgm:pt>
    <dgm:pt modelId="{CFAFA796-824B-4592-979F-EE7B6B4FD819}">
      <dgm:prSet phldrT="[Text]"/>
      <dgm:spPr/>
      <dgm:t>
        <a:bodyPr/>
        <a:lstStyle/>
        <a:p>
          <a:r>
            <a:rPr lang="en-US" dirty="0" smtClean="0">
              <a:effectLst/>
            </a:rPr>
            <a:t>Licenses</a:t>
          </a:r>
          <a:endParaRPr lang="en-US" dirty="0">
            <a:effectLst/>
          </a:endParaRPr>
        </a:p>
      </dgm:t>
    </dgm:pt>
    <dgm:pt modelId="{14D85A81-4B35-42A4-80FA-04B40B1559F5}" type="parTrans" cxnId="{8E2F6B63-D877-49A6-B4B2-C73945BEBB31}">
      <dgm:prSet/>
      <dgm:spPr>
        <a:ln w="63500">
          <a:solidFill>
            <a:schemeClr val="accent1">
              <a:lumMod val="50000"/>
            </a:schemeClr>
          </a:solidFill>
          <a:tailEnd type="triangle"/>
        </a:ln>
      </dgm:spPr>
      <dgm:t>
        <a:bodyPr/>
        <a:lstStyle/>
        <a:p>
          <a:endParaRPr lang="en-US" dirty="0">
            <a:effectLst/>
          </a:endParaRPr>
        </a:p>
      </dgm:t>
    </dgm:pt>
    <dgm:pt modelId="{17AAF53B-A871-4FB8-8033-F47995EA8AD5}" type="sibTrans" cxnId="{8E2F6B63-D877-49A6-B4B2-C73945BEBB31}">
      <dgm:prSet/>
      <dgm:spPr/>
      <dgm:t>
        <a:bodyPr/>
        <a:lstStyle/>
        <a:p>
          <a:endParaRPr lang="en-US"/>
        </a:p>
      </dgm:t>
    </dgm:pt>
    <dgm:pt modelId="{B9789C64-DB78-4D68-A99F-3C64938B2F28}">
      <dgm:prSet phldrT="[Text]"/>
      <dgm:spPr/>
      <dgm:t>
        <a:bodyPr/>
        <a:lstStyle/>
        <a:p>
          <a:r>
            <a:rPr lang="en-US" b="0" dirty="0" smtClean="0">
              <a:effectLst/>
            </a:rPr>
            <a:t>Characteristics</a:t>
          </a:r>
          <a:endParaRPr lang="en-US" dirty="0">
            <a:effectLst/>
          </a:endParaRPr>
        </a:p>
      </dgm:t>
    </dgm:pt>
    <dgm:pt modelId="{40AA7CBE-4D14-48A7-AA9C-E4F99BA63EF6}" type="parTrans" cxnId="{1E4759AA-EBE6-4075-A71B-776C47BD2498}">
      <dgm:prSet/>
      <dgm:spPr/>
      <dgm:t>
        <a:bodyPr/>
        <a:lstStyle/>
        <a:p>
          <a:endParaRPr lang="en-US"/>
        </a:p>
      </dgm:t>
    </dgm:pt>
    <dgm:pt modelId="{805FD15B-008B-4163-8FCD-021C3160487E}" type="sibTrans" cxnId="{1E4759AA-EBE6-4075-A71B-776C47BD2498}">
      <dgm:prSet/>
      <dgm:spPr/>
      <dgm:t>
        <a:bodyPr/>
        <a:lstStyle/>
        <a:p>
          <a:endParaRPr lang="en-US"/>
        </a:p>
      </dgm:t>
    </dgm:pt>
    <dgm:pt modelId="{EE1E4A54-F1B3-4AD8-90D5-BD85C419CABD}">
      <dgm:prSet phldrT="[Text]"/>
      <dgm:spPr/>
      <dgm:t>
        <a:bodyPr/>
        <a:lstStyle/>
        <a:p>
          <a:r>
            <a:rPr lang="en-US" dirty="0" smtClean="0">
              <a:effectLst/>
            </a:rPr>
            <a:t>Linkages</a:t>
          </a:r>
          <a:endParaRPr lang="en-US" dirty="0">
            <a:effectLst/>
          </a:endParaRPr>
        </a:p>
      </dgm:t>
    </dgm:pt>
    <dgm:pt modelId="{7B3F37D3-B217-4AB6-A20B-B31F7B7CF2A6}" type="parTrans" cxnId="{C529BAF2-B942-4102-95D5-59FA3E04C821}">
      <dgm:prSet/>
      <dgm:spPr/>
      <dgm:t>
        <a:bodyPr/>
        <a:lstStyle/>
        <a:p>
          <a:endParaRPr lang="en-US"/>
        </a:p>
      </dgm:t>
    </dgm:pt>
    <dgm:pt modelId="{398263EE-C929-4640-B342-08D58F6D4D3D}" type="sibTrans" cxnId="{C529BAF2-B942-4102-95D5-59FA3E04C821}">
      <dgm:prSet/>
      <dgm:spPr/>
      <dgm:t>
        <a:bodyPr/>
        <a:lstStyle/>
        <a:p>
          <a:endParaRPr lang="en-US"/>
        </a:p>
      </dgm:t>
    </dgm:pt>
    <dgm:pt modelId="{5ADE9DA0-2A0E-4FDA-8360-44C873A7AFC3}">
      <dgm:prSet phldrT="[Text]"/>
      <dgm:spPr/>
      <dgm:t>
        <a:bodyPr/>
        <a:lstStyle/>
        <a:p>
          <a:r>
            <a:rPr lang="en-US" b="0" dirty="0" smtClean="0">
              <a:effectLst/>
            </a:rPr>
            <a:t>Categories</a:t>
          </a:r>
          <a:endParaRPr lang="en-US" b="0" dirty="0">
            <a:effectLst/>
          </a:endParaRPr>
        </a:p>
      </dgm:t>
    </dgm:pt>
    <dgm:pt modelId="{5C28312B-36FC-4E37-981F-A9855AFB8120}" type="parTrans" cxnId="{8F6C39F7-73BF-4339-8981-0DF0C51F681C}">
      <dgm:prSet/>
      <dgm:spPr/>
      <dgm:t>
        <a:bodyPr/>
        <a:lstStyle/>
        <a:p>
          <a:endParaRPr lang="en-US"/>
        </a:p>
      </dgm:t>
    </dgm:pt>
    <dgm:pt modelId="{4B54774B-F71B-4954-B43A-9369E156899A}" type="sibTrans" cxnId="{8F6C39F7-73BF-4339-8981-0DF0C51F681C}">
      <dgm:prSet/>
      <dgm:spPr/>
      <dgm:t>
        <a:bodyPr/>
        <a:lstStyle/>
        <a:p>
          <a:endParaRPr lang="en-US"/>
        </a:p>
      </dgm:t>
    </dgm:pt>
    <dgm:pt modelId="{E1A7CFF1-04D7-438A-AF97-814BF41F3638}">
      <dgm:prSet phldrT="[Text]"/>
      <dgm:spPr/>
      <dgm:t>
        <a:bodyPr/>
        <a:lstStyle/>
        <a:p>
          <a:r>
            <a:rPr lang="en-US" b="0" dirty="0" smtClean="0">
              <a:effectLst/>
            </a:rPr>
            <a:t>Ownership</a:t>
          </a:r>
          <a:endParaRPr lang="en-US" b="0" dirty="0">
            <a:effectLst/>
          </a:endParaRPr>
        </a:p>
      </dgm:t>
    </dgm:pt>
    <dgm:pt modelId="{4D2D8A08-8622-4D4E-9045-ABAE204B848E}" type="parTrans" cxnId="{B3B5C38F-6A47-43EB-9B51-982AA59CDFAC}">
      <dgm:prSet/>
      <dgm:spPr/>
      <dgm:t>
        <a:bodyPr/>
        <a:lstStyle/>
        <a:p>
          <a:endParaRPr lang="en-US"/>
        </a:p>
      </dgm:t>
    </dgm:pt>
    <dgm:pt modelId="{226A3889-8FB6-43F4-AE68-723353E830E4}" type="sibTrans" cxnId="{B3B5C38F-6A47-43EB-9B51-982AA59CDFAC}">
      <dgm:prSet/>
      <dgm:spPr/>
      <dgm:t>
        <a:bodyPr/>
        <a:lstStyle/>
        <a:p>
          <a:endParaRPr lang="en-US"/>
        </a:p>
      </dgm:t>
    </dgm:pt>
    <dgm:pt modelId="{28FD6F79-D5D1-4D6B-BF7F-8ED7350DC9F6}">
      <dgm:prSet phldrT="[Text]"/>
      <dgm:spPr/>
      <dgm:t>
        <a:bodyPr/>
        <a:lstStyle/>
        <a:p>
          <a:r>
            <a:rPr lang="en-US" dirty="0" smtClean="0">
              <a:effectLst/>
            </a:rPr>
            <a:t>End Users</a:t>
          </a:r>
          <a:endParaRPr lang="en-US" dirty="0">
            <a:effectLst/>
          </a:endParaRPr>
        </a:p>
      </dgm:t>
    </dgm:pt>
    <dgm:pt modelId="{CF7EF56F-BC45-4178-8896-4423C506A019}" type="parTrans" cxnId="{2356B3C5-AA88-4529-BC4D-C49062D1596A}">
      <dgm:prSet/>
      <dgm:spPr/>
      <dgm:t>
        <a:bodyPr/>
        <a:lstStyle/>
        <a:p>
          <a:endParaRPr lang="en-US"/>
        </a:p>
      </dgm:t>
    </dgm:pt>
    <dgm:pt modelId="{27CC37A6-49BF-41F5-A5F2-BE0625C2651D}" type="sibTrans" cxnId="{2356B3C5-AA88-4529-BC4D-C49062D1596A}">
      <dgm:prSet/>
      <dgm:spPr/>
      <dgm:t>
        <a:bodyPr/>
        <a:lstStyle/>
        <a:p>
          <a:endParaRPr lang="en-US"/>
        </a:p>
      </dgm:t>
    </dgm:pt>
    <dgm:pt modelId="{4C5E851C-1AD5-4151-A44A-C3DCEED2403B}">
      <dgm:prSet phldrT="[Text]"/>
      <dgm:spPr/>
      <dgm:t>
        <a:bodyPr/>
        <a:lstStyle/>
        <a:p>
          <a:r>
            <a:rPr lang="en-US" b="0" i="0" dirty="0" smtClean="0">
              <a:effectLst/>
            </a:rPr>
            <a:t>GLNs, EBIDs</a:t>
          </a:r>
          <a:endParaRPr lang="en-US" b="0" i="0" dirty="0">
            <a:effectLst/>
          </a:endParaRPr>
        </a:p>
      </dgm:t>
    </dgm:pt>
    <dgm:pt modelId="{39CD86EC-6F13-4FE9-B45B-54CD448502C9}" type="parTrans" cxnId="{FF37AC32-B564-4778-8D2C-CFED47A03A23}">
      <dgm:prSet/>
      <dgm:spPr/>
      <dgm:t>
        <a:bodyPr/>
        <a:lstStyle/>
        <a:p>
          <a:endParaRPr lang="en-US"/>
        </a:p>
      </dgm:t>
    </dgm:pt>
    <dgm:pt modelId="{7811D84C-AE35-4DE9-8B97-C0EEF8069A08}" type="sibTrans" cxnId="{FF37AC32-B564-4778-8D2C-CFED47A03A23}">
      <dgm:prSet/>
      <dgm:spPr/>
      <dgm:t>
        <a:bodyPr/>
        <a:lstStyle/>
        <a:p>
          <a:endParaRPr lang="en-US"/>
        </a:p>
      </dgm:t>
    </dgm:pt>
    <dgm:pt modelId="{C66231D9-6D48-4A0E-8460-DABB94C406E7}">
      <dgm:prSet phldrT="[Text]"/>
      <dgm:spPr/>
      <dgm:t>
        <a:bodyPr/>
        <a:lstStyle/>
        <a:p>
          <a:r>
            <a:rPr lang="en-US" dirty="0" smtClean="0">
              <a:effectLst/>
            </a:rPr>
            <a:t>Unique ID</a:t>
          </a:r>
          <a:endParaRPr lang="en-US" dirty="0">
            <a:effectLst/>
          </a:endParaRPr>
        </a:p>
      </dgm:t>
    </dgm:pt>
    <dgm:pt modelId="{F70EA799-14F8-4773-B1AE-3F3DB28ABE2F}" type="parTrans" cxnId="{0026CD3D-BA87-480C-AED9-6C9178FC6A28}">
      <dgm:prSet/>
      <dgm:spPr/>
      <dgm:t>
        <a:bodyPr/>
        <a:lstStyle/>
        <a:p>
          <a:endParaRPr lang="en-US"/>
        </a:p>
      </dgm:t>
    </dgm:pt>
    <dgm:pt modelId="{4BC8710F-3CEA-496E-B0C9-910112AF4512}" type="sibTrans" cxnId="{0026CD3D-BA87-480C-AED9-6C9178FC6A28}">
      <dgm:prSet/>
      <dgm:spPr/>
      <dgm:t>
        <a:bodyPr/>
        <a:lstStyle/>
        <a:p>
          <a:endParaRPr lang="en-US"/>
        </a:p>
      </dgm:t>
    </dgm:pt>
    <dgm:pt modelId="{93C50866-9D2A-4DAA-A9A0-EDE6BE324618}">
      <dgm:prSet phldrT="[Text]"/>
      <dgm:spPr/>
      <dgm:t>
        <a:bodyPr/>
        <a:lstStyle/>
        <a:p>
          <a:r>
            <a:rPr lang="en-US" b="0" dirty="0" smtClean="0">
              <a:effectLst/>
            </a:rPr>
            <a:t>Characteristics</a:t>
          </a:r>
          <a:endParaRPr lang="en-US" b="0" dirty="0">
            <a:effectLst/>
          </a:endParaRPr>
        </a:p>
      </dgm:t>
    </dgm:pt>
    <dgm:pt modelId="{DA199EAA-81BB-4249-BACA-07DF626E73D1}" type="parTrans" cxnId="{82B30684-7AAD-412C-87B4-736BAE41FFD5}">
      <dgm:prSet/>
      <dgm:spPr/>
      <dgm:t>
        <a:bodyPr/>
        <a:lstStyle/>
        <a:p>
          <a:endParaRPr lang="en-US"/>
        </a:p>
      </dgm:t>
    </dgm:pt>
    <dgm:pt modelId="{71AE0C85-08E6-4FA3-8525-01EF2BF10BF4}" type="sibTrans" cxnId="{82B30684-7AAD-412C-87B4-736BAE41FFD5}">
      <dgm:prSet/>
      <dgm:spPr/>
      <dgm:t>
        <a:bodyPr/>
        <a:lstStyle/>
        <a:p>
          <a:endParaRPr lang="en-US"/>
        </a:p>
      </dgm:t>
    </dgm:pt>
    <dgm:pt modelId="{C49D29C3-2A27-497A-99B7-72B7C21B3FE4}">
      <dgm:prSet phldrT="[Text]"/>
      <dgm:spPr/>
      <dgm:t>
        <a:bodyPr/>
        <a:lstStyle/>
        <a:p>
          <a:r>
            <a:rPr lang="en-US" dirty="0" smtClean="0">
              <a:effectLst/>
            </a:rPr>
            <a:t>Etc, etc.</a:t>
          </a:r>
          <a:endParaRPr lang="en-US" dirty="0">
            <a:effectLst/>
          </a:endParaRPr>
        </a:p>
      </dgm:t>
    </dgm:pt>
    <dgm:pt modelId="{AB655A15-7226-46FC-8B37-0B26B57824F6}" type="parTrans" cxnId="{E3710ED3-5216-4C9D-A34F-CEB43D199CFB}">
      <dgm:prSet/>
      <dgm:spPr/>
      <dgm:t>
        <a:bodyPr/>
        <a:lstStyle/>
        <a:p>
          <a:endParaRPr lang="en-US"/>
        </a:p>
      </dgm:t>
    </dgm:pt>
    <dgm:pt modelId="{8F72E8BF-6FE1-4EE1-8B2A-926EBDA7EC21}" type="sibTrans" cxnId="{E3710ED3-5216-4C9D-A34F-CEB43D199CFB}">
      <dgm:prSet/>
      <dgm:spPr/>
      <dgm:t>
        <a:bodyPr/>
        <a:lstStyle/>
        <a:p>
          <a:endParaRPr lang="en-US"/>
        </a:p>
      </dgm:t>
    </dgm:pt>
    <dgm:pt modelId="{82B52175-A83E-41B9-B10D-41A50A72CD72}" type="pres">
      <dgm:prSet presAssocID="{692945E2-2CF8-44BB-907D-421B8AC7CADA}" presName="composite" presStyleCnt="0">
        <dgm:presLayoutVars>
          <dgm:chMax val="5"/>
          <dgm:dir/>
          <dgm:animLvl val="ctr"/>
          <dgm:resizeHandles val="exact"/>
        </dgm:presLayoutVars>
      </dgm:prSet>
      <dgm:spPr/>
      <dgm:t>
        <a:bodyPr/>
        <a:lstStyle/>
        <a:p>
          <a:endParaRPr lang="en-US"/>
        </a:p>
      </dgm:t>
    </dgm:pt>
    <dgm:pt modelId="{DAD7E845-FA02-41FB-969C-ED87AB17D1FC}" type="pres">
      <dgm:prSet presAssocID="{692945E2-2CF8-44BB-907D-421B8AC7CADA}" presName="cycle" presStyleCnt="0"/>
      <dgm:spPr/>
      <dgm:t>
        <a:bodyPr/>
        <a:lstStyle/>
        <a:p>
          <a:endParaRPr lang="en-US"/>
        </a:p>
      </dgm:t>
    </dgm:pt>
    <dgm:pt modelId="{6E423577-2AD5-400C-83DD-0A975D5F48DA}" type="pres">
      <dgm:prSet presAssocID="{692945E2-2CF8-44BB-907D-421B8AC7CADA}" presName="centerShape" presStyleCnt="0"/>
      <dgm:spPr/>
      <dgm:t>
        <a:bodyPr/>
        <a:lstStyle/>
        <a:p>
          <a:endParaRPr lang="en-US"/>
        </a:p>
      </dgm:t>
    </dgm:pt>
    <dgm:pt modelId="{709F73FB-29A3-4C5C-AD20-A61ECD22B3AF}" type="pres">
      <dgm:prSet presAssocID="{692945E2-2CF8-44BB-907D-421B8AC7CADA}" presName="connSite" presStyleLbl="node1" presStyleIdx="0" presStyleCnt="4"/>
      <dgm:spPr/>
      <dgm:t>
        <a:bodyPr/>
        <a:lstStyle/>
        <a:p>
          <a:endParaRPr lang="en-US"/>
        </a:p>
      </dgm:t>
    </dgm:pt>
    <dgm:pt modelId="{3D4C8597-8E70-4518-AAD5-251C74DE050D}" type="pres">
      <dgm:prSet presAssocID="{692945E2-2CF8-44BB-907D-421B8AC7CADA}" presName="visible" presStyleLbl="node1" presStyleIdx="0" presStyleCnt="4" custLinFactNeighborX="16355" custLinFactNeighborY="-7760"/>
      <dgm:spPr/>
      <dgm:t>
        <a:bodyPr/>
        <a:lstStyle/>
        <a:p>
          <a:endParaRPr lang="en-US"/>
        </a:p>
      </dgm:t>
    </dgm:pt>
    <dgm:pt modelId="{A7C95797-096B-4240-9502-24E497DF2C87}" type="pres">
      <dgm:prSet presAssocID="{7637FB49-40C2-4B03-88D9-2E50DED77B5E}" presName="Name25" presStyleLbl="parChTrans1D1" presStyleIdx="0" presStyleCnt="3"/>
      <dgm:spPr/>
      <dgm:t>
        <a:bodyPr/>
        <a:lstStyle/>
        <a:p>
          <a:endParaRPr lang="en-US"/>
        </a:p>
      </dgm:t>
    </dgm:pt>
    <dgm:pt modelId="{2A33EEFF-A4A5-481C-8A3D-2E0917E5DFEA}" type="pres">
      <dgm:prSet presAssocID="{9B456D0B-2C38-461B-9D8B-B6E6F18F253A}" presName="node" presStyleCnt="0"/>
      <dgm:spPr/>
      <dgm:t>
        <a:bodyPr/>
        <a:lstStyle/>
        <a:p>
          <a:endParaRPr lang="en-US"/>
        </a:p>
      </dgm:t>
    </dgm:pt>
    <dgm:pt modelId="{5FF81095-221F-4EF0-BC79-C8121D62EE80}" type="pres">
      <dgm:prSet presAssocID="{9B456D0B-2C38-461B-9D8B-B6E6F18F253A}" presName="parentNode" presStyleLbl="node1" presStyleIdx="1" presStyleCnt="4">
        <dgm:presLayoutVars>
          <dgm:chMax val="1"/>
          <dgm:bulletEnabled val="1"/>
        </dgm:presLayoutVars>
      </dgm:prSet>
      <dgm:spPr/>
      <dgm:t>
        <a:bodyPr/>
        <a:lstStyle/>
        <a:p>
          <a:endParaRPr lang="en-US"/>
        </a:p>
      </dgm:t>
    </dgm:pt>
    <dgm:pt modelId="{ACDD3EBB-5E09-4518-A936-DFA3AE1C7D43}" type="pres">
      <dgm:prSet presAssocID="{9B456D0B-2C38-461B-9D8B-B6E6F18F253A}" presName="childNode" presStyleLbl="revTx" presStyleIdx="0" presStyleCnt="3">
        <dgm:presLayoutVars>
          <dgm:bulletEnabled val="1"/>
        </dgm:presLayoutVars>
      </dgm:prSet>
      <dgm:spPr/>
      <dgm:t>
        <a:bodyPr/>
        <a:lstStyle/>
        <a:p>
          <a:endParaRPr lang="en-US"/>
        </a:p>
      </dgm:t>
    </dgm:pt>
    <dgm:pt modelId="{C97ADC3E-4394-4F74-9481-DDE6BF00C50C}" type="pres">
      <dgm:prSet presAssocID="{69195938-DC69-47C7-B322-EEBD39B1D688}" presName="Name25" presStyleLbl="parChTrans1D1" presStyleIdx="1" presStyleCnt="3"/>
      <dgm:spPr/>
      <dgm:t>
        <a:bodyPr/>
        <a:lstStyle/>
        <a:p>
          <a:endParaRPr lang="en-US"/>
        </a:p>
      </dgm:t>
    </dgm:pt>
    <dgm:pt modelId="{8A461B2A-8951-4829-8C89-C8536E3AAE80}" type="pres">
      <dgm:prSet presAssocID="{2FFD53DD-F34C-44BC-B81A-C9CFB13C2ACD}" presName="node" presStyleCnt="0"/>
      <dgm:spPr/>
      <dgm:t>
        <a:bodyPr/>
        <a:lstStyle/>
        <a:p>
          <a:endParaRPr lang="en-US"/>
        </a:p>
      </dgm:t>
    </dgm:pt>
    <dgm:pt modelId="{49C1A3DA-87CC-4E6F-813A-00AB64D44CF4}" type="pres">
      <dgm:prSet presAssocID="{2FFD53DD-F34C-44BC-B81A-C9CFB13C2ACD}" presName="parentNode" presStyleLbl="node1" presStyleIdx="2" presStyleCnt="4">
        <dgm:presLayoutVars>
          <dgm:chMax val="1"/>
          <dgm:bulletEnabled val="1"/>
        </dgm:presLayoutVars>
      </dgm:prSet>
      <dgm:spPr/>
      <dgm:t>
        <a:bodyPr/>
        <a:lstStyle/>
        <a:p>
          <a:endParaRPr lang="en-US"/>
        </a:p>
      </dgm:t>
    </dgm:pt>
    <dgm:pt modelId="{1AFF9228-D51F-40A7-B787-F4A10F35AABA}" type="pres">
      <dgm:prSet presAssocID="{2FFD53DD-F34C-44BC-B81A-C9CFB13C2ACD}" presName="childNode" presStyleLbl="revTx" presStyleIdx="1" presStyleCnt="3">
        <dgm:presLayoutVars>
          <dgm:bulletEnabled val="1"/>
        </dgm:presLayoutVars>
      </dgm:prSet>
      <dgm:spPr/>
      <dgm:t>
        <a:bodyPr/>
        <a:lstStyle/>
        <a:p>
          <a:endParaRPr lang="en-US"/>
        </a:p>
      </dgm:t>
    </dgm:pt>
    <dgm:pt modelId="{510A9D77-A685-4C88-A54C-9C656DC44172}" type="pres">
      <dgm:prSet presAssocID="{14D85A81-4B35-42A4-80FA-04B40B1559F5}" presName="Name25" presStyleLbl="parChTrans1D1" presStyleIdx="2" presStyleCnt="3"/>
      <dgm:spPr/>
      <dgm:t>
        <a:bodyPr/>
        <a:lstStyle/>
        <a:p>
          <a:endParaRPr lang="en-US"/>
        </a:p>
      </dgm:t>
    </dgm:pt>
    <dgm:pt modelId="{CC3C8A0D-3B5C-4787-B767-BAF9211FC59F}" type="pres">
      <dgm:prSet presAssocID="{CFAFA796-824B-4592-979F-EE7B6B4FD819}" presName="node" presStyleCnt="0"/>
      <dgm:spPr/>
      <dgm:t>
        <a:bodyPr/>
        <a:lstStyle/>
        <a:p>
          <a:endParaRPr lang="en-US"/>
        </a:p>
      </dgm:t>
    </dgm:pt>
    <dgm:pt modelId="{07C65A6D-9174-4FA7-A4BD-EA8DE52ECB08}" type="pres">
      <dgm:prSet presAssocID="{CFAFA796-824B-4592-979F-EE7B6B4FD819}" presName="parentNode" presStyleLbl="node1" presStyleIdx="3" presStyleCnt="4">
        <dgm:presLayoutVars>
          <dgm:chMax val="1"/>
          <dgm:bulletEnabled val="1"/>
        </dgm:presLayoutVars>
      </dgm:prSet>
      <dgm:spPr/>
      <dgm:t>
        <a:bodyPr/>
        <a:lstStyle/>
        <a:p>
          <a:endParaRPr lang="en-US"/>
        </a:p>
      </dgm:t>
    </dgm:pt>
    <dgm:pt modelId="{5C6D9221-71CA-4AD3-9F96-8D31502AF1B3}" type="pres">
      <dgm:prSet presAssocID="{CFAFA796-824B-4592-979F-EE7B6B4FD819}" presName="childNode" presStyleLbl="revTx" presStyleIdx="2" presStyleCnt="3">
        <dgm:presLayoutVars>
          <dgm:bulletEnabled val="1"/>
        </dgm:presLayoutVars>
      </dgm:prSet>
      <dgm:spPr/>
      <dgm:t>
        <a:bodyPr/>
        <a:lstStyle/>
        <a:p>
          <a:endParaRPr lang="en-US"/>
        </a:p>
      </dgm:t>
    </dgm:pt>
  </dgm:ptLst>
  <dgm:cxnLst>
    <dgm:cxn modelId="{34361E4F-02D7-4D77-A366-FF8EF708741D}" type="presOf" srcId="{451F0362-4B4B-4497-BEC1-1CB0588D4214}" destId="{1AFF9228-D51F-40A7-B787-F4A10F35AABA}" srcOrd="0" destOrd="2" presId="urn:microsoft.com/office/officeart/2005/8/layout/radial2"/>
    <dgm:cxn modelId="{8DB04222-9DD3-4BD6-8C20-21919CD19C0E}" type="presOf" srcId="{5ADE9DA0-2A0E-4FDA-8360-44C873A7AFC3}" destId="{ACDD3EBB-5E09-4518-A936-DFA3AE1C7D43}" srcOrd="0" destOrd="2" presId="urn:microsoft.com/office/officeart/2005/8/layout/radial2"/>
    <dgm:cxn modelId="{5C7ECAA5-9CCC-44C4-87FB-92D5C1F75B56}" type="presOf" srcId="{E1A7CFF1-04D7-438A-AF97-814BF41F3638}" destId="{ACDD3EBB-5E09-4518-A936-DFA3AE1C7D43}" srcOrd="0" destOrd="3" presId="urn:microsoft.com/office/officeart/2005/8/layout/radial2"/>
    <dgm:cxn modelId="{256FC160-FB55-493A-B469-3428E6091461}" type="presOf" srcId="{7637FB49-40C2-4B03-88D9-2E50DED77B5E}" destId="{A7C95797-096B-4240-9502-24E497DF2C87}" srcOrd="0" destOrd="0" presId="urn:microsoft.com/office/officeart/2005/8/layout/radial2"/>
    <dgm:cxn modelId="{EDEA2321-17BD-427B-A450-70879F59A97C}" type="presOf" srcId="{C66231D9-6D48-4A0E-8460-DABB94C406E7}" destId="{5C6D9221-71CA-4AD3-9F96-8D31502AF1B3}" srcOrd="0" destOrd="0" presId="urn:microsoft.com/office/officeart/2005/8/layout/radial2"/>
    <dgm:cxn modelId="{8E2F6B63-D877-49A6-B4B2-C73945BEBB31}" srcId="{692945E2-2CF8-44BB-907D-421B8AC7CADA}" destId="{CFAFA796-824B-4592-979F-EE7B6B4FD819}" srcOrd="2" destOrd="0" parTransId="{14D85A81-4B35-42A4-80FA-04B40B1559F5}" sibTransId="{17AAF53B-A871-4FB8-8033-F47995EA8AD5}"/>
    <dgm:cxn modelId="{9157CB51-5533-46F5-828E-31E2A5741CF8}" srcId="{9B456D0B-2C38-461B-9D8B-B6E6F18F253A}" destId="{3F55E658-B251-44E5-BD88-473FA8933838}" srcOrd="0" destOrd="0" parTransId="{67C6DD48-D35C-4699-AE29-E6EB2CF76DB8}" sibTransId="{AB07CB91-876E-4DFE-B9BE-499ACA3D72D3}"/>
    <dgm:cxn modelId="{82B30684-7AAD-412C-87B4-736BAE41FFD5}" srcId="{9B456D0B-2C38-461B-9D8B-B6E6F18F253A}" destId="{93C50866-9D2A-4DAA-A9A0-EDE6BE324618}" srcOrd="1" destOrd="0" parTransId="{DA199EAA-81BB-4249-BACA-07DF626E73D1}" sibTransId="{71AE0C85-08E6-4FA3-8525-01EF2BF10BF4}"/>
    <dgm:cxn modelId="{BF583E46-4323-4453-80FC-301F724488FE}" type="presOf" srcId="{69195938-DC69-47C7-B322-EEBD39B1D688}" destId="{C97ADC3E-4394-4F74-9481-DDE6BF00C50C}" srcOrd="0" destOrd="0" presId="urn:microsoft.com/office/officeart/2005/8/layout/radial2"/>
    <dgm:cxn modelId="{EB636852-9BF8-43A2-91D8-6E497FC291B7}" type="presOf" srcId="{B9789C64-DB78-4D68-A99F-3C64938B2F28}" destId="{5C6D9221-71CA-4AD3-9F96-8D31502AF1B3}" srcOrd="0" destOrd="1" presId="urn:microsoft.com/office/officeart/2005/8/layout/radial2"/>
    <dgm:cxn modelId="{3A2B01F8-B903-43C7-8327-A7283A8954C8}" srcId="{692945E2-2CF8-44BB-907D-421B8AC7CADA}" destId="{9B456D0B-2C38-461B-9D8B-B6E6F18F253A}" srcOrd="0" destOrd="0" parTransId="{7637FB49-40C2-4B03-88D9-2E50DED77B5E}" sibTransId="{E66FE27B-1E53-4138-AFD2-B8F0EB737F3C}"/>
    <dgm:cxn modelId="{FC899DB7-1D5C-4D26-A0EA-333DF4FB3D91}" srcId="{692945E2-2CF8-44BB-907D-421B8AC7CADA}" destId="{2FFD53DD-F34C-44BC-B81A-C9CFB13C2ACD}" srcOrd="1" destOrd="0" parTransId="{69195938-DC69-47C7-B322-EEBD39B1D688}" sibTransId="{01993CC8-C9A8-450F-B709-591B040BF4C7}"/>
    <dgm:cxn modelId="{8F6C39F7-73BF-4339-8981-0DF0C51F681C}" srcId="{9B456D0B-2C38-461B-9D8B-B6E6F18F253A}" destId="{5ADE9DA0-2A0E-4FDA-8360-44C873A7AFC3}" srcOrd="2" destOrd="0" parTransId="{5C28312B-36FC-4E37-981F-A9855AFB8120}" sibTransId="{4B54774B-F71B-4954-B43A-9369E156899A}"/>
    <dgm:cxn modelId="{6A2EFD2C-285C-4A52-A4CE-937201B34999}" type="presOf" srcId="{F041B3BB-39D8-49B9-9D92-46A58EC08C7D}" destId="{1AFF9228-D51F-40A7-B787-F4A10F35AABA}" srcOrd="0" destOrd="1" presId="urn:microsoft.com/office/officeart/2005/8/layout/radial2"/>
    <dgm:cxn modelId="{2356B3C5-AA88-4529-BC4D-C49062D1596A}" srcId="{2FFD53DD-F34C-44BC-B81A-C9CFB13C2ACD}" destId="{28FD6F79-D5D1-4D6B-BF7F-8ED7350DC9F6}" srcOrd="3" destOrd="0" parTransId="{CF7EF56F-BC45-4178-8896-4423C506A019}" sibTransId="{27CC37A6-49BF-41F5-A5F2-BE0625C2651D}"/>
    <dgm:cxn modelId="{0B55E66F-F78B-4842-B1D0-EAD14C5B27B8}" type="presOf" srcId="{692945E2-2CF8-44BB-907D-421B8AC7CADA}" destId="{82B52175-A83E-41B9-B10D-41A50A72CD72}" srcOrd="0" destOrd="0" presId="urn:microsoft.com/office/officeart/2005/8/layout/radial2"/>
    <dgm:cxn modelId="{BCAF714A-E6F9-4342-9123-54D9774BED5B}" type="presOf" srcId="{CFAFA796-824B-4592-979F-EE7B6B4FD819}" destId="{07C65A6D-9174-4FA7-A4BD-EA8DE52ECB08}" srcOrd="0" destOrd="0" presId="urn:microsoft.com/office/officeart/2005/8/layout/radial2"/>
    <dgm:cxn modelId="{1890EA93-A664-4935-8CD5-7A31B60B735D}" type="presOf" srcId="{28FD6F79-D5D1-4D6B-BF7F-8ED7350DC9F6}" destId="{1AFF9228-D51F-40A7-B787-F4A10F35AABA}" srcOrd="0" destOrd="3" presId="urn:microsoft.com/office/officeart/2005/8/layout/radial2"/>
    <dgm:cxn modelId="{FF37AC32-B564-4778-8D2C-CFED47A03A23}" srcId="{2FFD53DD-F34C-44BC-B81A-C9CFB13C2ACD}" destId="{4C5E851C-1AD5-4151-A44A-C3DCEED2403B}" srcOrd="0" destOrd="0" parTransId="{39CD86EC-6F13-4FE9-B45B-54CD448502C9}" sibTransId="{7811D84C-AE35-4DE9-8B97-C0EEF8069A08}"/>
    <dgm:cxn modelId="{9B323CAE-273F-430B-BBBD-84A4924FDA81}" type="presOf" srcId="{2FFD53DD-F34C-44BC-B81A-C9CFB13C2ACD}" destId="{49C1A3DA-87CC-4E6F-813A-00AB64D44CF4}" srcOrd="0" destOrd="0" presId="urn:microsoft.com/office/officeart/2005/8/layout/radial2"/>
    <dgm:cxn modelId="{6DB3F834-B874-4A96-A5B6-F2ACCB4A115F}" type="presOf" srcId="{9B456D0B-2C38-461B-9D8B-B6E6F18F253A}" destId="{5FF81095-221F-4EF0-BC79-C8121D62EE80}" srcOrd="0" destOrd="0" presId="urn:microsoft.com/office/officeart/2005/8/layout/radial2"/>
    <dgm:cxn modelId="{0026CD3D-BA87-480C-AED9-6C9178FC6A28}" srcId="{CFAFA796-824B-4592-979F-EE7B6B4FD819}" destId="{C66231D9-6D48-4A0E-8460-DABB94C406E7}" srcOrd="0" destOrd="0" parTransId="{F70EA799-14F8-4773-B1AE-3F3DB28ABE2F}" sibTransId="{4BC8710F-3CEA-496E-B0C9-910112AF4512}"/>
    <dgm:cxn modelId="{8C93537F-7C7A-43CC-A88F-5E8C28611441}" type="presOf" srcId="{93C50866-9D2A-4DAA-A9A0-EDE6BE324618}" destId="{ACDD3EBB-5E09-4518-A936-DFA3AE1C7D43}" srcOrd="0" destOrd="1" presId="urn:microsoft.com/office/officeart/2005/8/layout/radial2"/>
    <dgm:cxn modelId="{E3710ED3-5216-4C9D-A34F-CEB43D199CFB}" srcId="{2FFD53DD-F34C-44BC-B81A-C9CFB13C2ACD}" destId="{C49D29C3-2A27-497A-99B7-72B7C21B3FE4}" srcOrd="4" destOrd="0" parTransId="{AB655A15-7226-46FC-8B37-0B26B57824F6}" sibTransId="{8F72E8BF-6FE1-4EE1-8B2A-926EBDA7EC21}"/>
    <dgm:cxn modelId="{F62433A5-5DAC-499A-9750-5B989751358E}" type="presOf" srcId="{3F55E658-B251-44E5-BD88-473FA8933838}" destId="{ACDD3EBB-5E09-4518-A936-DFA3AE1C7D43}" srcOrd="0" destOrd="0" presId="urn:microsoft.com/office/officeart/2005/8/layout/radial2"/>
    <dgm:cxn modelId="{87288437-B482-458B-85FB-FD29BDD0266A}" srcId="{2FFD53DD-F34C-44BC-B81A-C9CFB13C2ACD}" destId="{F041B3BB-39D8-49B9-9D92-46A58EC08C7D}" srcOrd="1" destOrd="0" parTransId="{2CA0E548-B710-4018-ADA8-69A54115F0F3}" sibTransId="{E75654DC-BCA7-45FE-9E39-FB49D45B987F}"/>
    <dgm:cxn modelId="{C529BAF2-B942-4102-95D5-59FA3E04C821}" srcId="{CFAFA796-824B-4592-979F-EE7B6B4FD819}" destId="{EE1E4A54-F1B3-4AD8-90D5-BD85C419CABD}" srcOrd="2" destOrd="0" parTransId="{7B3F37D3-B217-4AB6-A20B-B31F7B7CF2A6}" sibTransId="{398263EE-C929-4640-B342-08D58F6D4D3D}"/>
    <dgm:cxn modelId="{1E4759AA-EBE6-4075-A71B-776C47BD2498}" srcId="{CFAFA796-824B-4592-979F-EE7B6B4FD819}" destId="{B9789C64-DB78-4D68-A99F-3C64938B2F28}" srcOrd="1" destOrd="0" parTransId="{40AA7CBE-4D14-48A7-AA9C-E4F99BA63EF6}" sibTransId="{805FD15B-008B-4163-8FCD-021C3160487E}"/>
    <dgm:cxn modelId="{3663FA50-6767-46B5-8FAA-B391F977E75B}" type="presOf" srcId="{14D85A81-4B35-42A4-80FA-04B40B1559F5}" destId="{510A9D77-A685-4C88-A54C-9C656DC44172}" srcOrd="0" destOrd="0" presId="urn:microsoft.com/office/officeart/2005/8/layout/radial2"/>
    <dgm:cxn modelId="{F4BC4967-303D-4ECF-BDE5-A6A8D3898BAC}" type="presOf" srcId="{4C5E851C-1AD5-4151-A44A-C3DCEED2403B}" destId="{1AFF9228-D51F-40A7-B787-F4A10F35AABA}" srcOrd="0" destOrd="0" presId="urn:microsoft.com/office/officeart/2005/8/layout/radial2"/>
    <dgm:cxn modelId="{C61152C7-B977-4C2B-AF50-AAB62E8E10A8}" type="presOf" srcId="{EE1E4A54-F1B3-4AD8-90D5-BD85C419CABD}" destId="{5C6D9221-71CA-4AD3-9F96-8D31502AF1B3}" srcOrd="0" destOrd="2" presId="urn:microsoft.com/office/officeart/2005/8/layout/radial2"/>
    <dgm:cxn modelId="{F2C9A3D9-E7F1-4D57-93B8-B7C877CDF185}" srcId="{2FFD53DD-F34C-44BC-B81A-C9CFB13C2ACD}" destId="{451F0362-4B4B-4497-BEC1-1CB0588D4214}" srcOrd="2" destOrd="0" parTransId="{FC05434B-66B7-4EC1-AFC2-E3F4F52F9B60}" sibTransId="{550C2B42-3528-475A-A69C-58DBF0B89180}"/>
    <dgm:cxn modelId="{39FA95B9-52C4-4F9D-8B76-8F8EB00B3FF2}" type="presOf" srcId="{C49D29C3-2A27-497A-99B7-72B7C21B3FE4}" destId="{1AFF9228-D51F-40A7-B787-F4A10F35AABA}" srcOrd="0" destOrd="4" presId="urn:microsoft.com/office/officeart/2005/8/layout/radial2"/>
    <dgm:cxn modelId="{B3B5C38F-6A47-43EB-9B51-982AA59CDFAC}" srcId="{9B456D0B-2C38-461B-9D8B-B6E6F18F253A}" destId="{E1A7CFF1-04D7-438A-AF97-814BF41F3638}" srcOrd="3" destOrd="0" parTransId="{4D2D8A08-8622-4D4E-9045-ABAE204B848E}" sibTransId="{226A3889-8FB6-43F4-AE68-723353E830E4}"/>
    <dgm:cxn modelId="{9BF1278F-B806-4818-B513-F68707E7A7D0}" type="presParOf" srcId="{82B52175-A83E-41B9-B10D-41A50A72CD72}" destId="{DAD7E845-FA02-41FB-969C-ED87AB17D1FC}" srcOrd="0" destOrd="0" presId="urn:microsoft.com/office/officeart/2005/8/layout/radial2"/>
    <dgm:cxn modelId="{3D4DD752-46E9-467F-A30F-4F478A27EDB7}" type="presParOf" srcId="{DAD7E845-FA02-41FB-969C-ED87AB17D1FC}" destId="{6E423577-2AD5-400C-83DD-0A975D5F48DA}" srcOrd="0" destOrd="0" presId="urn:microsoft.com/office/officeart/2005/8/layout/radial2"/>
    <dgm:cxn modelId="{82192185-13DA-411A-B9B4-AF0E8797D035}" type="presParOf" srcId="{6E423577-2AD5-400C-83DD-0A975D5F48DA}" destId="{709F73FB-29A3-4C5C-AD20-A61ECD22B3AF}" srcOrd="0" destOrd="0" presId="urn:microsoft.com/office/officeart/2005/8/layout/radial2"/>
    <dgm:cxn modelId="{D29CE079-9210-49C2-AAAD-DFBC03CE167F}" type="presParOf" srcId="{6E423577-2AD5-400C-83DD-0A975D5F48DA}" destId="{3D4C8597-8E70-4518-AAD5-251C74DE050D}" srcOrd="1" destOrd="0" presId="urn:microsoft.com/office/officeart/2005/8/layout/radial2"/>
    <dgm:cxn modelId="{A8FC519D-D3AE-46FA-B9AA-C1A4EB4166FD}" type="presParOf" srcId="{DAD7E845-FA02-41FB-969C-ED87AB17D1FC}" destId="{A7C95797-096B-4240-9502-24E497DF2C87}" srcOrd="1" destOrd="0" presId="urn:microsoft.com/office/officeart/2005/8/layout/radial2"/>
    <dgm:cxn modelId="{C8862D97-931C-4C63-B3E5-45BBE124524B}" type="presParOf" srcId="{DAD7E845-FA02-41FB-969C-ED87AB17D1FC}" destId="{2A33EEFF-A4A5-481C-8A3D-2E0917E5DFEA}" srcOrd="2" destOrd="0" presId="urn:microsoft.com/office/officeart/2005/8/layout/radial2"/>
    <dgm:cxn modelId="{E5F29971-6F0E-4532-BB01-F30FDC1B9587}" type="presParOf" srcId="{2A33EEFF-A4A5-481C-8A3D-2E0917E5DFEA}" destId="{5FF81095-221F-4EF0-BC79-C8121D62EE80}" srcOrd="0" destOrd="0" presId="urn:microsoft.com/office/officeart/2005/8/layout/radial2"/>
    <dgm:cxn modelId="{1DB507D4-C31B-48A7-B64C-74E6410B8BAE}" type="presParOf" srcId="{2A33EEFF-A4A5-481C-8A3D-2E0917E5DFEA}" destId="{ACDD3EBB-5E09-4518-A936-DFA3AE1C7D43}" srcOrd="1" destOrd="0" presId="urn:microsoft.com/office/officeart/2005/8/layout/radial2"/>
    <dgm:cxn modelId="{52907F35-AAF1-4320-9466-1180D064241C}" type="presParOf" srcId="{DAD7E845-FA02-41FB-969C-ED87AB17D1FC}" destId="{C97ADC3E-4394-4F74-9481-DDE6BF00C50C}" srcOrd="3" destOrd="0" presId="urn:microsoft.com/office/officeart/2005/8/layout/radial2"/>
    <dgm:cxn modelId="{C2273350-65F3-4DBE-95AA-9F0A3731A4AE}" type="presParOf" srcId="{DAD7E845-FA02-41FB-969C-ED87AB17D1FC}" destId="{8A461B2A-8951-4829-8C89-C8536E3AAE80}" srcOrd="4" destOrd="0" presId="urn:microsoft.com/office/officeart/2005/8/layout/radial2"/>
    <dgm:cxn modelId="{BB1A772B-0D37-4844-B285-6F3A70A29608}" type="presParOf" srcId="{8A461B2A-8951-4829-8C89-C8536E3AAE80}" destId="{49C1A3DA-87CC-4E6F-813A-00AB64D44CF4}" srcOrd="0" destOrd="0" presId="urn:microsoft.com/office/officeart/2005/8/layout/radial2"/>
    <dgm:cxn modelId="{C7847883-FB5D-4F5C-B7D3-7F08EBF63340}" type="presParOf" srcId="{8A461B2A-8951-4829-8C89-C8536E3AAE80}" destId="{1AFF9228-D51F-40A7-B787-F4A10F35AABA}" srcOrd="1" destOrd="0" presId="urn:microsoft.com/office/officeart/2005/8/layout/radial2"/>
    <dgm:cxn modelId="{C0AF8C25-A32C-4B54-A2F8-6AE9E92291C1}" type="presParOf" srcId="{DAD7E845-FA02-41FB-969C-ED87AB17D1FC}" destId="{510A9D77-A685-4C88-A54C-9C656DC44172}" srcOrd="5" destOrd="0" presId="urn:microsoft.com/office/officeart/2005/8/layout/radial2"/>
    <dgm:cxn modelId="{16CDFF23-66E8-4080-BDC8-CD637E338FDF}" type="presParOf" srcId="{DAD7E845-FA02-41FB-969C-ED87AB17D1FC}" destId="{CC3C8A0D-3B5C-4787-B767-BAF9211FC59F}" srcOrd="6" destOrd="0" presId="urn:microsoft.com/office/officeart/2005/8/layout/radial2"/>
    <dgm:cxn modelId="{FFC77549-AD3F-4F67-A144-0D8EBEB1D798}" type="presParOf" srcId="{CC3C8A0D-3B5C-4787-B767-BAF9211FC59F}" destId="{07C65A6D-9174-4FA7-A4BD-EA8DE52ECB08}" srcOrd="0" destOrd="0" presId="urn:microsoft.com/office/officeart/2005/8/layout/radial2"/>
    <dgm:cxn modelId="{08D4E59E-2C9F-4F4D-BA5B-EBCB4AA2459A}" type="presParOf" srcId="{CC3C8A0D-3B5C-4787-B767-BAF9211FC59F}" destId="{5C6D9221-71CA-4AD3-9F96-8D31502AF1B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2F67BA-5BAD-480B-98CF-871D81F8D309}" type="doc">
      <dgm:prSet loTypeId="urn:microsoft.com/office/officeart/2005/8/layout/default#1" loCatId="list" qsTypeId="urn:microsoft.com/office/officeart/2005/8/quickstyle/3d7" qsCatId="3D" csTypeId="urn:microsoft.com/office/officeart/2005/8/colors/colorful1#1" csCatId="colorful" phldr="1"/>
      <dgm:spPr/>
      <dgm:t>
        <a:bodyPr/>
        <a:lstStyle/>
        <a:p>
          <a:endParaRPr lang="en-US"/>
        </a:p>
      </dgm:t>
    </dgm:pt>
    <dgm:pt modelId="{EACE67A7-5634-409D-8627-D9243EFA742E}">
      <dgm:prSet custT="1"/>
      <dgm:spPr/>
      <dgm:t>
        <a:bodyPr/>
        <a:lstStyle/>
        <a:p>
          <a:pPr rtl="0"/>
          <a:r>
            <a:rPr lang="en-US" sz="1600" b="1" dirty="0" smtClean="0"/>
            <a:t>Ag Retail</a:t>
          </a:r>
          <a:endParaRPr lang="en-US" sz="1600" b="1" dirty="0"/>
        </a:p>
      </dgm:t>
    </dgm:pt>
    <dgm:pt modelId="{0369B584-DB79-4DE0-8481-A4DD12C0CB40}" type="parTrans" cxnId="{1DE54B15-7774-4190-8F9B-D0A6DBDAC9EC}">
      <dgm:prSet/>
      <dgm:spPr/>
      <dgm:t>
        <a:bodyPr/>
        <a:lstStyle/>
        <a:p>
          <a:endParaRPr lang="en-US" sz="2400" b="1"/>
        </a:p>
      </dgm:t>
    </dgm:pt>
    <dgm:pt modelId="{FC74CB3B-4554-4CA9-95FD-EBB47CAD6BDC}" type="sibTrans" cxnId="{1DE54B15-7774-4190-8F9B-D0A6DBDAC9EC}">
      <dgm:prSet/>
      <dgm:spPr/>
      <dgm:t>
        <a:bodyPr/>
        <a:lstStyle/>
        <a:p>
          <a:endParaRPr lang="en-US" sz="2400" b="1"/>
        </a:p>
      </dgm:t>
    </dgm:pt>
    <dgm:pt modelId="{FE97AB30-26F6-43F5-9D9F-612CD8DD09DA}">
      <dgm:prSet custT="1"/>
      <dgm:spPr/>
      <dgm:t>
        <a:bodyPr/>
        <a:lstStyle/>
        <a:p>
          <a:pPr rtl="0"/>
          <a:r>
            <a:rPr lang="en-US" sz="1600" b="1" dirty="0" smtClean="0"/>
            <a:t>Crop Nutrition</a:t>
          </a:r>
          <a:endParaRPr lang="en-US" sz="1600" b="1" dirty="0"/>
        </a:p>
      </dgm:t>
    </dgm:pt>
    <dgm:pt modelId="{AC5D9DB6-BCC7-488F-B0E3-676DD79DE8D8}" type="parTrans" cxnId="{71F9DCF7-07D4-41DB-9BDF-4511D6B32645}">
      <dgm:prSet/>
      <dgm:spPr/>
      <dgm:t>
        <a:bodyPr/>
        <a:lstStyle/>
        <a:p>
          <a:endParaRPr lang="en-US" sz="2400" b="1"/>
        </a:p>
      </dgm:t>
    </dgm:pt>
    <dgm:pt modelId="{0B76F514-7FC0-43A7-AF1F-AA8971C94118}" type="sibTrans" cxnId="{71F9DCF7-07D4-41DB-9BDF-4511D6B32645}">
      <dgm:prSet/>
      <dgm:spPr/>
      <dgm:t>
        <a:bodyPr/>
        <a:lstStyle/>
        <a:p>
          <a:endParaRPr lang="en-US" sz="2400" b="1"/>
        </a:p>
      </dgm:t>
    </dgm:pt>
    <dgm:pt modelId="{EDC9E758-9A26-4F9A-BF6B-D35AA076304B}">
      <dgm:prSet custT="1"/>
      <dgm:spPr/>
      <dgm:t>
        <a:bodyPr/>
        <a:lstStyle/>
        <a:p>
          <a:pPr rtl="0"/>
          <a:r>
            <a:rPr lang="en-US" sz="1600" b="1" dirty="0" smtClean="0"/>
            <a:t>Crop Protection</a:t>
          </a:r>
          <a:endParaRPr lang="en-US" sz="1600" b="1" dirty="0"/>
        </a:p>
      </dgm:t>
    </dgm:pt>
    <dgm:pt modelId="{5A069008-1131-48E2-A258-43BCE05F37B5}" type="parTrans" cxnId="{57E7CEAE-A717-4D7E-8DEC-051908B742B1}">
      <dgm:prSet/>
      <dgm:spPr/>
      <dgm:t>
        <a:bodyPr/>
        <a:lstStyle/>
        <a:p>
          <a:endParaRPr lang="en-US" sz="2400" b="1"/>
        </a:p>
      </dgm:t>
    </dgm:pt>
    <dgm:pt modelId="{CCC67902-282B-474A-8E02-6BE594FC93E5}" type="sibTrans" cxnId="{57E7CEAE-A717-4D7E-8DEC-051908B742B1}">
      <dgm:prSet/>
      <dgm:spPr/>
      <dgm:t>
        <a:bodyPr/>
        <a:lstStyle/>
        <a:p>
          <a:endParaRPr lang="en-US" sz="2400" b="1"/>
        </a:p>
      </dgm:t>
    </dgm:pt>
    <dgm:pt modelId="{AE3B1140-4300-48F6-9F2B-700CCF6DA64A}">
      <dgm:prSet custT="1"/>
      <dgm:spPr/>
      <dgm:t>
        <a:bodyPr/>
        <a:lstStyle/>
        <a:p>
          <a:pPr rtl="0"/>
          <a:r>
            <a:rPr lang="en-US" sz="1600" b="1" dirty="0" smtClean="0"/>
            <a:t>Feed</a:t>
          </a:r>
          <a:endParaRPr lang="en-US" sz="1600" b="1" dirty="0"/>
        </a:p>
      </dgm:t>
    </dgm:pt>
    <dgm:pt modelId="{2C22BD0A-7307-4331-9E96-CE33DA89E934}" type="parTrans" cxnId="{E60FC39B-6A14-4F7D-9FF7-0BF80E4619C8}">
      <dgm:prSet/>
      <dgm:spPr/>
      <dgm:t>
        <a:bodyPr/>
        <a:lstStyle/>
        <a:p>
          <a:endParaRPr lang="en-US" sz="2400" b="1"/>
        </a:p>
      </dgm:t>
    </dgm:pt>
    <dgm:pt modelId="{6C51C168-0720-42C1-BFE7-ACACA9F48F0C}" type="sibTrans" cxnId="{E60FC39B-6A14-4F7D-9FF7-0BF80E4619C8}">
      <dgm:prSet/>
      <dgm:spPr/>
      <dgm:t>
        <a:bodyPr/>
        <a:lstStyle/>
        <a:p>
          <a:endParaRPr lang="en-US" sz="2400" b="1"/>
        </a:p>
      </dgm:t>
    </dgm:pt>
    <dgm:pt modelId="{31A27BDF-2BBB-424C-9345-A2889E3F861B}">
      <dgm:prSet custT="1"/>
      <dgm:spPr/>
      <dgm:t>
        <a:bodyPr/>
        <a:lstStyle/>
        <a:p>
          <a:pPr rtl="0"/>
          <a:r>
            <a:rPr lang="en-US" sz="1600" b="1" dirty="0" smtClean="0"/>
            <a:t>Grain</a:t>
          </a:r>
          <a:endParaRPr lang="en-US" sz="1600" b="1" dirty="0"/>
        </a:p>
      </dgm:t>
    </dgm:pt>
    <dgm:pt modelId="{E88BD5D4-6AEB-45DD-A358-8AA52A6E06D2}" type="parTrans" cxnId="{EC929861-4D71-4952-B6AC-A537DAB1A038}">
      <dgm:prSet/>
      <dgm:spPr/>
      <dgm:t>
        <a:bodyPr/>
        <a:lstStyle/>
        <a:p>
          <a:endParaRPr lang="en-US" sz="2400" b="1"/>
        </a:p>
      </dgm:t>
    </dgm:pt>
    <dgm:pt modelId="{6BE87D2F-7407-4A6E-84AB-7245AA2D3770}" type="sibTrans" cxnId="{EC929861-4D71-4952-B6AC-A537DAB1A038}">
      <dgm:prSet/>
      <dgm:spPr/>
      <dgm:t>
        <a:bodyPr/>
        <a:lstStyle/>
        <a:p>
          <a:endParaRPr lang="en-US" sz="2400" b="1"/>
        </a:p>
      </dgm:t>
    </dgm:pt>
    <dgm:pt modelId="{42534815-D46C-4033-BC89-88DBAA135592}">
      <dgm:prSet custT="1"/>
      <dgm:spPr/>
      <dgm:t>
        <a:bodyPr/>
        <a:lstStyle/>
        <a:p>
          <a:pPr rtl="0"/>
          <a:r>
            <a:rPr lang="en-US" sz="1600" b="1" dirty="0" smtClean="0"/>
            <a:t>Precision Agriculture</a:t>
          </a:r>
          <a:endParaRPr lang="en-US" sz="1600" b="1" dirty="0"/>
        </a:p>
      </dgm:t>
    </dgm:pt>
    <dgm:pt modelId="{6BCB2A20-A3C0-4365-BEFB-3B85FCB0802F}" type="parTrans" cxnId="{5DD30B11-084A-44C4-80D2-B57606EC1C54}">
      <dgm:prSet/>
      <dgm:spPr/>
      <dgm:t>
        <a:bodyPr/>
        <a:lstStyle/>
        <a:p>
          <a:endParaRPr lang="en-US" sz="2400" b="1"/>
        </a:p>
      </dgm:t>
    </dgm:pt>
    <dgm:pt modelId="{413D9FFC-9501-4009-8386-CEC3EE5C5431}" type="sibTrans" cxnId="{5DD30B11-084A-44C4-80D2-B57606EC1C54}">
      <dgm:prSet/>
      <dgm:spPr/>
      <dgm:t>
        <a:bodyPr/>
        <a:lstStyle/>
        <a:p>
          <a:endParaRPr lang="en-US" sz="2400" b="1"/>
        </a:p>
      </dgm:t>
    </dgm:pt>
    <dgm:pt modelId="{78A14530-DA6C-4946-9EAB-8D37895E03F1}">
      <dgm:prSet custT="1"/>
      <dgm:spPr/>
      <dgm:t>
        <a:bodyPr/>
        <a:lstStyle/>
        <a:p>
          <a:pPr rtl="0"/>
          <a:r>
            <a:rPr lang="en-US" sz="1600" b="1" dirty="0" smtClean="0"/>
            <a:t>Seed</a:t>
          </a:r>
          <a:endParaRPr lang="en-US" sz="1600" b="1" dirty="0"/>
        </a:p>
      </dgm:t>
    </dgm:pt>
    <dgm:pt modelId="{91A262DF-920E-4A95-A753-4CD975EB299A}" type="parTrans" cxnId="{8FA668D2-8C70-4E6B-A1DE-11FB3067E521}">
      <dgm:prSet/>
      <dgm:spPr/>
      <dgm:t>
        <a:bodyPr/>
        <a:lstStyle/>
        <a:p>
          <a:endParaRPr lang="en-US" sz="2400" b="1"/>
        </a:p>
      </dgm:t>
    </dgm:pt>
    <dgm:pt modelId="{1EA05EB4-B01A-44F8-BC82-2240932218F9}" type="sibTrans" cxnId="{8FA668D2-8C70-4E6B-A1DE-11FB3067E521}">
      <dgm:prSet/>
      <dgm:spPr/>
      <dgm:t>
        <a:bodyPr/>
        <a:lstStyle/>
        <a:p>
          <a:endParaRPr lang="en-US" sz="2400" b="1"/>
        </a:p>
      </dgm:t>
    </dgm:pt>
    <dgm:pt modelId="{C0B644CD-EF57-4F07-8F63-1FFD22F48288}">
      <dgm:prSet custT="1"/>
      <dgm:spPr/>
      <dgm:t>
        <a:bodyPr/>
        <a:lstStyle/>
        <a:p>
          <a:pPr rtl="0"/>
          <a:r>
            <a:rPr lang="en-US" sz="1600" b="1" dirty="0" smtClean="0"/>
            <a:t>Allied Providers</a:t>
          </a:r>
          <a:endParaRPr lang="en-US" sz="1600" b="1" dirty="0"/>
        </a:p>
      </dgm:t>
    </dgm:pt>
    <dgm:pt modelId="{2DDDBBFD-F8ED-4EBF-97F2-1760D8CC059F}" type="parTrans" cxnId="{E85B9885-CB51-4A25-A173-F02C40F39FAE}">
      <dgm:prSet/>
      <dgm:spPr/>
      <dgm:t>
        <a:bodyPr/>
        <a:lstStyle/>
        <a:p>
          <a:endParaRPr lang="en-US" sz="2400" b="1"/>
        </a:p>
      </dgm:t>
    </dgm:pt>
    <dgm:pt modelId="{CF943FE9-FBCC-419E-9603-2896691CB880}" type="sibTrans" cxnId="{E85B9885-CB51-4A25-A173-F02C40F39FAE}">
      <dgm:prSet/>
      <dgm:spPr/>
      <dgm:t>
        <a:bodyPr/>
        <a:lstStyle/>
        <a:p>
          <a:endParaRPr lang="en-US" sz="2400" b="1"/>
        </a:p>
      </dgm:t>
    </dgm:pt>
    <dgm:pt modelId="{D3FFAD76-C2DA-4C29-9317-EF622BC53977}">
      <dgm:prSet custT="1"/>
      <dgm:spPr/>
      <dgm:t>
        <a:bodyPr/>
        <a:lstStyle/>
        <a:p>
          <a:pPr rtl="0"/>
          <a:r>
            <a:rPr lang="en-US" sz="1600" b="1" dirty="0" smtClean="0"/>
            <a:t>Horticulture</a:t>
          </a:r>
          <a:endParaRPr lang="en-US" sz="1600" b="1" dirty="0"/>
        </a:p>
      </dgm:t>
    </dgm:pt>
    <dgm:pt modelId="{0A13A3FE-CBBE-4835-BBAA-9E660105EB72}" type="parTrans" cxnId="{6BE731DA-2D00-4DA6-985F-00CB9D60F5B8}">
      <dgm:prSet/>
      <dgm:spPr/>
      <dgm:t>
        <a:bodyPr/>
        <a:lstStyle/>
        <a:p>
          <a:endParaRPr lang="en-US"/>
        </a:p>
      </dgm:t>
    </dgm:pt>
    <dgm:pt modelId="{AD9FBE2D-4284-43BF-83FA-F1848A35F979}" type="sibTrans" cxnId="{6BE731DA-2D00-4DA6-985F-00CB9D60F5B8}">
      <dgm:prSet/>
      <dgm:spPr/>
      <dgm:t>
        <a:bodyPr/>
        <a:lstStyle/>
        <a:p>
          <a:endParaRPr lang="en-US"/>
        </a:p>
      </dgm:t>
    </dgm:pt>
    <dgm:pt modelId="{7E693512-7C5F-47EE-BBC3-998122C24E3D}" type="pres">
      <dgm:prSet presAssocID="{5B2F67BA-5BAD-480B-98CF-871D81F8D309}" presName="diagram" presStyleCnt="0">
        <dgm:presLayoutVars>
          <dgm:dir/>
          <dgm:resizeHandles val="exact"/>
        </dgm:presLayoutVars>
      </dgm:prSet>
      <dgm:spPr/>
      <dgm:t>
        <a:bodyPr/>
        <a:lstStyle/>
        <a:p>
          <a:endParaRPr lang="en-US"/>
        </a:p>
      </dgm:t>
    </dgm:pt>
    <dgm:pt modelId="{95E8B58D-7DEF-4B2A-A991-67702C3F6D9B}" type="pres">
      <dgm:prSet presAssocID="{EACE67A7-5634-409D-8627-D9243EFA742E}" presName="node" presStyleLbl="node1" presStyleIdx="0" presStyleCnt="9">
        <dgm:presLayoutVars>
          <dgm:bulletEnabled val="1"/>
        </dgm:presLayoutVars>
      </dgm:prSet>
      <dgm:spPr/>
      <dgm:t>
        <a:bodyPr/>
        <a:lstStyle/>
        <a:p>
          <a:endParaRPr lang="en-US"/>
        </a:p>
      </dgm:t>
    </dgm:pt>
    <dgm:pt modelId="{ABEE1C9B-BAE8-4C15-BFC6-8F7EBC982D98}" type="pres">
      <dgm:prSet presAssocID="{FC74CB3B-4554-4CA9-95FD-EBB47CAD6BDC}" presName="sibTrans" presStyleCnt="0"/>
      <dgm:spPr/>
    </dgm:pt>
    <dgm:pt modelId="{32893FF2-575F-40B3-AD24-A03172259E8F}" type="pres">
      <dgm:prSet presAssocID="{FE97AB30-26F6-43F5-9D9F-612CD8DD09DA}" presName="node" presStyleLbl="node1" presStyleIdx="1" presStyleCnt="9">
        <dgm:presLayoutVars>
          <dgm:bulletEnabled val="1"/>
        </dgm:presLayoutVars>
      </dgm:prSet>
      <dgm:spPr/>
      <dgm:t>
        <a:bodyPr/>
        <a:lstStyle/>
        <a:p>
          <a:endParaRPr lang="en-US"/>
        </a:p>
      </dgm:t>
    </dgm:pt>
    <dgm:pt modelId="{9CAC4702-EA85-46A9-8C79-1176C0EA86E1}" type="pres">
      <dgm:prSet presAssocID="{0B76F514-7FC0-43A7-AF1F-AA8971C94118}" presName="sibTrans" presStyleCnt="0"/>
      <dgm:spPr/>
    </dgm:pt>
    <dgm:pt modelId="{B83F9BA1-9426-44B4-BA43-EDC5706154F3}" type="pres">
      <dgm:prSet presAssocID="{EDC9E758-9A26-4F9A-BF6B-D35AA076304B}" presName="node" presStyleLbl="node1" presStyleIdx="2" presStyleCnt="9">
        <dgm:presLayoutVars>
          <dgm:bulletEnabled val="1"/>
        </dgm:presLayoutVars>
      </dgm:prSet>
      <dgm:spPr/>
      <dgm:t>
        <a:bodyPr/>
        <a:lstStyle/>
        <a:p>
          <a:endParaRPr lang="en-US"/>
        </a:p>
      </dgm:t>
    </dgm:pt>
    <dgm:pt modelId="{9BECF985-D9BC-4CF0-8580-A7A6421AE98A}" type="pres">
      <dgm:prSet presAssocID="{CCC67902-282B-474A-8E02-6BE594FC93E5}" presName="sibTrans" presStyleCnt="0"/>
      <dgm:spPr/>
    </dgm:pt>
    <dgm:pt modelId="{F48984A3-481E-405F-91A5-B6276009E296}" type="pres">
      <dgm:prSet presAssocID="{AE3B1140-4300-48F6-9F2B-700CCF6DA64A}" presName="node" presStyleLbl="node1" presStyleIdx="3" presStyleCnt="9">
        <dgm:presLayoutVars>
          <dgm:bulletEnabled val="1"/>
        </dgm:presLayoutVars>
      </dgm:prSet>
      <dgm:spPr/>
      <dgm:t>
        <a:bodyPr/>
        <a:lstStyle/>
        <a:p>
          <a:endParaRPr lang="en-US"/>
        </a:p>
      </dgm:t>
    </dgm:pt>
    <dgm:pt modelId="{5D67F3F7-B85B-4E98-AF5E-D9A59D7725FB}" type="pres">
      <dgm:prSet presAssocID="{6C51C168-0720-42C1-BFE7-ACACA9F48F0C}" presName="sibTrans" presStyleCnt="0"/>
      <dgm:spPr/>
    </dgm:pt>
    <dgm:pt modelId="{1F36A57C-99C4-4C93-AFEA-59C7EB9AD324}" type="pres">
      <dgm:prSet presAssocID="{31A27BDF-2BBB-424C-9345-A2889E3F861B}" presName="node" presStyleLbl="node1" presStyleIdx="4" presStyleCnt="9">
        <dgm:presLayoutVars>
          <dgm:bulletEnabled val="1"/>
        </dgm:presLayoutVars>
      </dgm:prSet>
      <dgm:spPr/>
      <dgm:t>
        <a:bodyPr/>
        <a:lstStyle/>
        <a:p>
          <a:endParaRPr lang="en-US"/>
        </a:p>
      </dgm:t>
    </dgm:pt>
    <dgm:pt modelId="{EC74872B-FADD-43BF-95BB-9C0B8A44FB44}" type="pres">
      <dgm:prSet presAssocID="{6BE87D2F-7407-4A6E-84AB-7245AA2D3770}" presName="sibTrans" presStyleCnt="0"/>
      <dgm:spPr/>
    </dgm:pt>
    <dgm:pt modelId="{637A57F6-1233-4BB0-A0F3-A7B82C300F9E}" type="pres">
      <dgm:prSet presAssocID="{D3FFAD76-C2DA-4C29-9317-EF622BC53977}" presName="node" presStyleLbl="node1" presStyleIdx="5" presStyleCnt="9">
        <dgm:presLayoutVars>
          <dgm:bulletEnabled val="1"/>
        </dgm:presLayoutVars>
      </dgm:prSet>
      <dgm:spPr/>
      <dgm:t>
        <a:bodyPr/>
        <a:lstStyle/>
        <a:p>
          <a:endParaRPr lang="en-US"/>
        </a:p>
      </dgm:t>
    </dgm:pt>
    <dgm:pt modelId="{A2CB1AAF-D713-4D0B-B2BA-CB23946C944A}" type="pres">
      <dgm:prSet presAssocID="{AD9FBE2D-4284-43BF-83FA-F1848A35F979}" presName="sibTrans" presStyleCnt="0"/>
      <dgm:spPr/>
    </dgm:pt>
    <dgm:pt modelId="{46C135CF-86DD-4E56-94A0-2F8CDC4338B3}" type="pres">
      <dgm:prSet presAssocID="{42534815-D46C-4033-BC89-88DBAA135592}" presName="node" presStyleLbl="node1" presStyleIdx="6" presStyleCnt="9">
        <dgm:presLayoutVars>
          <dgm:bulletEnabled val="1"/>
        </dgm:presLayoutVars>
      </dgm:prSet>
      <dgm:spPr/>
      <dgm:t>
        <a:bodyPr/>
        <a:lstStyle/>
        <a:p>
          <a:endParaRPr lang="en-US"/>
        </a:p>
      </dgm:t>
    </dgm:pt>
    <dgm:pt modelId="{96809831-6BE6-48AF-A388-7EC890913D4C}" type="pres">
      <dgm:prSet presAssocID="{413D9FFC-9501-4009-8386-CEC3EE5C5431}" presName="sibTrans" presStyleCnt="0"/>
      <dgm:spPr/>
    </dgm:pt>
    <dgm:pt modelId="{406AB686-5ADF-486F-B1A4-472CDC437AEF}" type="pres">
      <dgm:prSet presAssocID="{78A14530-DA6C-4946-9EAB-8D37895E03F1}" presName="node" presStyleLbl="node1" presStyleIdx="7" presStyleCnt="9">
        <dgm:presLayoutVars>
          <dgm:bulletEnabled val="1"/>
        </dgm:presLayoutVars>
      </dgm:prSet>
      <dgm:spPr/>
      <dgm:t>
        <a:bodyPr/>
        <a:lstStyle/>
        <a:p>
          <a:endParaRPr lang="en-US"/>
        </a:p>
      </dgm:t>
    </dgm:pt>
    <dgm:pt modelId="{D7B4C4CA-5961-4759-803D-7012DABD615C}" type="pres">
      <dgm:prSet presAssocID="{1EA05EB4-B01A-44F8-BC82-2240932218F9}" presName="sibTrans" presStyleCnt="0"/>
      <dgm:spPr/>
    </dgm:pt>
    <dgm:pt modelId="{85020DAF-8D98-43FB-A832-A37CDD235CD0}" type="pres">
      <dgm:prSet presAssocID="{C0B644CD-EF57-4F07-8F63-1FFD22F48288}" presName="node" presStyleLbl="node1" presStyleIdx="8" presStyleCnt="9">
        <dgm:presLayoutVars>
          <dgm:bulletEnabled val="1"/>
        </dgm:presLayoutVars>
      </dgm:prSet>
      <dgm:spPr/>
      <dgm:t>
        <a:bodyPr/>
        <a:lstStyle/>
        <a:p>
          <a:endParaRPr lang="en-US"/>
        </a:p>
      </dgm:t>
    </dgm:pt>
  </dgm:ptLst>
  <dgm:cxnLst>
    <dgm:cxn modelId="{EC929861-4D71-4952-B6AC-A537DAB1A038}" srcId="{5B2F67BA-5BAD-480B-98CF-871D81F8D309}" destId="{31A27BDF-2BBB-424C-9345-A2889E3F861B}" srcOrd="4" destOrd="0" parTransId="{E88BD5D4-6AEB-45DD-A358-8AA52A6E06D2}" sibTransId="{6BE87D2F-7407-4A6E-84AB-7245AA2D3770}"/>
    <dgm:cxn modelId="{6BE731DA-2D00-4DA6-985F-00CB9D60F5B8}" srcId="{5B2F67BA-5BAD-480B-98CF-871D81F8D309}" destId="{D3FFAD76-C2DA-4C29-9317-EF622BC53977}" srcOrd="5" destOrd="0" parTransId="{0A13A3FE-CBBE-4835-BBAA-9E660105EB72}" sibTransId="{AD9FBE2D-4284-43BF-83FA-F1848A35F979}"/>
    <dgm:cxn modelId="{8FA668D2-8C70-4E6B-A1DE-11FB3067E521}" srcId="{5B2F67BA-5BAD-480B-98CF-871D81F8D309}" destId="{78A14530-DA6C-4946-9EAB-8D37895E03F1}" srcOrd="7" destOrd="0" parTransId="{91A262DF-920E-4A95-A753-4CD975EB299A}" sibTransId="{1EA05EB4-B01A-44F8-BC82-2240932218F9}"/>
    <dgm:cxn modelId="{E60FC39B-6A14-4F7D-9FF7-0BF80E4619C8}" srcId="{5B2F67BA-5BAD-480B-98CF-871D81F8D309}" destId="{AE3B1140-4300-48F6-9F2B-700CCF6DA64A}" srcOrd="3" destOrd="0" parTransId="{2C22BD0A-7307-4331-9E96-CE33DA89E934}" sibTransId="{6C51C168-0720-42C1-BFE7-ACACA9F48F0C}"/>
    <dgm:cxn modelId="{17B9B8A4-C3EC-406B-9FE3-2BA45277DB47}" type="presOf" srcId="{AE3B1140-4300-48F6-9F2B-700CCF6DA64A}" destId="{F48984A3-481E-405F-91A5-B6276009E296}" srcOrd="0" destOrd="0" presId="urn:microsoft.com/office/officeart/2005/8/layout/default#1"/>
    <dgm:cxn modelId="{3C5D64BC-803A-4718-9241-1545F404A23F}" type="presOf" srcId="{5B2F67BA-5BAD-480B-98CF-871D81F8D309}" destId="{7E693512-7C5F-47EE-BBC3-998122C24E3D}" srcOrd="0" destOrd="0" presId="urn:microsoft.com/office/officeart/2005/8/layout/default#1"/>
    <dgm:cxn modelId="{A5F06297-D90B-4142-9F45-1D387FCA2F96}" type="presOf" srcId="{42534815-D46C-4033-BC89-88DBAA135592}" destId="{46C135CF-86DD-4E56-94A0-2F8CDC4338B3}" srcOrd="0" destOrd="0" presId="urn:microsoft.com/office/officeart/2005/8/layout/default#1"/>
    <dgm:cxn modelId="{6DC9E3A5-B3D6-4880-9029-1C8B50FEDE6E}" type="presOf" srcId="{EDC9E758-9A26-4F9A-BF6B-D35AA076304B}" destId="{B83F9BA1-9426-44B4-BA43-EDC5706154F3}" srcOrd="0" destOrd="0" presId="urn:microsoft.com/office/officeart/2005/8/layout/default#1"/>
    <dgm:cxn modelId="{780DA290-9DDC-4EC2-803B-53B86B57BF1A}" type="presOf" srcId="{78A14530-DA6C-4946-9EAB-8D37895E03F1}" destId="{406AB686-5ADF-486F-B1A4-472CDC437AEF}" srcOrd="0" destOrd="0" presId="urn:microsoft.com/office/officeart/2005/8/layout/default#1"/>
    <dgm:cxn modelId="{71F9DCF7-07D4-41DB-9BDF-4511D6B32645}" srcId="{5B2F67BA-5BAD-480B-98CF-871D81F8D309}" destId="{FE97AB30-26F6-43F5-9D9F-612CD8DD09DA}" srcOrd="1" destOrd="0" parTransId="{AC5D9DB6-BCC7-488F-B0E3-676DD79DE8D8}" sibTransId="{0B76F514-7FC0-43A7-AF1F-AA8971C94118}"/>
    <dgm:cxn modelId="{747E45E2-5109-4AC2-9FF0-9804A7D65B91}" type="presOf" srcId="{C0B644CD-EF57-4F07-8F63-1FFD22F48288}" destId="{85020DAF-8D98-43FB-A832-A37CDD235CD0}" srcOrd="0" destOrd="0" presId="urn:microsoft.com/office/officeart/2005/8/layout/default#1"/>
    <dgm:cxn modelId="{4AF936D7-8E03-4C8D-8DD7-0D6737C7678C}" type="presOf" srcId="{FE97AB30-26F6-43F5-9D9F-612CD8DD09DA}" destId="{32893FF2-575F-40B3-AD24-A03172259E8F}" srcOrd="0" destOrd="0" presId="urn:microsoft.com/office/officeart/2005/8/layout/default#1"/>
    <dgm:cxn modelId="{696EABC8-199D-45A9-905E-DE6621D503CE}" type="presOf" srcId="{EACE67A7-5634-409D-8627-D9243EFA742E}" destId="{95E8B58D-7DEF-4B2A-A991-67702C3F6D9B}" srcOrd="0" destOrd="0" presId="urn:microsoft.com/office/officeart/2005/8/layout/default#1"/>
    <dgm:cxn modelId="{F7FE5723-E984-4AC6-A814-7F33CCF98BEF}" type="presOf" srcId="{D3FFAD76-C2DA-4C29-9317-EF622BC53977}" destId="{637A57F6-1233-4BB0-A0F3-A7B82C300F9E}" srcOrd="0" destOrd="0" presId="urn:microsoft.com/office/officeart/2005/8/layout/default#1"/>
    <dgm:cxn modelId="{E85B9885-CB51-4A25-A173-F02C40F39FAE}" srcId="{5B2F67BA-5BAD-480B-98CF-871D81F8D309}" destId="{C0B644CD-EF57-4F07-8F63-1FFD22F48288}" srcOrd="8" destOrd="0" parTransId="{2DDDBBFD-F8ED-4EBF-97F2-1760D8CC059F}" sibTransId="{CF943FE9-FBCC-419E-9603-2896691CB880}"/>
    <dgm:cxn modelId="{57E7CEAE-A717-4D7E-8DEC-051908B742B1}" srcId="{5B2F67BA-5BAD-480B-98CF-871D81F8D309}" destId="{EDC9E758-9A26-4F9A-BF6B-D35AA076304B}" srcOrd="2" destOrd="0" parTransId="{5A069008-1131-48E2-A258-43BCE05F37B5}" sibTransId="{CCC67902-282B-474A-8E02-6BE594FC93E5}"/>
    <dgm:cxn modelId="{5DD30B11-084A-44C4-80D2-B57606EC1C54}" srcId="{5B2F67BA-5BAD-480B-98CF-871D81F8D309}" destId="{42534815-D46C-4033-BC89-88DBAA135592}" srcOrd="6" destOrd="0" parTransId="{6BCB2A20-A3C0-4365-BEFB-3B85FCB0802F}" sibTransId="{413D9FFC-9501-4009-8386-CEC3EE5C5431}"/>
    <dgm:cxn modelId="{1DE54B15-7774-4190-8F9B-D0A6DBDAC9EC}" srcId="{5B2F67BA-5BAD-480B-98CF-871D81F8D309}" destId="{EACE67A7-5634-409D-8627-D9243EFA742E}" srcOrd="0" destOrd="0" parTransId="{0369B584-DB79-4DE0-8481-A4DD12C0CB40}" sibTransId="{FC74CB3B-4554-4CA9-95FD-EBB47CAD6BDC}"/>
    <dgm:cxn modelId="{F5022D10-70F6-43F6-8647-2BDAA1E8688C}" type="presOf" srcId="{31A27BDF-2BBB-424C-9345-A2889E3F861B}" destId="{1F36A57C-99C4-4C93-AFEA-59C7EB9AD324}" srcOrd="0" destOrd="0" presId="urn:microsoft.com/office/officeart/2005/8/layout/default#1"/>
    <dgm:cxn modelId="{51948130-539B-4FEF-9B84-EA5774AB3772}" type="presParOf" srcId="{7E693512-7C5F-47EE-BBC3-998122C24E3D}" destId="{95E8B58D-7DEF-4B2A-A991-67702C3F6D9B}" srcOrd="0" destOrd="0" presId="urn:microsoft.com/office/officeart/2005/8/layout/default#1"/>
    <dgm:cxn modelId="{228A018A-83A3-4812-A6A3-63FC3F6A9FAD}" type="presParOf" srcId="{7E693512-7C5F-47EE-BBC3-998122C24E3D}" destId="{ABEE1C9B-BAE8-4C15-BFC6-8F7EBC982D98}" srcOrd="1" destOrd="0" presId="urn:microsoft.com/office/officeart/2005/8/layout/default#1"/>
    <dgm:cxn modelId="{6563A01D-24D8-4D3A-AA24-F38987AD12B0}" type="presParOf" srcId="{7E693512-7C5F-47EE-BBC3-998122C24E3D}" destId="{32893FF2-575F-40B3-AD24-A03172259E8F}" srcOrd="2" destOrd="0" presId="urn:microsoft.com/office/officeart/2005/8/layout/default#1"/>
    <dgm:cxn modelId="{DBBF017E-63D3-46A0-839D-389BD9B0BF59}" type="presParOf" srcId="{7E693512-7C5F-47EE-BBC3-998122C24E3D}" destId="{9CAC4702-EA85-46A9-8C79-1176C0EA86E1}" srcOrd="3" destOrd="0" presId="urn:microsoft.com/office/officeart/2005/8/layout/default#1"/>
    <dgm:cxn modelId="{DA5558DF-3480-4A0A-A374-86FF6F4EFDD9}" type="presParOf" srcId="{7E693512-7C5F-47EE-BBC3-998122C24E3D}" destId="{B83F9BA1-9426-44B4-BA43-EDC5706154F3}" srcOrd="4" destOrd="0" presId="urn:microsoft.com/office/officeart/2005/8/layout/default#1"/>
    <dgm:cxn modelId="{59BB6646-2164-42E8-B5C6-11C9DA8BCFC6}" type="presParOf" srcId="{7E693512-7C5F-47EE-BBC3-998122C24E3D}" destId="{9BECF985-D9BC-4CF0-8580-A7A6421AE98A}" srcOrd="5" destOrd="0" presId="urn:microsoft.com/office/officeart/2005/8/layout/default#1"/>
    <dgm:cxn modelId="{0F67E560-7797-4829-AB5A-879AB45E1957}" type="presParOf" srcId="{7E693512-7C5F-47EE-BBC3-998122C24E3D}" destId="{F48984A3-481E-405F-91A5-B6276009E296}" srcOrd="6" destOrd="0" presId="urn:microsoft.com/office/officeart/2005/8/layout/default#1"/>
    <dgm:cxn modelId="{C90C426B-F988-4241-8BDE-0ACC5E2EDC02}" type="presParOf" srcId="{7E693512-7C5F-47EE-BBC3-998122C24E3D}" destId="{5D67F3F7-B85B-4E98-AF5E-D9A59D7725FB}" srcOrd="7" destOrd="0" presId="urn:microsoft.com/office/officeart/2005/8/layout/default#1"/>
    <dgm:cxn modelId="{35A8CD74-CC1D-48EB-9245-170A857F5E23}" type="presParOf" srcId="{7E693512-7C5F-47EE-BBC3-998122C24E3D}" destId="{1F36A57C-99C4-4C93-AFEA-59C7EB9AD324}" srcOrd="8" destOrd="0" presId="urn:microsoft.com/office/officeart/2005/8/layout/default#1"/>
    <dgm:cxn modelId="{2E39154C-66AE-4D73-AA9A-A5994C287B32}" type="presParOf" srcId="{7E693512-7C5F-47EE-BBC3-998122C24E3D}" destId="{EC74872B-FADD-43BF-95BB-9C0B8A44FB44}" srcOrd="9" destOrd="0" presId="urn:microsoft.com/office/officeart/2005/8/layout/default#1"/>
    <dgm:cxn modelId="{7D7A1D65-5D62-494A-A407-A08ADBC9F46C}" type="presParOf" srcId="{7E693512-7C5F-47EE-BBC3-998122C24E3D}" destId="{637A57F6-1233-4BB0-A0F3-A7B82C300F9E}" srcOrd="10" destOrd="0" presId="urn:microsoft.com/office/officeart/2005/8/layout/default#1"/>
    <dgm:cxn modelId="{1E19BA22-4160-4E44-A287-E07DFF68E423}" type="presParOf" srcId="{7E693512-7C5F-47EE-BBC3-998122C24E3D}" destId="{A2CB1AAF-D713-4D0B-B2BA-CB23946C944A}" srcOrd="11" destOrd="0" presId="urn:microsoft.com/office/officeart/2005/8/layout/default#1"/>
    <dgm:cxn modelId="{824C2397-0AFD-4AAA-B8B3-F7AC5749887F}" type="presParOf" srcId="{7E693512-7C5F-47EE-BBC3-998122C24E3D}" destId="{46C135CF-86DD-4E56-94A0-2F8CDC4338B3}" srcOrd="12" destOrd="0" presId="urn:microsoft.com/office/officeart/2005/8/layout/default#1"/>
    <dgm:cxn modelId="{7F5B754F-17EB-45F4-A520-83E1400D0E75}" type="presParOf" srcId="{7E693512-7C5F-47EE-BBC3-998122C24E3D}" destId="{96809831-6BE6-48AF-A388-7EC890913D4C}" srcOrd="13" destOrd="0" presId="urn:microsoft.com/office/officeart/2005/8/layout/default#1"/>
    <dgm:cxn modelId="{EA74C04E-0767-473C-9442-73B11DFC5DAD}" type="presParOf" srcId="{7E693512-7C5F-47EE-BBC3-998122C24E3D}" destId="{406AB686-5ADF-486F-B1A4-472CDC437AEF}" srcOrd="14" destOrd="0" presId="urn:microsoft.com/office/officeart/2005/8/layout/default#1"/>
    <dgm:cxn modelId="{B3A0115A-F2CE-4062-B97D-B2C347382E54}" type="presParOf" srcId="{7E693512-7C5F-47EE-BBC3-998122C24E3D}" destId="{D7B4C4CA-5961-4759-803D-7012DABD615C}" srcOrd="15" destOrd="0" presId="urn:microsoft.com/office/officeart/2005/8/layout/default#1"/>
    <dgm:cxn modelId="{7B143931-DE1A-4CE2-8353-F9E3A6B97DD4}" type="presParOf" srcId="{7E693512-7C5F-47EE-BBC3-998122C24E3D}" destId="{85020DAF-8D98-43FB-A832-A37CDD235CD0}" srcOrd="1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2945E2-2CF8-44BB-907D-421B8AC7CADA}" type="doc">
      <dgm:prSet loTypeId="urn:microsoft.com/office/officeart/2005/8/layout/radial2" loCatId="relationship" qsTypeId="urn:microsoft.com/office/officeart/2005/8/quickstyle/3d7" qsCatId="3D" csTypeId="urn:microsoft.com/office/officeart/2005/8/colors/colorful3" csCatId="colorful" phldr="1"/>
      <dgm:spPr>
        <a:scene3d>
          <a:camera prst="orthographicFront" zoom="91000"/>
          <a:lightRig rig="threePt" dir="t">
            <a:rot lat="0" lon="0" rev="20640000"/>
          </a:lightRig>
        </a:scene3d>
      </dgm:spPr>
      <dgm:t>
        <a:bodyPr/>
        <a:lstStyle/>
        <a:p>
          <a:endParaRPr lang="en-US"/>
        </a:p>
      </dgm:t>
    </dgm:pt>
    <dgm:pt modelId="{9B456D0B-2C38-461B-9D8B-B6E6F18F253A}">
      <dgm:prSet phldrT="[Text]"/>
      <dgm:spPr/>
      <dgm: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Products</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7637FB49-40C2-4B03-88D9-2E50DED77B5E}" type="parTrans" cxnId="{3A2B01F8-B903-43C7-8327-A7283A8954C8}">
      <dgm:prSet/>
      <dgm:spPr/>
      <dgm:t>
        <a:bodyPr/>
        <a:lstStyle/>
        <a:p>
          <a:endParaRPr lang="en-US" dirty="0"/>
        </a:p>
      </dgm:t>
    </dgm:pt>
    <dgm:pt modelId="{E66FE27B-1E53-4138-AFD2-B8F0EB737F3C}" type="sibTrans" cxnId="{3A2B01F8-B903-43C7-8327-A7283A8954C8}">
      <dgm:prSet/>
      <dgm:spPr/>
      <dgm:t>
        <a:bodyPr/>
        <a:lstStyle/>
        <a:p>
          <a:endParaRPr lang="en-US"/>
        </a:p>
      </dgm:t>
    </dgm:pt>
    <dgm:pt modelId="{2FFD53DD-F34C-44BC-B81A-C9CFB13C2ACD}">
      <dgm:prSet phldrT="[Text]"/>
      <dgm:spPr/>
      <dgm: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Entities</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69195938-DC69-47C7-B322-EEBD39B1D688}" type="parTrans" cxnId="{FC899DB7-1D5C-4D26-A0EA-333DF4FB3D91}">
      <dgm:prSet/>
      <dgm:spPr/>
      <dgm:t>
        <a:bodyPr/>
        <a:lstStyle/>
        <a:p>
          <a:endParaRPr lang="en-US" dirty="0"/>
        </a:p>
      </dgm:t>
    </dgm:pt>
    <dgm:pt modelId="{01993CC8-C9A8-450F-B709-591B040BF4C7}" type="sibTrans" cxnId="{FC899DB7-1D5C-4D26-A0EA-333DF4FB3D91}">
      <dgm:prSet/>
      <dgm:spPr/>
      <dgm:t>
        <a:bodyPr/>
        <a:lstStyle/>
        <a:p>
          <a:endParaRPr lang="en-US"/>
        </a:p>
      </dgm:t>
    </dgm:pt>
    <dgm:pt modelId="{CFAFA796-824B-4592-979F-EE7B6B4FD819}">
      <dgm:prSet phldrT="[Text]"/>
      <dgm:spPr/>
      <dgm: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Licenses</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14D85A81-4B35-42A4-80FA-04B40B1559F5}" type="parTrans" cxnId="{8E2F6B63-D877-49A6-B4B2-C73945BEBB31}">
      <dgm:prSet/>
      <dgm:spPr/>
      <dgm:t>
        <a:bodyPr/>
        <a:lstStyle/>
        <a:p>
          <a:endParaRPr lang="en-US" dirty="0"/>
        </a:p>
      </dgm:t>
    </dgm:pt>
    <dgm:pt modelId="{17AAF53B-A871-4FB8-8033-F47995EA8AD5}" type="sibTrans" cxnId="{8E2F6B63-D877-49A6-B4B2-C73945BEBB31}">
      <dgm:prSet/>
      <dgm:spPr/>
      <dgm:t>
        <a:bodyPr/>
        <a:lstStyle/>
        <a:p>
          <a:endParaRPr lang="en-US"/>
        </a:p>
      </dgm:t>
    </dgm:pt>
    <dgm:pt modelId="{82B52175-A83E-41B9-B10D-41A50A72CD72}" type="pres">
      <dgm:prSet presAssocID="{692945E2-2CF8-44BB-907D-421B8AC7CADA}" presName="composite" presStyleCnt="0">
        <dgm:presLayoutVars>
          <dgm:chMax val="5"/>
          <dgm:dir/>
          <dgm:animLvl val="ctr"/>
          <dgm:resizeHandles val="exact"/>
        </dgm:presLayoutVars>
      </dgm:prSet>
      <dgm:spPr/>
      <dgm:t>
        <a:bodyPr/>
        <a:lstStyle/>
        <a:p>
          <a:endParaRPr lang="en-US"/>
        </a:p>
      </dgm:t>
    </dgm:pt>
    <dgm:pt modelId="{DAD7E845-FA02-41FB-969C-ED87AB17D1FC}" type="pres">
      <dgm:prSet presAssocID="{692945E2-2CF8-44BB-907D-421B8AC7CADA}" presName="cycle" presStyleCnt="0"/>
      <dgm:spPr/>
      <dgm:t>
        <a:bodyPr/>
        <a:lstStyle/>
        <a:p>
          <a:endParaRPr lang="en-US"/>
        </a:p>
      </dgm:t>
    </dgm:pt>
    <dgm:pt modelId="{6E423577-2AD5-400C-83DD-0A975D5F48DA}" type="pres">
      <dgm:prSet presAssocID="{692945E2-2CF8-44BB-907D-421B8AC7CADA}" presName="centerShape" presStyleCnt="0"/>
      <dgm:spPr/>
      <dgm:t>
        <a:bodyPr/>
        <a:lstStyle/>
        <a:p>
          <a:endParaRPr lang="en-US"/>
        </a:p>
      </dgm:t>
    </dgm:pt>
    <dgm:pt modelId="{709F73FB-29A3-4C5C-AD20-A61ECD22B3AF}" type="pres">
      <dgm:prSet presAssocID="{692945E2-2CF8-44BB-907D-421B8AC7CADA}" presName="connSite" presStyleLbl="node1" presStyleIdx="0" presStyleCnt="4"/>
      <dgm:spPr/>
      <dgm:t>
        <a:bodyPr/>
        <a:lstStyle/>
        <a:p>
          <a:endParaRPr lang="en-US"/>
        </a:p>
      </dgm:t>
    </dgm:pt>
    <dgm:pt modelId="{3D4C8597-8E70-4518-AAD5-251C74DE050D}" type="pres">
      <dgm:prSet presAssocID="{692945E2-2CF8-44BB-907D-421B8AC7CADA}" presName="visible" presStyleLbl="node1" presStyleIdx="0" presStyleCnt="4"/>
      <dgm:spPr/>
      <dgm:t>
        <a:bodyPr/>
        <a:lstStyle/>
        <a:p>
          <a:endParaRPr lang="en-US"/>
        </a:p>
      </dgm:t>
    </dgm:pt>
    <dgm:pt modelId="{A7C95797-096B-4240-9502-24E497DF2C87}" type="pres">
      <dgm:prSet presAssocID="{7637FB49-40C2-4B03-88D9-2E50DED77B5E}" presName="Name25" presStyleLbl="parChTrans1D1" presStyleIdx="0" presStyleCnt="3"/>
      <dgm:spPr/>
      <dgm:t>
        <a:bodyPr/>
        <a:lstStyle/>
        <a:p>
          <a:endParaRPr lang="en-US"/>
        </a:p>
      </dgm:t>
    </dgm:pt>
    <dgm:pt modelId="{2A33EEFF-A4A5-481C-8A3D-2E0917E5DFEA}" type="pres">
      <dgm:prSet presAssocID="{9B456D0B-2C38-461B-9D8B-B6E6F18F253A}" presName="node" presStyleCnt="0"/>
      <dgm:spPr/>
      <dgm:t>
        <a:bodyPr/>
        <a:lstStyle/>
        <a:p>
          <a:endParaRPr lang="en-US"/>
        </a:p>
      </dgm:t>
    </dgm:pt>
    <dgm:pt modelId="{5FF81095-221F-4EF0-BC79-C8121D62EE80}" type="pres">
      <dgm:prSet presAssocID="{9B456D0B-2C38-461B-9D8B-B6E6F18F253A}" presName="parentNode" presStyleLbl="node1" presStyleIdx="1" presStyleCnt="4">
        <dgm:presLayoutVars>
          <dgm:chMax val="1"/>
          <dgm:bulletEnabled val="1"/>
        </dgm:presLayoutVars>
      </dgm:prSet>
      <dgm:spPr/>
      <dgm:t>
        <a:bodyPr/>
        <a:lstStyle/>
        <a:p>
          <a:endParaRPr lang="en-US"/>
        </a:p>
      </dgm:t>
    </dgm:pt>
    <dgm:pt modelId="{ACDD3EBB-5E09-4518-A936-DFA3AE1C7D43}" type="pres">
      <dgm:prSet presAssocID="{9B456D0B-2C38-461B-9D8B-B6E6F18F253A}" presName="childNode" presStyleLbl="revTx" presStyleIdx="0" presStyleCnt="0">
        <dgm:presLayoutVars>
          <dgm:bulletEnabled val="1"/>
        </dgm:presLayoutVars>
      </dgm:prSet>
      <dgm:spPr/>
      <dgm:t>
        <a:bodyPr/>
        <a:lstStyle/>
        <a:p>
          <a:endParaRPr lang="en-US"/>
        </a:p>
      </dgm:t>
    </dgm:pt>
    <dgm:pt modelId="{C97ADC3E-4394-4F74-9481-DDE6BF00C50C}" type="pres">
      <dgm:prSet presAssocID="{69195938-DC69-47C7-B322-EEBD39B1D688}" presName="Name25" presStyleLbl="parChTrans1D1" presStyleIdx="1" presStyleCnt="3"/>
      <dgm:spPr/>
      <dgm:t>
        <a:bodyPr/>
        <a:lstStyle/>
        <a:p>
          <a:endParaRPr lang="en-US"/>
        </a:p>
      </dgm:t>
    </dgm:pt>
    <dgm:pt modelId="{8A461B2A-8951-4829-8C89-C8536E3AAE80}" type="pres">
      <dgm:prSet presAssocID="{2FFD53DD-F34C-44BC-B81A-C9CFB13C2ACD}" presName="node" presStyleCnt="0"/>
      <dgm:spPr/>
      <dgm:t>
        <a:bodyPr/>
        <a:lstStyle/>
        <a:p>
          <a:endParaRPr lang="en-US"/>
        </a:p>
      </dgm:t>
    </dgm:pt>
    <dgm:pt modelId="{49C1A3DA-87CC-4E6F-813A-00AB64D44CF4}" type="pres">
      <dgm:prSet presAssocID="{2FFD53DD-F34C-44BC-B81A-C9CFB13C2ACD}" presName="parentNode" presStyleLbl="node1" presStyleIdx="2" presStyleCnt="4">
        <dgm:presLayoutVars>
          <dgm:chMax val="1"/>
          <dgm:bulletEnabled val="1"/>
        </dgm:presLayoutVars>
      </dgm:prSet>
      <dgm:spPr/>
      <dgm:t>
        <a:bodyPr/>
        <a:lstStyle/>
        <a:p>
          <a:endParaRPr lang="en-US"/>
        </a:p>
      </dgm:t>
    </dgm:pt>
    <dgm:pt modelId="{1AFF9228-D51F-40A7-B787-F4A10F35AABA}" type="pres">
      <dgm:prSet presAssocID="{2FFD53DD-F34C-44BC-B81A-C9CFB13C2ACD}" presName="childNode" presStyleLbl="revTx" presStyleIdx="0" presStyleCnt="0">
        <dgm:presLayoutVars>
          <dgm:bulletEnabled val="1"/>
        </dgm:presLayoutVars>
      </dgm:prSet>
      <dgm:spPr/>
      <dgm:t>
        <a:bodyPr/>
        <a:lstStyle/>
        <a:p>
          <a:endParaRPr lang="en-US"/>
        </a:p>
      </dgm:t>
    </dgm:pt>
    <dgm:pt modelId="{510A9D77-A685-4C88-A54C-9C656DC44172}" type="pres">
      <dgm:prSet presAssocID="{14D85A81-4B35-42A4-80FA-04B40B1559F5}" presName="Name25" presStyleLbl="parChTrans1D1" presStyleIdx="2" presStyleCnt="3"/>
      <dgm:spPr/>
      <dgm:t>
        <a:bodyPr/>
        <a:lstStyle/>
        <a:p>
          <a:endParaRPr lang="en-US"/>
        </a:p>
      </dgm:t>
    </dgm:pt>
    <dgm:pt modelId="{CC3C8A0D-3B5C-4787-B767-BAF9211FC59F}" type="pres">
      <dgm:prSet presAssocID="{CFAFA796-824B-4592-979F-EE7B6B4FD819}" presName="node" presStyleCnt="0"/>
      <dgm:spPr/>
      <dgm:t>
        <a:bodyPr/>
        <a:lstStyle/>
        <a:p>
          <a:endParaRPr lang="en-US"/>
        </a:p>
      </dgm:t>
    </dgm:pt>
    <dgm:pt modelId="{07C65A6D-9174-4FA7-A4BD-EA8DE52ECB08}" type="pres">
      <dgm:prSet presAssocID="{CFAFA796-824B-4592-979F-EE7B6B4FD819}" presName="parentNode" presStyleLbl="node1" presStyleIdx="3" presStyleCnt="4">
        <dgm:presLayoutVars>
          <dgm:chMax val="1"/>
          <dgm:bulletEnabled val="1"/>
        </dgm:presLayoutVars>
      </dgm:prSet>
      <dgm:spPr/>
      <dgm:t>
        <a:bodyPr/>
        <a:lstStyle/>
        <a:p>
          <a:endParaRPr lang="en-US"/>
        </a:p>
      </dgm:t>
    </dgm:pt>
    <dgm:pt modelId="{5C6D9221-71CA-4AD3-9F96-8D31502AF1B3}" type="pres">
      <dgm:prSet presAssocID="{CFAFA796-824B-4592-979F-EE7B6B4FD819}" presName="childNode" presStyleLbl="revTx" presStyleIdx="0" presStyleCnt="0">
        <dgm:presLayoutVars>
          <dgm:bulletEnabled val="1"/>
        </dgm:presLayoutVars>
      </dgm:prSet>
      <dgm:spPr/>
      <dgm:t>
        <a:bodyPr/>
        <a:lstStyle/>
        <a:p>
          <a:endParaRPr lang="en-US"/>
        </a:p>
      </dgm:t>
    </dgm:pt>
  </dgm:ptLst>
  <dgm:cxnLst>
    <dgm:cxn modelId="{3DE143C0-F572-4165-9634-EC43DEEF5B35}" type="presOf" srcId="{7637FB49-40C2-4B03-88D9-2E50DED77B5E}" destId="{A7C95797-096B-4240-9502-24E497DF2C87}" srcOrd="0" destOrd="0" presId="urn:microsoft.com/office/officeart/2005/8/layout/radial2"/>
    <dgm:cxn modelId="{77FE3277-F44F-4519-BD24-9427DF52DD9E}" type="presOf" srcId="{CFAFA796-824B-4592-979F-EE7B6B4FD819}" destId="{07C65A6D-9174-4FA7-A4BD-EA8DE52ECB08}" srcOrd="0" destOrd="0" presId="urn:microsoft.com/office/officeart/2005/8/layout/radial2"/>
    <dgm:cxn modelId="{8E2F6B63-D877-49A6-B4B2-C73945BEBB31}" srcId="{692945E2-2CF8-44BB-907D-421B8AC7CADA}" destId="{CFAFA796-824B-4592-979F-EE7B6B4FD819}" srcOrd="2" destOrd="0" parTransId="{14D85A81-4B35-42A4-80FA-04B40B1559F5}" sibTransId="{17AAF53B-A871-4FB8-8033-F47995EA8AD5}"/>
    <dgm:cxn modelId="{3A2B01F8-B903-43C7-8327-A7283A8954C8}" srcId="{692945E2-2CF8-44BB-907D-421B8AC7CADA}" destId="{9B456D0B-2C38-461B-9D8B-B6E6F18F253A}" srcOrd="0" destOrd="0" parTransId="{7637FB49-40C2-4B03-88D9-2E50DED77B5E}" sibTransId="{E66FE27B-1E53-4138-AFD2-B8F0EB737F3C}"/>
    <dgm:cxn modelId="{6F65E94F-4578-4944-8049-13D1223A83D5}" type="presOf" srcId="{69195938-DC69-47C7-B322-EEBD39B1D688}" destId="{C97ADC3E-4394-4F74-9481-DDE6BF00C50C}" srcOrd="0" destOrd="0" presId="urn:microsoft.com/office/officeart/2005/8/layout/radial2"/>
    <dgm:cxn modelId="{00B56B03-A264-4188-BCF7-AECA111A6346}" type="presOf" srcId="{14D85A81-4B35-42A4-80FA-04B40B1559F5}" destId="{510A9D77-A685-4C88-A54C-9C656DC44172}" srcOrd="0" destOrd="0" presId="urn:microsoft.com/office/officeart/2005/8/layout/radial2"/>
    <dgm:cxn modelId="{15016CE8-A9A1-4404-B906-9C1BDEBD4A04}" type="presOf" srcId="{9B456D0B-2C38-461B-9D8B-B6E6F18F253A}" destId="{5FF81095-221F-4EF0-BC79-C8121D62EE80}" srcOrd="0" destOrd="0" presId="urn:microsoft.com/office/officeart/2005/8/layout/radial2"/>
    <dgm:cxn modelId="{400ECC14-EC8A-42A4-A416-AEE1DA3FEF5E}" type="presOf" srcId="{692945E2-2CF8-44BB-907D-421B8AC7CADA}" destId="{82B52175-A83E-41B9-B10D-41A50A72CD72}" srcOrd="0" destOrd="0" presId="urn:microsoft.com/office/officeart/2005/8/layout/radial2"/>
    <dgm:cxn modelId="{4E44F6C2-A580-4A8B-81D3-CF200A20657B}" type="presOf" srcId="{2FFD53DD-F34C-44BC-B81A-C9CFB13C2ACD}" destId="{49C1A3DA-87CC-4E6F-813A-00AB64D44CF4}" srcOrd="0" destOrd="0" presId="urn:microsoft.com/office/officeart/2005/8/layout/radial2"/>
    <dgm:cxn modelId="{FC899DB7-1D5C-4D26-A0EA-333DF4FB3D91}" srcId="{692945E2-2CF8-44BB-907D-421B8AC7CADA}" destId="{2FFD53DD-F34C-44BC-B81A-C9CFB13C2ACD}" srcOrd="1" destOrd="0" parTransId="{69195938-DC69-47C7-B322-EEBD39B1D688}" sibTransId="{01993CC8-C9A8-450F-B709-591B040BF4C7}"/>
    <dgm:cxn modelId="{7020D617-EE83-4547-96DC-D868F908363E}" type="presParOf" srcId="{82B52175-A83E-41B9-B10D-41A50A72CD72}" destId="{DAD7E845-FA02-41FB-969C-ED87AB17D1FC}" srcOrd="0" destOrd="0" presId="urn:microsoft.com/office/officeart/2005/8/layout/radial2"/>
    <dgm:cxn modelId="{1737B487-66A9-4B94-8D21-67DB74FE9A46}" type="presParOf" srcId="{DAD7E845-FA02-41FB-969C-ED87AB17D1FC}" destId="{6E423577-2AD5-400C-83DD-0A975D5F48DA}" srcOrd="0" destOrd="0" presId="urn:microsoft.com/office/officeart/2005/8/layout/radial2"/>
    <dgm:cxn modelId="{72DA2B06-0F07-4FE7-BAF8-060F65798A26}" type="presParOf" srcId="{6E423577-2AD5-400C-83DD-0A975D5F48DA}" destId="{709F73FB-29A3-4C5C-AD20-A61ECD22B3AF}" srcOrd="0" destOrd="0" presId="urn:microsoft.com/office/officeart/2005/8/layout/radial2"/>
    <dgm:cxn modelId="{776B3C8F-34AF-481F-9E32-C865D04AC193}" type="presParOf" srcId="{6E423577-2AD5-400C-83DD-0A975D5F48DA}" destId="{3D4C8597-8E70-4518-AAD5-251C74DE050D}" srcOrd="1" destOrd="0" presId="urn:microsoft.com/office/officeart/2005/8/layout/radial2"/>
    <dgm:cxn modelId="{31257C21-DDBE-4F90-8AD0-08463871EEC0}" type="presParOf" srcId="{DAD7E845-FA02-41FB-969C-ED87AB17D1FC}" destId="{A7C95797-096B-4240-9502-24E497DF2C87}" srcOrd="1" destOrd="0" presId="urn:microsoft.com/office/officeart/2005/8/layout/radial2"/>
    <dgm:cxn modelId="{A321D53D-6A8B-4159-80EA-C6120D3455E5}" type="presParOf" srcId="{DAD7E845-FA02-41FB-969C-ED87AB17D1FC}" destId="{2A33EEFF-A4A5-481C-8A3D-2E0917E5DFEA}" srcOrd="2" destOrd="0" presId="urn:microsoft.com/office/officeart/2005/8/layout/radial2"/>
    <dgm:cxn modelId="{DCA3F653-E761-4873-AC79-29F69B4DA4C7}" type="presParOf" srcId="{2A33EEFF-A4A5-481C-8A3D-2E0917E5DFEA}" destId="{5FF81095-221F-4EF0-BC79-C8121D62EE80}" srcOrd="0" destOrd="0" presId="urn:microsoft.com/office/officeart/2005/8/layout/radial2"/>
    <dgm:cxn modelId="{0FD0CF01-C893-46F9-B52A-52F58B0F11F2}" type="presParOf" srcId="{2A33EEFF-A4A5-481C-8A3D-2E0917E5DFEA}" destId="{ACDD3EBB-5E09-4518-A936-DFA3AE1C7D43}" srcOrd="1" destOrd="0" presId="urn:microsoft.com/office/officeart/2005/8/layout/radial2"/>
    <dgm:cxn modelId="{99AC46D8-7027-457F-93AC-B3453CEFF97C}" type="presParOf" srcId="{DAD7E845-FA02-41FB-969C-ED87AB17D1FC}" destId="{C97ADC3E-4394-4F74-9481-DDE6BF00C50C}" srcOrd="3" destOrd="0" presId="urn:microsoft.com/office/officeart/2005/8/layout/radial2"/>
    <dgm:cxn modelId="{7EF78652-B64C-4FE9-A5BA-85AD6D71E6CA}" type="presParOf" srcId="{DAD7E845-FA02-41FB-969C-ED87AB17D1FC}" destId="{8A461B2A-8951-4829-8C89-C8536E3AAE80}" srcOrd="4" destOrd="0" presId="urn:microsoft.com/office/officeart/2005/8/layout/radial2"/>
    <dgm:cxn modelId="{91CA50B4-3B27-4722-8D0B-54DF55244E18}" type="presParOf" srcId="{8A461B2A-8951-4829-8C89-C8536E3AAE80}" destId="{49C1A3DA-87CC-4E6F-813A-00AB64D44CF4}" srcOrd="0" destOrd="0" presId="urn:microsoft.com/office/officeart/2005/8/layout/radial2"/>
    <dgm:cxn modelId="{ED1690DA-86CC-4057-A08C-4BA6007A78A2}" type="presParOf" srcId="{8A461B2A-8951-4829-8C89-C8536E3AAE80}" destId="{1AFF9228-D51F-40A7-B787-F4A10F35AABA}" srcOrd="1" destOrd="0" presId="urn:microsoft.com/office/officeart/2005/8/layout/radial2"/>
    <dgm:cxn modelId="{F8F1D37D-2D9A-4C3C-8736-05DDF7784926}" type="presParOf" srcId="{DAD7E845-FA02-41FB-969C-ED87AB17D1FC}" destId="{510A9D77-A685-4C88-A54C-9C656DC44172}" srcOrd="5" destOrd="0" presId="urn:microsoft.com/office/officeart/2005/8/layout/radial2"/>
    <dgm:cxn modelId="{12C8A053-D516-4486-8AF1-CEA84EC0C80C}" type="presParOf" srcId="{DAD7E845-FA02-41FB-969C-ED87AB17D1FC}" destId="{CC3C8A0D-3B5C-4787-B767-BAF9211FC59F}" srcOrd="6" destOrd="0" presId="urn:microsoft.com/office/officeart/2005/8/layout/radial2"/>
    <dgm:cxn modelId="{5EBCA8D0-E5B0-4891-99D7-6AE508D584D5}" type="presParOf" srcId="{CC3C8A0D-3B5C-4787-B767-BAF9211FC59F}" destId="{07C65A6D-9174-4FA7-A4BD-EA8DE52ECB08}" srcOrd="0" destOrd="0" presId="urn:microsoft.com/office/officeart/2005/8/layout/radial2"/>
    <dgm:cxn modelId="{900D5D30-4F45-4176-A338-F6F82F8D0E76}" type="presParOf" srcId="{CC3C8A0D-3B5C-4787-B767-BAF9211FC59F}" destId="{5C6D9221-71CA-4AD3-9F96-8D31502AF1B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FDFBE9-8931-4279-A854-0A87B17D51F3}"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n-US"/>
        </a:p>
      </dgm:t>
    </dgm:pt>
    <dgm:pt modelId="{6D65BC19-3B6D-4868-A654-026E388DF18C}">
      <dgm:prSet custT="1"/>
      <dgm:spPr/>
      <dgm:t>
        <a:bodyPr/>
        <a:lstStyle/>
        <a:p>
          <a:pPr rtl="0"/>
          <a:r>
            <a:rPr lang="en-US" sz="1800" b="1" dirty="0" smtClean="0"/>
            <a:t>Project Management  </a:t>
          </a:r>
          <a:endParaRPr lang="en-US" sz="1800" dirty="0"/>
        </a:p>
      </dgm:t>
    </dgm:pt>
    <dgm:pt modelId="{EDAAD4B6-8D55-4779-B1EF-97E8319332D7}" type="parTrans" cxnId="{02C499B3-C31B-439C-B9F3-C4E947735BB4}">
      <dgm:prSet/>
      <dgm:spPr>
        <a:ln w="28575">
          <a:solidFill>
            <a:schemeClr val="tx1"/>
          </a:solidFill>
        </a:ln>
      </dgm:spPr>
      <dgm:t>
        <a:bodyPr/>
        <a:lstStyle/>
        <a:p>
          <a:endParaRPr lang="en-US" dirty="0"/>
        </a:p>
      </dgm:t>
    </dgm:pt>
    <dgm:pt modelId="{6E4633A5-B1C5-4D1B-95AD-89BFAE11E60F}" type="sibTrans" cxnId="{02C499B3-C31B-439C-B9F3-C4E947735BB4}">
      <dgm:prSet/>
      <dgm:spPr/>
      <dgm:t>
        <a:bodyPr/>
        <a:lstStyle/>
        <a:p>
          <a:endParaRPr lang="en-US"/>
        </a:p>
      </dgm:t>
    </dgm:pt>
    <dgm:pt modelId="{B59F5F0F-ABAC-4B82-9FA4-9361D0D0BBB9}">
      <dgm:prSet custT="1"/>
      <dgm:spPr/>
      <dgm:t>
        <a:bodyPr/>
        <a:lstStyle/>
        <a:p>
          <a:pPr rtl="0"/>
          <a:r>
            <a:rPr lang="en-US" sz="1800" b="1" dirty="0" smtClean="0"/>
            <a:t>Trading Partner Connectivity </a:t>
          </a:r>
          <a:endParaRPr lang="en-US" sz="1800" dirty="0"/>
        </a:p>
      </dgm:t>
    </dgm:pt>
    <dgm:pt modelId="{E6A32721-8DA7-49D1-8C8C-C5A6F84E3210}" type="parTrans" cxnId="{1C1BF633-7221-45DF-9D19-A7A019C53B77}">
      <dgm:prSet/>
      <dgm:spPr>
        <a:ln w="28575">
          <a:solidFill>
            <a:schemeClr val="tx1"/>
          </a:solidFill>
        </a:ln>
      </dgm:spPr>
      <dgm:t>
        <a:bodyPr/>
        <a:lstStyle/>
        <a:p>
          <a:endParaRPr lang="en-US" dirty="0"/>
        </a:p>
      </dgm:t>
    </dgm:pt>
    <dgm:pt modelId="{8DD4F4D6-6A11-4D77-ACB5-7EB4CC981F40}" type="sibTrans" cxnId="{1C1BF633-7221-45DF-9D19-A7A019C53B77}">
      <dgm:prSet/>
      <dgm:spPr/>
      <dgm:t>
        <a:bodyPr/>
        <a:lstStyle/>
        <a:p>
          <a:endParaRPr lang="en-US"/>
        </a:p>
      </dgm:t>
    </dgm:pt>
    <dgm:pt modelId="{EE611DB8-6DB5-4670-AC59-FAC224A33DDB}">
      <dgm:prSet custT="1"/>
      <dgm:spPr/>
      <dgm:t>
        <a:bodyPr/>
        <a:lstStyle/>
        <a:p>
          <a:pPr rtl="0"/>
          <a:r>
            <a:rPr lang="en-US" sz="1800" b="1" dirty="0" smtClean="0"/>
            <a:t>eBusiness Readiness  </a:t>
          </a:r>
          <a:endParaRPr lang="en-US" sz="1800" dirty="0"/>
        </a:p>
      </dgm:t>
    </dgm:pt>
    <dgm:pt modelId="{D365D223-73B4-41B1-991D-B841C3B3B580}" type="parTrans" cxnId="{E2585146-B0F6-49C6-9E18-75D00AAFD3EF}">
      <dgm:prSet/>
      <dgm:spPr>
        <a:ln w="28575">
          <a:solidFill>
            <a:schemeClr val="tx1"/>
          </a:solidFill>
        </a:ln>
      </dgm:spPr>
      <dgm:t>
        <a:bodyPr/>
        <a:lstStyle/>
        <a:p>
          <a:endParaRPr lang="en-US" dirty="0"/>
        </a:p>
      </dgm:t>
    </dgm:pt>
    <dgm:pt modelId="{28BB7F8F-3904-4671-B9D8-8CC0DAEE527E}" type="sibTrans" cxnId="{E2585146-B0F6-49C6-9E18-75D00AAFD3EF}">
      <dgm:prSet/>
      <dgm:spPr/>
      <dgm:t>
        <a:bodyPr/>
        <a:lstStyle/>
        <a:p>
          <a:endParaRPr lang="en-US"/>
        </a:p>
      </dgm:t>
    </dgm:pt>
    <dgm:pt modelId="{1035B724-5A31-4F81-9E6E-252AD62EF7BA}">
      <dgm:prSet custT="1"/>
      <dgm:spPr/>
      <dgm:t>
        <a:bodyPr/>
        <a:lstStyle/>
        <a:p>
          <a:pPr rtl="0"/>
          <a:r>
            <a:rPr lang="en-US" sz="1800" b="1" dirty="0" smtClean="0"/>
            <a:t>Standards Consulting  </a:t>
          </a:r>
          <a:endParaRPr lang="en-US" sz="1800" dirty="0"/>
        </a:p>
      </dgm:t>
    </dgm:pt>
    <dgm:pt modelId="{852289C7-9BB2-45A2-B3D1-47443B2EDD94}" type="parTrans" cxnId="{365210B5-99F8-4CD5-B7DD-8106A008033A}">
      <dgm:prSet/>
      <dgm:spPr>
        <a:ln w="28575">
          <a:solidFill>
            <a:schemeClr val="tx1"/>
          </a:solidFill>
        </a:ln>
      </dgm:spPr>
      <dgm:t>
        <a:bodyPr/>
        <a:lstStyle/>
        <a:p>
          <a:endParaRPr lang="en-US" dirty="0"/>
        </a:p>
      </dgm:t>
    </dgm:pt>
    <dgm:pt modelId="{6A4E5A23-51A5-4411-9BB5-C1F4D3138F96}" type="sibTrans" cxnId="{365210B5-99F8-4CD5-B7DD-8106A008033A}">
      <dgm:prSet/>
      <dgm:spPr/>
      <dgm:t>
        <a:bodyPr/>
        <a:lstStyle/>
        <a:p>
          <a:endParaRPr lang="en-US"/>
        </a:p>
      </dgm:t>
    </dgm:pt>
    <dgm:pt modelId="{E838A4BE-8FEE-4EB3-83BA-2B79A01CDEFA}">
      <dgm:prSet/>
      <dgm:spPr/>
      <dgm:t>
        <a:bodyPr/>
        <a:lstStyle/>
        <a:p>
          <a:pPr rtl="0"/>
          <a:r>
            <a:rPr lang="en-US" dirty="0" smtClean="0"/>
            <a:t>AgGateway Enabling Services</a:t>
          </a:r>
          <a:endParaRPr lang="en-US" dirty="0"/>
        </a:p>
      </dgm:t>
    </dgm:pt>
    <dgm:pt modelId="{40AD58FE-B931-4127-9D58-9C8EA530249F}" type="parTrans" cxnId="{383B78C7-461B-4C03-8A61-68BD9EB7B9C7}">
      <dgm:prSet/>
      <dgm:spPr/>
      <dgm:t>
        <a:bodyPr/>
        <a:lstStyle/>
        <a:p>
          <a:endParaRPr lang="en-US"/>
        </a:p>
      </dgm:t>
    </dgm:pt>
    <dgm:pt modelId="{FDAB2D96-62E9-4B22-BB8E-00A658746656}" type="sibTrans" cxnId="{383B78C7-461B-4C03-8A61-68BD9EB7B9C7}">
      <dgm:prSet/>
      <dgm:spPr/>
      <dgm:t>
        <a:bodyPr/>
        <a:lstStyle/>
        <a:p>
          <a:endParaRPr lang="en-US"/>
        </a:p>
      </dgm:t>
    </dgm:pt>
    <dgm:pt modelId="{22BED83E-36EA-45AB-9230-F2D47EBF211E}" type="pres">
      <dgm:prSet presAssocID="{93FDFBE9-8931-4279-A854-0A87B17D51F3}" presName="diagram" presStyleCnt="0">
        <dgm:presLayoutVars>
          <dgm:chPref val="1"/>
          <dgm:dir/>
          <dgm:animOne val="branch"/>
          <dgm:animLvl val="lvl"/>
          <dgm:resizeHandles val="exact"/>
        </dgm:presLayoutVars>
      </dgm:prSet>
      <dgm:spPr/>
      <dgm:t>
        <a:bodyPr/>
        <a:lstStyle/>
        <a:p>
          <a:endParaRPr lang="en-US"/>
        </a:p>
      </dgm:t>
    </dgm:pt>
    <dgm:pt modelId="{33E06E4B-3C2F-42E4-8AA0-6D00D5D428CE}" type="pres">
      <dgm:prSet presAssocID="{E838A4BE-8FEE-4EB3-83BA-2B79A01CDEFA}" presName="root1" presStyleCnt="0"/>
      <dgm:spPr/>
    </dgm:pt>
    <dgm:pt modelId="{55E2CB20-0623-4986-BCA8-75D36B01E2D6}" type="pres">
      <dgm:prSet presAssocID="{E838A4BE-8FEE-4EB3-83BA-2B79A01CDEFA}" presName="LevelOneTextNode" presStyleLbl="node0" presStyleIdx="0" presStyleCnt="1" custScaleX="201129" custScaleY="201129">
        <dgm:presLayoutVars>
          <dgm:chPref val="3"/>
        </dgm:presLayoutVars>
      </dgm:prSet>
      <dgm:spPr/>
      <dgm:t>
        <a:bodyPr/>
        <a:lstStyle/>
        <a:p>
          <a:endParaRPr lang="en-US"/>
        </a:p>
      </dgm:t>
    </dgm:pt>
    <dgm:pt modelId="{B501DCD1-5312-4E4E-AD77-A0337CAFD83C}" type="pres">
      <dgm:prSet presAssocID="{E838A4BE-8FEE-4EB3-83BA-2B79A01CDEFA}" presName="level2hierChild" presStyleCnt="0"/>
      <dgm:spPr/>
    </dgm:pt>
    <dgm:pt modelId="{1A894CD0-7532-486E-A1F5-B40119B015F3}" type="pres">
      <dgm:prSet presAssocID="{EDAAD4B6-8D55-4779-B1EF-97E8319332D7}" presName="conn2-1" presStyleLbl="parChTrans1D2" presStyleIdx="0" presStyleCnt="4"/>
      <dgm:spPr/>
      <dgm:t>
        <a:bodyPr/>
        <a:lstStyle/>
        <a:p>
          <a:endParaRPr lang="en-US"/>
        </a:p>
      </dgm:t>
    </dgm:pt>
    <dgm:pt modelId="{AA0373DA-3A02-43DF-83D9-26786ABEC137}" type="pres">
      <dgm:prSet presAssocID="{EDAAD4B6-8D55-4779-B1EF-97E8319332D7}" presName="connTx" presStyleLbl="parChTrans1D2" presStyleIdx="0" presStyleCnt="4"/>
      <dgm:spPr/>
      <dgm:t>
        <a:bodyPr/>
        <a:lstStyle/>
        <a:p>
          <a:endParaRPr lang="en-US"/>
        </a:p>
      </dgm:t>
    </dgm:pt>
    <dgm:pt modelId="{CB812489-6765-4C50-B462-613DCFE528BD}" type="pres">
      <dgm:prSet presAssocID="{6D65BC19-3B6D-4868-A654-026E388DF18C}" presName="root2" presStyleCnt="0"/>
      <dgm:spPr/>
    </dgm:pt>
    <dgm:pt modelId="{7D621E21-EE2F-4BB0-950D-F914E3CF78C8}" type="pres">
      <dgm:prSet presAssocID="{6D65BC19-3B6D-4868-A654-026E388DF18C}" presName="LevelTwoTextNode" presStyleLbl="node2" presStyleIdx="0" presStyleCnt="4">
        <dgm:presLayoutVars>
          <dgm:chPref val="3"/>
        </dgm:presLayoutVars>
      </dgm:prSet>
      <dgm:spPr/>
      <dgm:t>
        <a:bodyPr/>
        <a:lstStyle/>
        <a:p>
          <a:endParaRPr lang="en-US"/>
        </a:p>
      </dgm:t>
    </dgm:pt>
    <dgm:pt modelId="{05CBC9E3-758F-400F-AAB4-CB0F28254EED}" type="pres">
      <dgm:prSet presAssocID="{6D65BC19-3B6D-4868-A654-026E388DF18C}" presName="level3hierChild" presStyleCnt="0"/>
      <dgm:spPr/>
    </dgm:pt>
    <dgm:pt modelId="{3AD7DA50-767B-42EC-B7F6-A713666D2542}" type="pres">
      <dgm:prSet presAssocID="{E6A32721-8DA7-49D1-8C8C-C5A6F84E3210}" presName="conn2-1" presStyleLbl="parChTrans1D2" presStyleIdx="1" presStyleCnt="4"/>
      <dgm:spPr/>
      <dgm:t>
        <a:bodyPr/>
        <a:lstStyle/>
        <a:p>
          <a:endParaRPr lang="en-US"/>
        </a:p>
      </dgm:t>
    </dgm:pt>
    <dgm:pt modelId="{689A9177-47C8-4086-B423-C2D4AE558B23}" type="pres">
      <dgm:prSet presAssocID="{E6A32721-8DA7-49D1-8C8C-C5A6F84E3210}" presName="connTx" presStyleLbl="parChTrans1D2" presStyleIdx="1" presStyleCnt="4"/>
      <dgm:spPr/>
      <dgm:t>
        <a:bodyPr/>
        <a:lstStyle/>
        <a:p>
          <a:endParaRPr lang="en-US"/>
        </a:p>
      </dgm:t>
    </dgm:pt>
    <dgm:pt modelId="{BD970754-7927-4133-B36D-A5C32DACCF86}" type="pres">
      <dgm:prSet presAssocID="{B59F5F0F-ABAC-4B82-9FA4-9361D0D0BBB9}" presName="root2" presStyleCnt="0"/>
      <dgm:spPr/>
    </dgm:pt>
    <dgm:pt modelId="{B6B23033-1B66-41A6-A13E-D9A68DB70236}" type="pres">
      <dgm:prSet presAssocID="{B59F5F0F-ABAC-4B82-9FA4-9361D0D0BBB9}" presName="LevelTwoTextNode" presStyleLbl="node2" presStyleIdx="1" presStyleCnt="4">
        <dgm:presLayoutVars>
          <dgm:chPref val="3"/>
        </dgm:presLayoutVars>
      </dgm:prSet>
      <dgm:spPr/>
      <dgm:t>
        <a:bodyPr/>
        <a:lstStyle/>
        <a:p>
          <a:endParaRPr lang="en-US"/>
        </a:p>
      </dgm:t>
    </dgm:pt>
    <dgm:pt modelId="{58495B2A-3DBB-44C1-996B-D21B430480B1}" type="pres">
      <dgm:prSet presAssocID="{B59F5F0F-ABAC-4B82-9FA4-9361D0D0BBB9}" presName="level3hierChild" presStyleCnt="0"/>
      <dgm:spPr/>
    </dgm:pt>
    <dgm:pt modelId="{0C3913FA-FA19-4884-8513-8D86D066AB6F}" type="pres">
      <dgm:prSet presAssocID="{D365D223-73B4-41B1-991D-B841C3B3B580}" presName="conn2-1" presStyleLbl="parChTrans1D2" presStyleIdx="2" presStyleCnt="4"/>
      <dgm:spPr/>
      <dgm:t>
        <a:bodyPr/>
        <a:lstStyle/>
        <a:p>
          <a:endParaRPr lang="en-US"/>
        </a:p>
      </dgm:t>
    </dgm:pt>
    <dgm:pt modelId="{54DA04B2-2578-4B5B-B3D0-727A4D8F6D2A}" type="pres">
      <dgm:prSet presAssocID="{D365D223-73B4-41B1-991D-B841C3B3B580}" presName="connTx" presStyleLbl="parChTrans1D2" presStyleIdx="2" presStyleCnt="4"/>
      <dgm:spPr/>
      <dgm:t>
        <a:bodyPr/>
        <a:lstStyle/>
        <a:p>
          <a:endParaRPr lang="en-US"/>
        </a:p>
      </dgm:t>
    </dgm:pt>
    <dgm:pt modelId="{ABC4F3EC-6447-49CE-BFAF-827500DC705D}" type="pres">
      <dgm:prSet presAssocID="{EE611DB8-6DB5-4670-AC59-FAC224A33DDB}" presName="root2" presStyleCnt="0"/>
      <dgm:spPr/>
    </dgm:pt>
    <dgm:pt modelId="{6C1A6708-F1C3-404A-ABCF-FBC1DC3BEFCF}" type="pres">
      <dgm:prSet presAssocID="{EE611DB8-6DB5-4670-AC59-FAC224A33DDB}" presName="LevelTwoTextNode" presStyleLbl="node2" presStyleIdx="2" presStyleCnt="4">
        <dgm:presLayoutVars>
          <dgm:chPref val="3"/>
        </dgm:presLayoutVars>
      </dgm:prSet>
      <dgm:spPr/>
      <dgm:t>
        <a:bodyPr/>
        <a:lstStyle/>
        <a:p>
          <a:endParaRPr lang="en-US"/>
        </a:p>
      </dgm:t>
    </dgm:pt>
    <dgm:pt modelId="{C86272D9-FB74-4E30-952B-39A823697A3C}" type="pres">
      <dgm:prSet presAssocID="{EE611DB8-6DB5-4670-AC59-FAC224A33DDB}" presName="level3hierChild" presStyleCnt="0"/>
      <dgm:spPr/>
    </dgm:pt>
    <dgm:pt modelId="{3EF8D61C-197B-43F4-AA35-A82774C739C0}" type="pres">
      <dgm:prSet presAssocID="{852289C7-9BB2-45A2-B3D1-47443B2EDD94}" presName="conn2-1" presStyleLbl="parChTrans1D2" presStyleIdx="3" presStyleCnt="4"/>
      <dgm:spPr/>
      <dgm:t>
        <a:bodyPr/>
        <a:lstStyle/>
        <a:p>
          <a:endParaRPr lang="en-US"/>
        </a:p>
      </dgm:t>
    </dgm:pt>
    <dgm:pt modelId="{0D75E427-8378-4418-84FD-BE91081CE2EA}" type="pres">
      <dgm:prSet presAssocID="{852289C7-9BB2-45A2-B3D1-47443B2EDD94}" presName="connTx" presStyleLbl="parChTrans1D2" presStyleIdx="3" presStyleCnt="4"/>
      <dgm:spPr/>
      <dgm:t>
        <a:bodyPr/>
        <a:lstStyle/>
        <a:p>
          <a:endParaRPr lang="en-US"/>
        </a:p>
      </dgm:t>
    </dgm:pt>
    <dgm:pt modelId="{16F3D0EF-7DFB-4A35-9A06-9B6301DC12B0}" type="pres">
      <dgm:prSet presAssocID="{1035B724-5A31-4F81-9E6E-252AD62EF7BA}" presName="root2" presStyleCnt="0"/>
      <dgm:spPr/>
    </dgm:pt>
    <dgm:pt modelId="{A4F27F30-351A-41B6-938E-C12DB0F740F9}" type="pres">
      <dgm:prSet presAssocID="{1035B724-5A31-4F81-9E6E-252AD62EF7BA}" presName="LevelTwoTextNode" presStyleLbl="node2" presStyleIdx="3" presStyleCnt="4">
        <dgm:presLayoutVars>
          <dgm:chPref val="3"/>
        </dgm:presLayoutVars>
      </dgm:prSet>
      <dgm:spPr/>
      <dgm:t>
        <a:bodyPr/>
        <a:lstStyle/>
        <a:p>
          <a:endParaRPr lang="en-US"/>
        </a:p>
      </dgm:t>
    </dgm:pt>
    <dgm:pt modelId="{519CC14A-3DF3-4EAE-9B29-0A430C29B5AB}" type="pres">
      <dgm:prSet presAssocID="{1035B724-5A31-4F81-9E6E-252AD62EF7BA}" presName="level3hierChild" presStyleCnt="0"/>
      <dgm:spPr/>
    </dgm:pt>
  </dgm:ptLst>
  <dgm:cxnLst>
    <dgm:cxn modelId="{02C499B3-C31B-439C-B9F3-C4E947735BB4}" srcId="{E838A4BE-8FEE-4EB3-83BA-2B79A01CDEFA}" destId="{6D65BC19-3B6D-4868-A654-026E388DF18C}" srcOrd="0" destOrd="0" parTransId="{EDAAD4B6-8D55-4779-B1EF-97E8319332D7}" sibTransId="{6E4633A5-B1C5-4D1B-95AD-89BFAE11E60F}"/>
    <dgm:cxn modelId="{4908EED5-1312-4F16-8432-E83F08CA6264}" type="presOf" srcId="{B59F5F0F-ABAC-4B82-9FA4-9361D0D0BBB9}" destId="{B6B23033-1B66-41A6-A13E-D9A68DB70236}" srcOrd="0" destOrd="0" presId="urn:microsoft.com/office/officeart/2005/8/layout/hierarchy2"/>
    <dgm:cxn modelId="{2D86DFBB-D4A2-4CC6-97D1-ACFAF59F262F}" type="presOf" srcId="{D365D223-73B4-41B1-991D-B841C3B3B580}" destId="{54DA04B2-2578-4B5B-B3D0-727A4D8F6D2A}" srcOrd="1" destOrd="0" presId="urn:microsoft.com/office/officeart/2005/8/layout/hierarchy2"/>
    <dgm:cxn modelId="{33FA5498-3561-4544-B5E5-DC287A10B7E0}" type="presOf" srcId="{E838A4BE-8FEE-4EB3-83BA-2B79A01CDEFA}" destId="{55E2CB20-0623-4986-BCA8-75D36B01E2D6}" srcOrd="0" destOrd="0" presId="urn:microsoft.com/office/officeart/2005/8/layout/hierarchy2"/>
    <dgm:cxn modelId="{E2585146-B0F6-49C6-9E18-75D00AAFD3EF}" srcId="{E838A4BE-8FEE-4EB3-83BA-2B79A01CDEFA}" destId="{EE611DB8-6DB5-4670-AC59-FAC224A33DDB}" srcOrd="2" destOrd="0" parTransId="{D365D223-73B4-41B1-991D-B841C3B3B580}" sibTransId="{28BB7F8F-3904-4671-B9D8-8CC0DAEE527E}"/>
    <dgm:cxn modelId="{7DD868E2-DFDE-4F90-B1E2-5359F8D20232}" type="presOf" srcId="{852289C7-9BB2-45A2-B3D1-47443B2EDD94}" destId="{0D75E427-8378-4418-84FD-BE91081CE2EA}" srcOrd="1" destOrd="0" presId="urn:microsoft.com/office/officeart/2005/8/layout/hierarchy2"/>
    <dgm:cxn modelId="{2A564E9F-0DE7-40E4-B0E7-066476C41944}" type="presOf" srcId="{EDAAD4B6-8D55-4779-B1EF-97E8319332D7}" destId="{AA0373DA-3A02-43DF-83D9-26786ABEC137}" srcOrd="1" destOrd="0" presId="urn:microsoft.com/office/officeart/2005/8/layout/hierarchy2"/>
    <dgm:cxn modelId="{9B21C623-8275-49EA-8E26-A4B94AB2BEF2}" type="presOf" srcId="{E6A32721-8DA7-49D1-8C8C-C5A6F84E3210}" destId="{689A9177-47C8-4086-B423-C2D4AE558B23}" srcOrd="1" destOrd="0" presId="urn:microsoft.com/office/officeart/2005/8/layout/hierarchy2"/>
    <dgm:cxn modelId="{08AAC710-29B4-4E0C-9163-042A895DAAAF}" type="presOf" srcId="{EE611DB8-6DB5-4670-AC59-FAC224A33DDB}" destId="{6C1A6708-F1C3-404A-ABCF-FBC1DC3BEFCF}" srcOrd="0" destOrd="0" presId="urn:microsoft.com/office/officeart/2005/8/layout/hierarchy2"/>
    <dgm:cxn modelId="{32B519D7-8EFA-4298-85A4-7F31F16C6C52}" type="presOf" srcId="{6D65BC19-3B6D-4868-A654-026E388DF18C}" destId="{7D621E21-EE2F-4BB0-950D-F914E3CF78C8}" srcOrd="0" destOrd="0" presId="urn:microsoft.com/office/officeart/2005/8/layout/hierarchy2"/>
    <dgm:cxn modelId="{289C0C0B-D5E4-4856-867F-F9028E87BC3F}" type="presOf" srcId="{93FDFBE9-8931-4279-A854-0A87B17D51F3}" destId="{22BED83E-36EA-45AB-9230-F2D47EBF211E}" srcOrd="0" destOrd="0" presId="urn:microsoft.com/office/officeart/2005/8/layout/hierarchy2"/>
    <dgm:cxn modelId="{D63A5735-139C-4087-BB88-1282C7C71AC7}" type="presOf" srcId="{852289C7-9BB2-45A2-B3D1-47443B2EDD94}" destId="{3EF8D61C-197B-43F4-AA35-A82774C739C0}" srcOrd="0" destOrd="0" presId="urn:microsoft.com/office/officeart/2005/8/layout/hierarchy2"/>
    <dgm:cxn modelId="{1C1BF633-7221-45DF-9D19-A7A019C53B77}" srcId="{E838A4BE-8FEE-4EB3-83BA-2B79A01CDEFA}" destId="{B59F5F0F-ABAC-4B82-9FA4-9361D0D0BBB9}" srcOrd="1" destOrd="0" parTransId="{E6A32721-8DA7-49D1-8C8C-C5A6F84E3210}" sibTransId="{8DD4F4D6-6A11-4D77-ACB5-7EB4CC981F40}"/>
    <dgm:cxn modelId="{383B78C7-461B-4C03-8A61-68BD9EB7B9C7}" srcId="{93FDFBE9-8931-4279-A854-0A87B17D51F3}" destId="{E838A4BE-8FEE-4EB3-83BA-2B79A01CDEFA}" srcOrd="0" destOrd="0" parTransId="{40AD58FE-B931-4127-9D58-9C8EA530249F}" sibTransId="{FDAB2D96-62E9-4B22-BB8E-00A658746656}"/>
    <dgm:cxn modelId="{165CD587-6835-484C-9002-A310755A542F}" type="presOf" srcId="{EDAAD4B6-8D55-4779-B1EF-97E8319332D7}" destId="{1A894CD0-7532-486E-A1F5-B40119B015F3}" srcOrd="0" destOrd="0" presId="urn:microsoft.com/office/officeart/2005/8/layout/hierarchy2"/>
    <dgm:cxn modelId="{365210B5-99F8-4CD5-B7DD-8106A008033A}" srcId="{E838A4BE-8FEE-4EB3-83BA-2B79A01CDEFA}" destId="{1035B724-5A31-4F81-9E6E-252AD62EF7BA}" srcOrd="3" destOrd="0" parTransId="{852289C7-9BB2-45A2-B3D1-47443B2EDD94}" sibTransId="{6A4E5A23-51A5-4411-9BB5-C1F4D3138F96}"/>
    <dgm:cxn modelId="{F71BD357-694D-427B-A75E-1D765C1C8BC6}" type="presOf" srcId="{E6A32721-8DA7-49D1-8C8C-C5A6F84E3210}" destId="{3AD7DA50-767B-42EC-B7F6-A713666D2542}" srcOrd="0" destOrd="0" presId="urn:microsoft.com/office/officeart/2005/8/layout/hierarchy2"/>
    <dgm:cxn modelId="{70862329-DC45-4DBD-90E5-A9B804987A2B}" type="presOf" srcId="{1035B724-5A31-4F81-9E6E-252AD62EF7BA}" destId="{A4F27F30-351A-41B6-938E-C12DB0F740F9}" srcOrd="0" destOrd="0" presId="urn:microsoft.com/office/officeart/2005/8/layout/hierarchy2"/>
    <dgm:cxn modelId="{A6469C40-E6B5-4C1A-B126-8A8AAE3037C0}" type="presOf" srcId="{D365D223-73B4-41B1-991D-B841C3B3B580}" destId="{0C3913FA-FA19-4884-8513-8D86D066AB6F}" srcOrd="0" destOrd="0" presId="urn:microsoft.com/office/officeart/2005/8/layout/hierarchy2"/>
    <dgm:cxn modelId="{FCFB9DC1-FD5C-4553-8ED9-CBE13B65C029}" type="presParOf" srcId="{22BED83E-36EA-45AB-9230-F2D47EBF211E}" destId="{33E06E4B-3C2F-42E4-8AA0-6D00D5D428CE}" srcOrd="0" destOrd="0" presId="urn:microsoft.com/office/officeart/2005/8/layout/hierarchy2"/>
    <dgm:cxn modelId="{B9BF7BD4-984D-446F-A205-C0B292DAE3FA}" type="presParOf" srcId="{33E06E4B-3C2F-42E4-8AA0-6D00D5D428CE}" destId="{55E2CB20-0623-4986-BCA8-75D36B01E2D6}" srcOrd="0" destOrd="0" presId="urn:microsoft.com/office/officeart/2005/8/layout/hierarchy2"/>
    <dgm:cxn modelId="{B156F95D-BBB6-4EF0-AC2E-136E36C012E4}" type="presParOf" srcId="{33E06E4B-3C2F-42E4-8AA0-6D00D5D428CE}" destId="{B501DCD1-5312-4E4E-AD77-A0337CAFD83C}" srcOrd="1" destOrd="0" presId="urn:microsoft.com/office/officeart/2005/8/layout/hierarchy2"/>
    <dgm:cxn modelId="{792925B8-9A67-4E6B-9EC2-565342E11A11}" type="presParOf" srcId="{B501DCD1-5312-4E4E-AD77-A0337CAFD83C}" destId="{1A894CD0-7532-486E-A1F5-B40119B015F3}" srcOrd="0" destOrd="0" presId="urn:microsoft.com/office/officeart/2005/8/layout/hierarchy2"/>
    <dgm:cxn modelId="{8A4B03FE-CB98-4645-ABA4-C97FBB5C2C70}" type="presParOf" srcId="{1A894CD0-7532-486E-A1F5-B40119B015F3}" destId="{AA0373DA-3A02-43DF-83D9-26786ABEC137}" srcOrd="0" destOrd="0" presId="urn:microsoft.com/office/officeart/2005/8/layout/hierarchy2"/>
    <dgm:cxn modelId="{F52AB026-372E-47D5-8931-96145B083004}" type="presParOf" srcId="{B501DCD1-5312-4E4E-AD77-A0337CAFD83C}" destId="{CB812489-6765-4C50-B462-613DCFE528BD}" srcOrd="1" destOrd="0" presId="urn:microsoft.com/office/officeart/2005/8/layout/hierarchy2"/>
    <dgm:cxn modelId="{65815FF7-88B8-4A0C-B9CB-055E4E2F9522}" type="presParOf" srcId="{CB812489-6765-4C50-B462-613DCFE528BD}" destId="{7D621E21-EE2F-4BB0-950D-F914E3CF78C8}" srcOrd="0" destOrd="0" presId="urn:microsoft.com/office/officeart/2005/8/layout/hierarchy2"/>
    <dgm:cxn modelId="{E2DA3CD3-CE91-4918-AFF7-E2542BB214AE}" type="presParOf" srcId="{CB812489-6765-4C50-B462-613DCFE528BD}" destId="{05CBC9E3-758F-400F-AAB4-CB0F28254EED}" srcOrd="1" destOrd="0" presId="urn:microsoft.com/office/officeart/2005/8/layout/hierarchy2"/>
    <dgm:cxn modelId="{8A400C80-4F79-4C26-B0DF-EB4F9DEC9367}" type="presParOf" srcId="{B501DCD1-5312-4E4E-AD77-A0337CAFD83C}" destId="{3AD7DA50-767B-42EC-B7F6-A713666D2542}" srcOrd="2" destOrd="0" presId="urn:microsoft.com/office/officeart/2005/8/layout/hierarchy2"/>
    <dgm:cxn modelId="{F16C09E9-3AA9-4622-A853-899D1F3FD740}" type="presParOf" srcId="{3AD7DA50-767B-42EC-B7F6-A713666D2542}" destId="{689A9177-47C8-4086-B423-C2D4AE558B23}" srcOrd="0" destOrd="0" presId="urn:microsoft.com/office/officeart/2005/8/layout/hierarchy2"/>
    <dgm:cxn modelId="{8559F681-AFFA-4359-A947-D9A0E48CEDD0}" type="presParOf" srcId="{B501DCD1-5312-4E4E-AD77-A0337CAFD83C}" destId="{BD970754-7927-4133-B36D-A5C32DACCF86}" srcOrd="3" destOrd="0" presId="urn:microsoft.com/office/officeart/2005/8/layout/hierarchy2"/>
    <dgm:cxn modelId="{966A3E9A-A63C-4323-A5D6-5D57115E60C0}" type="presParOf" srcId="{BD970754-7927-4133-B36D-A5C32DACCF86}" destId="{B6B23033-1B66-41A6-A13E-D9A68DB70236}" srcOrd="0" destOrd="0" presId="urn:microsoft.com/office/officeart/2005/8/layout/hierarchy2"/>
    <dgm:cxn modelId="{5C61AF26-C48E-43C7-928A-DC928F8B8304}" type="presParOf" srcId="{BD970754-7927-4133-B36D-A5C32DACCF86}" destId="{58495B2A-3DBB-44C1-996B-D21B430480B1}" srcOrd="1" destOrd="0" presId="urn:microsoft.com/office/officeart/2005/8/layout/hierarchy2"/>
    <dgm:cxn modelId="{1F9E71BB-AE4D-49B6-ADD4-F6A7A819D221}" type="presParOf" srcId="{B501DCD1-5312-4E4E-AD77-A0337CAFD83C}" destId="{0C3913FA-FA19-4884-8513-8D86D066AB6F}" srcOrd="4" destOrd="0" presId="urn:microsoft.com/office/officeart/2005/8/layout/hierarchy2"/>
    <dgm:cxn modelId="{FC0AB219-BB80-4360-8D80-E9770D4E01D0}" type="presParOf" srcId="{0C3913FA-FA19-4884-8513-8D86D066AB6F}" destId="{54DA04B2-2578-4B5B-B3D0-727A4D8F6D2A}" srcOrd="0" destOrd="0" presId="urn:microsoft.com/office/officeart/2005/8/layout/hierarchy2"/>
    <dgm:cxn modelId="{FFA08A39-65D6-4111-B83D-21364CE4BAE0}" type="presParOf" srcId="{B501DCD1-5312-4E4E-AD77-A0337CAFD83C}" destId="{ABC4F3EC-6447-49CE-BFAF-827500DC705D}" srcOrd="5" destOrd="0" presId="urn:microsoft.com/office/officeart/2005/8/layout/hierarchy2"/>
    <dgm:cxn modelId="{C267EDB1-E84A-4ED2-8221-616A109BC8A0}" type="presParOf" srcId="{ABC4F3EC-6447-49CE-BFAF-827500DC705D}" destId="{6C1A6708-F1C3-404A-ABCF-FBC1DC3BEFCF}" srcOrd="0" destOrd="0" presId="urn:microsoft.com/office/officeart/2005/8/layout/hierarchy2"/>
    <dgm:cxn modelId="{4C0D6F68-C772-4A2D-B60B-87F5B9602596}" type="presParOf" srcId="{ABC4F3EC-6447-49CE-BFAF-827500DC705D}" destId="{C86272D9-FB74-4E30-952B-39A823697A3C}" srcOrd="1" destOrd="0" presId="urn:microsoft.com/office/officeart/2005/8/layout/hierarchy2"/>
    <dgm:cxn modelId="{BCE538C9-EA3C-4A16-98B4-18089F52B3D6}" type="presParOf" srcId="{B501DCD1-5312-4E4E-AD77-A0337CAFD83C}" destId="{3EF8D61C-197B-43F4-AA35-A82774C739C0}" srcOrd="6" destOrd="0" presId="urn:microsoft.com/office/officeart/2005/8/layout/hierarchy2"/>
    <dgm:cxn modelId="{F917F747-1AB0-46A0-992A-661294720FD0}" type="presParOf" srcId="{3EF8D61C-197B-43F4-AA35-A82774C739C0}" destId="{0D75E427-8378-4418-84FD-BE91081CE2EA}" srcOrd="0" destOrd="0" presId="urn:microsoft.com/office/officeart/2005/8/layout/hierarchy2"/>
    <dgm:cxn modelId="{09636A59-5A34-47D1-92BC-C6DA133D6AB1}" type="presParOf" srcId="{B501DCD1-5312-4E4E-AD77-A0337CAFD83C}" destId="{16F3D0EF-7DFB-4A35-9A06-9B6301DC12B0}" srcOrd="7" destOrd="0" presId="urn:microsoft.com/office/officeart/2005/8/layout/hierarchy2"/>
    <dgm:cxn modelId="{0956C9FD-1089-4876-A3B2-D0697CDA29CA}" type="presParOf" srcId="{16F3D0EF-7DFB-4A35-9A06-9B6301DC12B0}" destId="{A4F27F30-351A-41B6-938E-C12DB0F740F9}" srcOrd="0" destOrd="0" presId="urn:microsoft.com/office/officeart/2005/8/layout/hierarchy2"/>
    <dgm:cxn modelId="{B9D0FBDC-E316-4860-86A2-98CFEA412C5E}" type="presParOf" srcId="{16F3D0EF-7DFB-4A35-9A06-9B6301DC12B0}" destId="{519CC14A-3DF3-4EAE-9B29-0A430C29B5A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38BFA-EEF7-47C9-BDF7-E03089259002}">
      <dsp:nvSpPr>
        <dsp:cNvPr id="0" name=""/>
        <dsp:cNvSpPr/>
      </dsp:nvSpPr>
      <dsp:spPr>
        <a:xfrm>
          <a:off x="344" y="412565"/>
          <a:ext cx="1127484" cy="1127484"/>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effectLst>
                <a:outerShdw blurRad="38100" dist="38100" dir="2700000" algn="tl">
                  <a:srgbClr val="000000">
                    <a:alpha val="43137"/>
                  </a:srgbClr>
                </a:outerShdw>
              </a:effectLst>
            </a:rPr>
            <a:t>Sales Order</a:t>
          </a:r>
          <a:endParaRPr lang="en-US" sz="1600" kern="1200" dirty="0">
            <a:solidFill>
              <a:schemeClr val="tx1"/>
            </a:solidFill>
            <a:effectLst>
              <a:outerShdw blurRad="38100" dist="38100" dir="2700000" algn="tl">
                <a:srgbClr val="000000">
                  <a:alpha val="43137"/>
                </a:srgbClr>
              </a:outerShdw>
            </a:effectLst>
          </a:endParaRPr>
        </a:p>
      </dsp:txBody>
      <dsp:txXfrm>
        <a:off x="165460" y="577681"/>
        <a:ext cx="797252" cy="797252"/>
      </dsp:txXfrm>
    </dsp:sp>
    <dsp:sp modelId="{35879F09-9994-478A-BF78-B498966342D2}">
      <dsp:nvSpPr>
        <dsp:cNvPr id="0" name=""/>
        <dsp:cNvSpPr/>
      </dsp:nvSpPr>
      <dsp:spPr>
        <a:xfrm rot="10800000">
          <a:off x="366776" y="1685636"/>
          <a:ext cx="394619" cy="308643"/>
        </a:xfrm>
        <a:prstGeom prst="triangle">
          <a:avLst/>
        </a:prstGeom>
        <a:solidFill>
          <a:schemeClr val="accent6">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C0B9CD9-0C77-4F5C-94EB-F2B23F9A3BEC}">
      <dsp:nvSpPr>
        <dsp:cNvPr id="0" name=""/>
        <dsp:cNvSpPr/>
      </dsp:nvSpPr>
      <dsp:spPr>
        <a:xfrm>
          <a:off x="188070" y="2122396"/>
          <a:ext cx="752032" cy="75203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effectLst>
                <a:outerShdw blurRad="38100" dist="38100" dir="2700000" algn="tl">
                  <a:srgbClr val="000000">
                    <a:alpha val="43137"/>
                  </a:srgbClr>
                </a:outerShdw>
              </a:effectLst>
            </a:rPr>
            <a:t>Delivery</a:t>
          </a:r>
          <a:endParaRPr lang="en-US" sz="1100" kern="1200" dirty="0">
            <a:solidFill>
              <a:schemeClr val="tx1"/>
            </a:solidFill>
            <a:effectLst>
              <a:outerShdw blurRad="38100" dist="38100" dir="2700000" algn="tl">
                <a:srgbClr val="000000">
                  <a:alpha val="43137"/>
                </a:srgbClr>
              </a:outerShdw>
            </a:effectLst>
          </a:endParaRPr>
        </a:p>
      </dsp:txBody>
      <dsp:txXfrm>
        <a:off x="298203" y="2232529"/>
        <a:ext cx="531766" cy="531766"/>
      </dsp:txXfrm>
    </dsp:sp>
    <dsp:sp modelId="{886BF2B3-69AE-46E3-8DEC-43D8E9CF2B6D}">
      <dsp:nvSpPr>
        <dsp:cNvPr id="0" name=""/>
        <dsp:cNvSpPr/>
      </dsp:nvSpPr>
      <dsp:spPr>
        <a:xfrm rot="5400000">
          <a:off x="1127262" y="2344090"/>
          <a:ext cx="394619" cy="308643"/>
        </a:xfrm>
        <a:prstGeom prst="triangle">
          <a:avLst/>
        </a:prstGeom>
        <a:solidFill>
          <a:schemeClr val="accent6">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33F99F82-AFB4-4C38-927F-11A6D56070C7}">
      <dsp:nvSpPr>
        <dsp:cNvPr id="0" name=""/>
        <dsp:cNvSpPr/>
      </dsp:nvSpPr>
      <dsp:spPr>
        <a:xfrm>
          <a:off x="1691571" y="1934669"/>
          <a:ext cx="1127484" cy="1127484"/>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effectLst>
                <a:outerShdw blurRad="38100" dist="38100" dir="2700000" algn="tl">
                  <a:srgbClr val="000000">
                    <a:alpha val="43137"/>
                  </a:srgbClr>
                </a:outerShdw>
              </a:effectLst>
            </a:rPr>
            <a:t>Payment</a:t>
          </a:r>
          <a:endParaRPr lang="en-US" sz="1600" kern="1200" dirty="0">
            <a:solidFill>
              <a:schemeClr val="tx1"/>
            </a:solidFill>
            <a:effectLst>
              <a:outerShdw blurRad="38100" dist="38100" dir="2700000" algn="tl">
                <a:srgbClr val="000000">
                  <a:alpha val="43137"/>
                </a:srgbClr>
              </a:outerShdw>
            </a:effectLst>
          </a:endParaRPr>
        </a:p>
      </dsp:txBody>
      <dsp:txXfrm>
        <a:off x="1856687" y="2099785"/>
        <a:ext cx="797252" cy="797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38BFA-EEF7-47C9-BDF7-E03089259002}">
      <dsp:nvSpPr>
        <dsp:cNvPr id="0" name=""/>
        <dsp:cNvSpPr/>
      </dsp:nvSpPr>
      <dsp:spPr>
        <a:xfrm>
          <a:off x="344" y="450665"/>
          <a:ext cx="1127484" cy="1127484"/>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effectLst>
                <a:outerShdw blurRad="38100" dist="38100" dir="2700000" algn="tl">
                  <a:srgbClr val="000000">
                    <a:alpha val="43137"/>
                  </a:srgbClr>
                </a:outerShdw>
              </a:effectLst>
            </a:rPr>
            <a:t>Sales Order</a:t>
          </a:r>
          <a:endParaRPr lang="en-US" sz="1600" kern="1200" dirty="0">
            <a:solidFill>
              <a:schemeClr val="tx1"/>
            </a:solidFill>
            <a:effectLst>
              <a:outerShdw blurRad="38100" dist="38100" dir="2700000" algn="tl">
                <a:srgbClr val="000000">
                  <a:alpha val="43137"/>
                </a:srgbClr>
              </a:outerShdw>
            </a:effectLst>
          </a:endParaRPr>
        </a:p>
      </dsp:txBody>
      <dsp:txXfrm>
        <a:off x="165460" y="615781"/>
        <a:ext cx="797252" cy="797252"/>
      </dsp:txXfrm>
    </dsp:sp>
    <dsp:sp modelId="{35879F09-9994-478A-BF78-B498966342D2}">
      <dsp:nvSpPr>
        <dsp:cNvPr id="0" name=""/>
        <dsp:cNvSpPr/>
      </dsp:nvSpPr>
      <dsp:spPr>
        <a:xfrm rot="10800000">
          <a:off x="366776" y="1723736"/>
          <a:ext cx="394619" cy="308643"/>
        </a:xfrm>
        <a:prstGeom prst="triangle">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C0B9CD9-0C77-4F5C-94EB-F2B23F9A3BEC}">
      <dsp:nvSpPr>
        <dsp:cNvPr id="0" name=""/>
        <dsp:cNvSpPr/>
      </dsp:nvSpPr>
      <dsp:spPr>
        <a:xfrm>
          <a:off x="188070" y="2160496"/>
          <a:ext cx="752032" cy="752032"/>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effectLst>
                <a:outerShdw blurRad="38100" dist="38100" dir="2700000" algn="tl">
                  <a:srgbClr val="000000">
                    <a:alpha val="43137"/>
                  </a:srgbClr>
                </a:outerShdw>
              </a:effectLst>
            </a:rPr>
            <a:t>Delivery</a:t>
          </a:r>
          <a:endParaRPr lang="en-US" sz="1100" kern="1200" dirty="0">
            <a:solidFill>
              <a:schemeClr val="tx1"/>
            </a:solidFill>
            <a:effectLst>
              <a:outerShdw blurRad="38100" dist="38100" dir="2700000" algn="tl">
                <a:srgbClr val="000000">
                  <a:alpha val="43137"/>
                </a:srgbClr>
              </a:outerShdw>
            </a:effectLst>
          </a:endParaRPr>
        </a:p>
      </dsp:txBody>
      <dsp:txXfrm>
        <a:off x="298203" y="2270629"/>
        <a:ext cx="531766" cy="531766"/>
      </dsp:txXfrm>
    </dsp:sp>
    <dsp:sp modelId="{886BF2B3-69AE-46E3-8DEC-43D8E9CF2B6D}">
      <dsp:nvSpPr>
        <dsp:cNvPr id="0" name=""/>
        <dsp:cNvSpPr/>
      </dsp:nvSpPr>
      <dsp:spPr>
        <a:xfrm rot="5400000">
          <a:off x="1127262" y="2382190"/>
          <a:ext cx="394619" cy="308643"/>
        </a:xfrm>
        <a:prstGeom prst="triangle">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33F99F82-AFB4-4C38-927F-11A6D56070C7}">
      <dsp:nvSpPr>
        <dsp:cNvPr id="0" name=""/>
        <dsp:cNvSpPr/>
      </dsp:nvSpPr>
      <dsp:spPr>
        <a:xfrm>
          <a:off x="1691571" y="1972769"/>
          <a:ext cx="1127484" cy="1127484"/>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effectLst>
                <a:outerShdw blurRad="38100" dist="38100" dir="2700000" algn="tl">
                  <a:srgbClr val="000000">
                    <a:alpha val="43137"/>
                  </a:srgbClr>
                </a:outerShdw>
              </a:effectLst>
            </a:rPr>
            <a:t>Payment</a:t>
          </a:r>
          <a:endParaRPr lang="en-US" sz="1600" kern="1200" dirty="0">
            <a:solidFill>
              <a:schemeClr val="tx1"/>
            </a:solidFill>
            <a:effectLst>
              <a:outerShdw blurRad="38100" dist="38100" dir="2700000" algn="tl">
                <a:srgbClr val="000000">
                  <a:alpha val="43137"/>
                </a:srgbClr>
              </a:outerShdw>
            </a:effectLst>
          </a:endParaRPr>
        </a:p>
      </dsp:txBody>
      <dsp:txXfrm>
        <a:off x="1856687" y="2137885"/>
        <a:ext cx="797252" cy="797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CF4F8-9AC8-40B6-AB6B-A70D43D4C8F6}">
      <dsp:nvSpPr>
        <dsp:cNvPr id="0" name=""/>
        <dsp:cNvSpPr/>
      </dsp:nvSpPr>
      <dsp:spPr>
        <a:xfrm>
          <a:off x="0" y="381945"/>
          <a:ext cx="6934200" cy="579600"/>
        </a:xfrm>
        <a:prstGeom prst="rect">
          <a:avLst/>
        </a:prstGeom>
        <a:solidFill>
          <a:schemeClr val="lt1">
            <a:alpha val="90000"/>
            <a:hueOff val="0"/>
            <a:satOff val="0"/>
            <a:lumOff val="0"/>
            <a:alphaOff val="0"/>
          </a:schemeClr>
        </a:solidFill>
        <a:ln w="26425"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CD0595B2-9FD6-410A-8AD5-5AD27F2BDC6B}">
      <dsp:nvSpPr>
        <dsp:cNvPr id="0" name=""/>
        <dsp:cNvSpPr/>
      </dsp:nvSpPr>
      <dsp:spPr>
        <a:xfrm>
          <a:off x="346710" y="42465"/>
          <a:ext cx="5915302" cy="678960"/>
        </a:xfrm>
        <a:prstGeom prst="roundRect">
          <a:avLst/>
        </a:prstGeom>
        <a:solidFill>
          <a:srgbClr val="00B0F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022350">
            <a:lnSpc>
              <a:spcPct val="90000"/>
            </a:lnSpc>
            <a:spcBef>
              <a:spcPct val="0"/>
            </a:spcBef>
            <a:spcAft>
              <a:spcPct val="35000"/>
            </a:spcAft>
          </a:pPr>
          <a:r>
            <a:rPr lang="en-US" sz="2300" kern="1200" dirty="0" smtClean="0"/>
            <a:t>4.7 million active entities</a:t>
          </a:r>
          <a:endParaRPr lang="en-US" sz="2300" kern="1200" dirty="0"/>
        </a:p>
      </dsp:txBody>
      <dsp:txXfrm>
        <a:off x="379854" y="75609"/>
        <a:ext cx="5849014" cy="612672"/>
      </dsp:txXfrm>
    </dsp:sp>
    <dsp:sp modelId="{FAE1EC40-D766-42B7-933B-F35878D7161E}">
      <dsp:nvSpPr>
        <dsp:cNvPr id="0" name=""/>
        <dsp:cNvSpPr/>
      </dsp:nvSpPr>
      <dsp:spPr>
        <a:xfrm>
          <a:off x="0" y="1425225"/>
          <a:ext cx="6934200" cy="579600"/>
        </a:xfrm>
        <a:prstGeom prst="rect">
          <a:avLst/>
        </a:prstGeom>
        <a:solidFill>
          <a:schemeClr val="lt1">
            <a:alpha val="90000"/>
            <a:hueOff val="0"/>
            <a:satOff val="0"/>
            <a:lumOff val="0"/>
            <a:alphaOff val="0"/>
          </a:schemeClr>
        </a:solidFill>
        <a:ln w="26425"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18B22FE8-2FD6-41A6-A8B3-03A971F0D3EB}">
      <dsp:nvSpPr>
        <dsp:cNvPr id="0" name=""/>
        <dsp:cNvSpPr/>
      </dsp:nvSpPr>
      <dsp:spPr>
        <a:xfrm>
          <a:off x="346710" y="1085744"/>
          <a:ext cx="4825107" cy="678960"/>
        </a:xfrm>
        <a:prstGeom prst="roundRect">
          <a:avLst/>
        </a:prstGeom>
        <a:solidFill>
          <a:srgbClr val="00B0F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022350">
            <a:lnSpc>
              <a:spcPct val="90000"/>
            </a:lnSpc>
            <a:spcBef>
              <a:spcPct val="0"/>
            </a:spcBef>
            <a:spcAft>
              <a:spcPct val="35000"/>
            </a:spcAft>
          </a:pPr>
          <a:r>
            <a:rPr lang="en-US" sz="2300" kern="1200" dirty="0" smtClean="0"/>
            <a:t>800,000+ licenses</a:t>
          </a:r>
          <a:endParaRPr lang="en-US" sz="2300" kern="1200" dirty="0"/>
        </a:p>
      </dsp:txBody>
      <dsp:txXfrm>
        <a:off x="379854" y="1118888"/>
        <a:ext cx="4758819" cy="612672"/>
      </dsp:txXfrm>
    </dsp:sp>
    <dsp:sp modelId="{ABED0EAD-C7A8-4D89-8622-38DD731EBCE2}">
      <dsp:nvSpPr>
        <dsp:cNvPr id="0" name=""/>
        <dsp:cNvSpPr/>
      </dsp:nvSpPr>
      <dsp:spPr>
        <a:xfrm>
          <a:off x="0" y="2468504"/>
          <a:ext cx="6934200" cy="579600"/>
        </a:xfrm>
        <a:prstGeom prst="rect">
          <a:avLst/>
        </a:prstGeom>
        <a:solidFill>
          <a:schemeClr val="lt1">
            <a:alpha val="90000"/>
            <a:hueOff val="0"/>
            <a:satOff val="0"/>
            <a:lumOff val="0"/>
            <a:alphaOff val="0"/>
          </a:schemeClr>
        </a:solidFill>
        <a:ln w="26425"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58D8E63F-4448-41ED-A774-13F9E9D3D10B}">
      <dsp:nvSpPr>
        <dsp:cNvPr id="0" name=""/>
        <dsp:cNvSpPr/>
      </dsp:nvSpPr>
      <dsp:spPr>
        <a:xfrm>
          <a:off x="346710" y="2129025"/>
          <a:ext cx="4061485" cy="678960"/>
        </a:xfrm>
        <a:prstGeom prst="roundRect">
          <a:avLst/>
        </a:prstGeom>
        <a:solidFill>
          <a:srgbClr val="00B0F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022350">
            <a:lnSpc>
              <a:spcPct val="90000"/>
            </a:lnSpc>
            <a:spcBef>
              <a:spcPct val="0"/>
            </a:spcBef>
            <a:spcAft>
              <a:spcPct val="35000"/>
            </a:spcAft>
          </a:pPr>
          <a:r>
            <a:rPr lang="en-US" sz="2300" kern="1200" dirty="0" smtClean="0"/>
            <a:t>82,000 products</a:t>
          </a:r>
          <a:endParaRPr lang="en-US" sz="2300" kern="1200" dirty="0"/>
        </a:p>
      </dsp:txBody>
      <dsp:txXfrm>
        <a:off x="379854" y="2162169"/>
        <a:ext cx="3995197" cy="612672"/>
      </dsp:txXfrm>
    </dsp:sp>
    <dsp:sp modelId="{99E1D364-8242-4457-A24E-1D357A30A23A}">
      <dsp:nvSpPr>
        <dsp:cNvPr id="0" name=""/>
        <dsp:cNvSpPr/>
      </dsp:nvSpPr>
      <dsp:spPr>
        <a:xfrm>
          <a:off x="0" y="3511785"/>
          <a:ext cx="6934200" cy="5796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18E776-C3A6-4970-BCB8-A0C8F184BCE9}">
      <dsp:nvSpPr>
        <dsp:cNvPr id="0" name=""/>
        <dsp:cNvSpPr/>
      </dsp:nvSpPr>
      <dsp:spPr>
        <a:xfrm>
          <a:off x="346710" y="3172305"/>
          <a:ext cx="3492555" cy="678960"/>
        </a:xfrm>
        <a:prstGeom prst="roundRect">
          <a:avLst/>
        </a:prstGeom>
        <a:solidFill>
          <a:srgbClr val="00B0F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022350">
            <a:lnSpc>
              <a:spcPct val="90000"/>
            </a:lnSpc>
            <a:spcBef>
              <a:spcPct val="0"/>
            </a:spcBef>
            <a:spcAft>
              <a:spcPct val="35000"/>
            </a:spcAft>
          </a:pPr>
          <a:r>
            <a:rPr lang="en-US" sz="2300" kern="1200" dirty="0" smtClean="0"/>
            <a:t>127 </a:t>
          </a:r>
          <a:r>
            <a:rPr lang="en-US" sz="2300" kern="1200" dirty="0" smtClean="0"/>
            <a:t>subscribers</a:t>
          </a:r>
          <a:endParaRPr lang="en-US" sz="2300" kern="1200" dirty="0"/>
        </a:p>
      </dsp:txBody>
      <dsp:txXfrm>
        <a:off x="379854" y="3205449"/>
        <a:ext cx="3426267"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A9D77-A685-4C88-A54C-9C656DC44172}">
      <dsp:nvSpPr>
        <dsp:cNvPr id="0" name=""/>
        <dsp:cNvSpPr/>
      </dsp:nvSpPr>
      <dsp:spPr>
        <a:xfrm rot="2562394">
          <a:off x="2860495" y="3688544"/>
          <a:ext cx="795502" cy="52822"/>
        </a:xfrm>
        <a:custGeom>
          <a:avLst/>
          <a:gdLst/>
          <a:ahLst/>
          <a:cxnLst/>
          <a:rect l="0" t="0" r="0" b="0"/>
          <a:pathLst>
            <a:path>
              <a:moveTo>
                <a:pt x="0" y="26411"/>
              </a:moveTo>
              <a:lnTo>
                <a:pt x="795502" y="26411"/>
              </a:lnTo>
            </a:path>
          </a:pathLst>
        </a:custGeom>
        <a:noFill/>
        <a:ln w="63500" cap="flat" cmpd="sng" algn="ctr">
          <a:solidFill>
            <a:schemeClr val="accent1">
              <a:lumMod val="50000"/>
            </a:schemeClr>
          </a:solidFill>
          <a:prstDash val="solid"/>
          <a:tailEnd type="triangle"/>
        </a:ln>
        <a:effectLst/>
        <a:sp3d z="-227350" prstMaterial="matte"/>
      </dsp:spPr>
      <dsp:style>
        <a:lnRef idx="2">
          <a:scrgbClr r="0" g="0" b="0"/>
        </a:lnRef>
        <a:fillRef idx="0">
          <a:scrgbClr r="0" g="0" b="0"/>
        </a:fillRef>
        <a:effectRef idx="0">
          <a:scrgbClr r="0" g="0" b="0"/>
        </a:effectRef>
        <a:fontRef idx="minor"/>
      </dsp:style>
    </dsp:sp>
    <dsp:sp modelId="{C97ADC3E-4394-4F74-9481-DDE6BF00C50C}">
      <dsp:nvSpPr>
        <dsp:cNvPr id="0" name=""/>
        <dsp:cNvSpPr/>
      </dsp:nvSpPr>
      <dsp:spPr>
        <a:xfrm>
          <a:off x="2965964" y="2602488"/>
          <a:ext cx="884614" cy="52822"/>
        </a:xfrm>
        <a:custGeom>
          <a:avLst/>
          <a:gdLst/>
          <a:ahLst/>
          <a:cxnLst/>
          <a:rect l="0" t="0" r="0" b="0"/>
          <a:pathLst>
            <a:path>
              <a:moveTo>
                <a:pt x="0" y="26411"/>
              </a:moveTo>
              <a:lnTo>
                <a:pt x="884614" y="26411"/>
              </a:lnTo>
            </a:path>
          </a:pathLst>
        </a:custGeom>
        <a:noFill/>
        <a:ln w="63500" cap="flat" cmpd="sng" algn="ctr">
          <a:solidFill>
            <a:schemeClr val="accent1">
              <a:lumMod val="50000"/>
            </a:schemeClr>
          </a:solidFill>
          <a:prstDash val="solid"/>
          <a:tailEnd type="triangle"/>
        </a:ln>
        <a:effectLst/>
        <a:sp3d z="-227350" prstMaterial="matte"/>
      </dsp:spPr>
      <dsp:style>
        <a:lnRef idx="2">
          <a:scrgbClr r="0" g="0" b="0"/>
        </a:lnRef>
        <a:fillRef idx="0">
          <a:scrgbClr r="0" g="0" b="0"/>
        </a:fillRef>
        <a:effectRef idx="0">
          <a:scrgbClr r="0" g="0" b="0"/>
        </a:effectRef>
        <a:fontRef idx="minor"/>
      </dsp:style>
    </dsp:sp>
    <dsp:sp modelId="{A7C95797-096B-4240-9502-24E497DF2C87}">
      <dsp:nvSpPr>
        <dsp:cNvPr id="0" name=""/>
        <dsp:cNvSpPr/>
      </dsp:nvSpPr>
      <dsp:spPr>
        <a:xfrm rot="19037606">
          <a:off x="2860495" y="1516433"/>
          <a:ext cx="795502" cy="52822"/>
        </a:xfrm>
        <a:custGeom>
          <a:avLst/>
          <a:gdLst/>
          <a:ahLst/>
          <a:cxnLst/>
          <a:rect l="0" t="0" r="0" b="0"/>
          <a:pathLst>
            <a:path>
              <a:moveTo>
                <a:pt x="0" y="26411"/>
              </a:moveTo>
              <a:lnTo>
                <a:pt x="795502" y="26411"/>
              </a:lnTo>
            </a:path>
          </a:pathLst>
        </a:custGeom>
        <a:noFill/>
        <a:ln w="63500" cap="flat" cmpd="sng" algn="ctr">
          <a:solidFill>
            <a:schemeClr val="accent1">
              <a:lumMod val="50000"/>
            </a:schemeClr>
          </a:solidFill>
          <a:prstDash val="solid"/>
          <a:tailEnd type="triangle"/>
        </a:ln>
        <a:effectLst/>
        <a:sp3d z="-227350" prstMaterial="matte"/>
      </dsp:spPr>
      <dsp:style>
        <a:lnRef idx="2">
          <a:scrgbClr r="0" g="0" b="0"/>
        </a:lnRef>
        <a:fillRef idx="0">
          <a:scrgbClr r="0" g="0" b="0"/>
        </a:fillRef>
        <a:effectRef idx="0">
          <a:scrgbClr r="0" g="0" b="0"/>
        </a:effectRef>
        <a:fontRef idx="minor"/>
      </dsp:style>
    </dsp:sp>
    <dsp:sp modelId="{3D4C8597-8E70-4518-AAD5-251C74DE050D}">
      <dsp:nvSpPr>
        <dsp:cNvPr id="0" name=""/>
        <dsp:cNvSpPr/>
      </dsp:nvSpPr>
      <dsp:spPr>
        <a:xfrm>
          <a:off x="1231413" y="1169396"/>
          <a:ext cx="2526841" cy="2526841"/>
        </a:xfrm>
        <a:prstGeom prst="ellipse">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5FF81095-221F-4EF0-BC79-C8121D62EE80}">
      <dsp:nvSpPr>
        <dsp:cNvPr id="0" name=""/>
        <dsp:cNvSpPr/>
      </dsp:nvSpPr>
      <dsp:spPr>
        <a:xfrm>
          <a:off x="3349521" y="875"/>
          <a:ext cx="1516104" cy="1516104"/>
        </a:xfrm>
        <a:prstGeom prst="ellipse">
          <a:avLst/>
        </a:prstGeom>
        <a:solidFill>
          <a:schemeClr val="accent5">
            <a:hueOff val="-3311292"/>
            <a:satOff val="13270"/>
            <a:lumOff val="2876"/>
            <a:alphaOff val="0"/>
          </a:schemeClr>
        </a:solidFill>
        <a:ln>
          <a:noFill/>
        </a:ln>
        <a:effectLst>
          <a:outerShdw blurRad="38100" dist="25400" dir="2700000" algn="br"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effectLst/>
            </a:rPr>
            <a:t>Products</a:t>
          </a:r>
          <a:endParaRPr lang="en-US" sz="2200" kern="1200" dirty="0">
            <a:effectLst/>
          </a:endParaRPr>
        </a:p>
      </dsp:txBody>
      <dsp:txXfrm>
        <a:off x="3571549" y="222903"/>
        <a:ext cx="1072048" cy="1072048"/>
      </dsp:txXfrm>
    </dsp:sp>
    <dsp:sp modelId="{ACDD3EBB-5E09-4518-A936-DFA3AE1C7D43}">
      <dsp:nvSpPr>
        <dsp:cNvPr id="0" name=""/>
        <dsp:cNvSpPr/>
      </dsp:nvSpPr>
      <dsp:spPr>
        <a:xfrm>
          <a:off x="5017236" y="875"/>
          <a:ext cx="2274157" cy="151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44550">
            <a:lnSpc>
              <a:spcPct val="90000"/>
            </a:lnSpc>
            <a:spcBef>
              <a:spcPct val="0"/>
            </a:spcBef>
            <a:spcAft>
              <a:spcPct val="15000"/>
            </a:spcAft>
            <a:buChar char="••"/>
          </a:pPr>
          <a:r>
            <a:rPr lang="en-US" sz="1900" b="0" kern="1200" dirty="0" smtClean="0">
              <a:effectLst/>
            </a:rPr>
            <a:t>GTINs (UPC)</a:t>
          </a:r>
          <a:endParaRPr lang="en-US" sz="1900" b="0" kern="1200" dirty="0">
            <a:effectLst/>
          </a:endParaRPr>
        </a:p>
        <a:p>
          <a:pPr marL="171450" lvl="1" indent="-171450" algn="l" defTabSz="844550">
            <a:lnSpc>
              <a:spcPct val="90000"/>
            </a:lnSpc>
            <a:spcBef>
              <a:spcPct val="0"/>
            </a:spcBef>
            <a:spcAft>
              <a:spcPct val="15000"/>
            </a:spcAft>
            <a:buChar char="••"/>
          </a:pPr>
          <a:r>
            <a:rPr lang="en-US" sz="1900" b="0" kern="1200" dirty="0" smtClean="0">
              <a:effectLst/>
            </a:rPr>
            <a:t>Characteristics</a:t>
          </a:r>
          <a:endParaRPr lang="en-US" sz="1900" b="0" kern="1200" dirty="0">
            <a:effectLst/>
          </a:endParaRPr>
        </a:p>
        <a:p>
          <a:pPr marL="171450" lvl="1" indent="-171450" algn="l" defTabSz="844550">
            <a:lnSpc>
              <a:spcPct val="90000"/>
            </a:lnSpc>
            <a:spcBef>
              <a:spcPct val="0"/>
            </a:spcBef>
            <a:spcAft>
              <a:spcPct val="15000"/>
            </a:spcAft>
            <a:buChar char="••"/>
          </a:pPr>
          <a:r>
            <a:rPr lang="en-US" sz="1900" b="0" kern="1200" dirty="0" smtClean="0">
              <a:effectLst/>
            </a:rPr>
            <a:t>Categories</a:t>
          </a:r>
          <a:endParaRPr lang="en-US" sz="1900" b="0" kern="1200" dirty="0">
            <a:effectLst/>
          </a:endParaRPr>
        </a:p>
        <a:p>
          <a:pPr marL="171450" lvl="1" indent="-171450" algn="l" defTabSz="844550">
            <a:lnSpc>
              <a:spcPct val="90000"/>
            </a:lnSpc>
            <a:spcBef>
              <a:spcPct val="0"/>
            </a:spcBef>
            <a:spcAft>
              <a:spcPct val="15000"/>
            </a:spcAft>
            <a:buChar char="••"/>
          </a:pPr>
          <a:r>
            <a:rPr lang="en-US" sz="1900" b="0" kern="1200" dirty="0" smtClean="0">
              <a:effectLst/>
            </a:rPr>
            <a:t>Ownership</a:t>
          </a:r>
          <a:endParaRPr lang="en-US" sz="1900" b="0" kern="1200" dirty="0">
            <a:effectLst/>
          </a:endParaRPr>
        </a:p>
      </dsp:txBody>
      <dsp:txXfrm>
        <a:off x="5017236" y="875"/>
        <a:ext cx="2274157" cy="1516104"/>
      </dsp:txXfrm>
    </dsp:sp>
    <dsp:sp modelId="{49C1A3DA-87CC-4E6F-813A-00AB64D44CF4}">
      <dsp:nvSpPr>
        <dsp:cNvPr id="0" name=""/>
        <dsp:cNvSpPr/>
      </dsp:nvSpPr>
      <dsp:spPr>
        <a:xfrm>
          <a:off x="3850578" y="1870847"/>
          <a:ext cx="1516104" cy="1516104"/>
        </a:xfrm>
        <a:prstGeom prst="ellipse">
          <a:avLst/>
        </a:prstGeom>
        <a:solidFill>
          <a:schemeClr val="accent5">
            <a:hueOff val="-6622584"/>
            <a:satOff val="26541"/>
            <a:lumOff val="5752"/>
            <a:alphaOff val="0"/>
          </a:schemeClr>
        </a:solidFill>
        <a:ln>
          <a:noFill/>
        </a:ln>
        <a:effectLst>
          <a:outerShdw blurRad="38100" dist="25400" dir="2700000" algn="br"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effectLst/>
            </a:rPr>
            <a:t>Entities</a:t>
          </a:r>
          <a:endParaRPr lang="en-US" sz="2200" kern="1200" dirty="0">
            <a:effectLst/>
          </a:endParaRPr>
        </a:p>
      </dsp:txBody>
      <dsp:txXfrm>
        <a:off x="4072606" y="2092875"/>
        <a:ext cx="1072048" cy="1072048"/>
      </dsp:txXfrm>
    </dsp:sp>
    <dsp:sp modelId="{1AFF9228-D51F-40A7-B787-F4A10F35AABA}">
      <dsp:nvSpPr>
        <dsp:cNvPr id="0" name=""/>
        <dsp:cNvSpPr/>
      </dsp:nvSpPr>
      <dsp:spPr>
        <a:xfrm>
          <a:off x="5518293" y="1870847"/>
          <a:ext cx="2274157" cy="151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44550">
            <a:lnSpc>
              <a:spcPct val="90000"/>
            </a:lnSpc>
            <a:spcBef>
              <a:spcPct val="0"/>
            </a:spcBef>
            <a:spcAft>
              <a:spcPct val="15000"/>
            </a:spcAft>
            <a:buChar char="••"/>
          </a:pPr>
          <a:r>
            <a:rPr lang="en-US" sz="1900" b="0" i="0" kern="1200" dirty="0" smtClean="0">
              <a:effectLst/>
            </a:rPr>
            <a:t>GLNs, EBIDs</a:t>
          </a:r>
          <a:endParaRPr lang="en-US" sz="1900" b="0" i="0" kern="1200" dirty="0">
            <a:effectLst/>
          </a:endParaRPr>
        </a:p>
        <a:p>
          <a:pPr marL="171450" lvl="1" indent="-171450" algn="l" defTabSz="844550">
            <a:lnSpc>
              <a:spcPct val="90000"/>
            </a:lnSpc>
            <a:spcBef>
              <a:spcPct val="0"/>
            </a:spcBef>
            <a:spcAft>
              <a:spcPct val="15000"/>
            </a:spcAft>
            <a:buChar char="••"/>
          </a:pPr>
          <a:r>
            <a:rPr lang="en-US" sz="1900" b="0" i="0" kern="1200" dirty="0" smtClean="0">
              <a:effectLst/>
              <a:cs typeface="Times New Roman" pitchFamily="18" charset="0"/>
            </a:rPr>
            <a:t>Manufacturers</a:t>
          </a:r>
          <a:endParaRPr lang="en-US" sz="1900" b="0" i="0" kern="1200" dirty="0">
            <a:effectLst/>
          </a:endParaRPr>
        </a:p>
        <a:p>
          <a:pPr marL="171450" lvl="1" indent="-171450" algn="l" defTabSz="844550">
            <a:lnSpc>
              <a:spcPct val="90000"/>
            </a:lnSpc>
            <a:spcBef>
              <a:spcPct val="0"/>
            </a:spcBef>
            <a:spcAft>
              <a:spcPct val="15000"/>
            </a:spcAft>
            <a:buChar char="••"/>
          </a:pPr>
          <a:r>
            <a:rPr lang="en-US" sz="1900" kern="1200" dirty="0" smtClean="0">
              <a:effectLst/>
            </a:rPr>
            <a:t>Distributors</a:t>
          </a:r>
          <a:endParaRPr lang="en-US" sz="1900" kern="1200" dirty="0">
            <a:effectLst/>
          </a:endParaRPr>
        </a:p>
        <a:p>
          <a:pPr marL="171450" lvl="1" indent="-171450" algn="l" defTabSz="844550">
            <a:lnSpc>
              <a:spcPct val="90000"/>
            </a:lnSpc>
            <a:spcBef>
              <a:spcPct val="0"/>
            </a:spcBef>
            <a:spcAft>
              <a:spcPct val="15000"/>
            </a:spcAft>
            <a:buChar char="••"/>
          </a:pPr>
          <a:r>
            <a:rPr lang="en-US" sz="1900" kern="1200" dirty="0" smtClean="0">
              <a:effectLst/>
            </a:rPr>
            <a:t>End Users</a:t>
          </a:r>
          <a:endParaRPr lang="en-US" sz="1900" kern="1200" dirty="0">
            <a:effectLst/>
          </a:endParaRPr>
        </a:p>
        <a:p>
          <a:pPr marL="171450" lvl="1" indent="-171450" algn="l" defTabSz="844550">
            <a:lnSpc>
              <a:spcPct val="90000"/>
            </a:lnSpc>
            <a:spcBef>
              <a:spcPct val="0"/>
            </a:spcBef>
            <a:spcAft>
              <a:spcPct val="15000"/>
            </a:spcAft>
            <a:buChar char="••"/>
          </a:pPr>
          <a:r>
            <a:rPr lang="en-US" sz="1900" kern="1200" dirty="0" smtClean="0">
              <a:effectLst/>
            </a:rPr>
            <a:t>Etc, etc.</a:t>
          </a:r>
          <a:endParaRPr lang="en-US" sz="1900" kern="1200" dirty="0">
            <a:effectLst/>
          </a:endParaRPr>
        </a:p>
      </dsp:txBody>
      <dsp:txXfrm>
        <a:off x="5518293" y="1870847"/>
        <a:ext cx="2274157" cy="1516104"/>
      </dsp:txXfrm>
    </dsp:sp>
    <dsp:sp modelId="{07C65A6D-9174-4FA7-A4BD-EA8DE52ECB08}">
      <dsp:nvSpPr>
        <dsp:cNvPr id="0" name=""/>
        <dsp:cNvSpPr/>
      </dsp:nvSpPr>
      <dsp:spPr>
        <a:xfrm>
          <a:off x="3349521" y="3740820"/>
          <a:ext cx="1516104" cy="1516104"/>
        </a:xfrm>
        <a:prstGeom prst="ellipse">
          <a:avLst/>
        </a:prstGeom>
        <a:solidFill>
          <a:schemeClr val="accent5">
            <a:hueOff val="-9933876"/>
            <a:satOff val="39811"/>
            <a:lumOff val="8628"/>
            <a:alphaOff val="0"/>
          </a:schemeClr>
        </a:solidFill>
        <a:ln>
          <a:noFill/>
        </a:ln>
        <a:effectLst>
          <a:outerShdw blurRad="38100" dist="25400" dir="2700000" algn="br"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effectLst/>
            </a:rPr>
            <a:t>Licenses</a:t>
          </a:r>
          <a:endParaRPr lang="en-US" sz="2200" kern="1200" dirty="0">
            <a:effectLst/>
          </a:endParaRPr>
        </a:p>
      </dsp:txBody>
      <dsp:txXfrm>
        <a:off x="3571549" y="3962848"/>
        <a:ext cx="1072048" cy="1072048"/>
      </dsp:txXfrm>
    </dsp:sp>
    <dsp:sp modelId="{5C6D9221-71CA-4AD3-9F96-8D31502AF1B3}">
      <dsp:nvSpPr>
        <dsp:cNvPr id="0" name=""/>
        <dsp:cNvSpPr/>
      </dsp:nvSpPr>
      <dsp:spPr>
        <a:xfrm>
          <a:off x="5017236" y="3740820"/>
          <a:ext cx="2274157" cy="151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44550">
            <a:lnSpc>
              <a:spcPct val="90000"/>
            </a:lnSpc>
            <a:spcBef>
              <a:spcPct val="0"/>
            </a:spcBef>
            <a:spcAft>
              <a:spcPct val="15000"/>
            </a:spcAft>
            <a:buChar char="••"/>
          </a:pPr>
          <a:r>
            <a:rPr lang="en-US" sz="1900" kern="1200" dirty="0" smtClean="0">
              <a:effectLst/>
            </a:rPr>
            <a:t>Unique ID</a:t>
          </a:r>
          <a:endParaRPr lang="en-US" sz="1900" kern="1200" dirty="0">
            <a:effectLst/>
          </a:endParaRPr>
        </a:p>
        <a:p>
          <a:pPr marL="171450" lvl="1" indent="-171450" algn="l" defTabSz="844550">
            <a:lnSpc>
              <a:spcPct val="90000"/>
            </a:lnSpc>
            <a:spcBef>
              <a:spcPct val="0"/>
            </a:spcBef>
            <a:spcAft>
              <a:spcPct val="15000"/>
            </a:spcAft>
            <a:buChar char="••"/>
          </a:pPr>
          <a:r>
            <a:rPr lang="en-US" sz="1900" b="0" kern="1200" dirty="0" smtClean="0">
              <a:effectLst/>
            </a:rPr>
            <a:t>Characteristics</a:t>
          </a:r>
          <a:endParaRPr lang="en-US" sz="1900" kern="1200" dirty="0">
            <a:effectLst/>
          </a:endParaRPr>
        </a:p>
        <a:p>
          <a:pPr marL="171450" lvl="1" indent="-171450" algn="l" defTabSz="844550">
            <a:lnSpc>
              <a:spcPct val="90000"/>
            </a:lnSpc>
            <a:spcBef>
              <a:spcPct val="0"/>
            </a:spcBef>
            <a:spcAft>
              <a:spcPct val="15000"/>
            </a:spcAft>
            <a:buChar char="••"/>
          </a:pPr>
          <a:r>
            <a:rPr lang="en-US" sz="1900" kern="1200" dirty="0" smtClean="0">
              <a:effectLst/>
            </a:rPr>
            <a:t>Linkages</a:t>
          </a:r>
          <a:endParaRPr lang="en-US" sz="1900" kern="1200" dirty="0">
            <a:effectLst/>
          </a:endParaRPr>
        </a:p>
      </dsp:txBody>
      <dsp:txXfrm>
        <a:off x="5017236" y="3740820"/>
        <a:ext cx="2274157" cy="1516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8B58D-7DEF-4B2A-A991-67702C3F6D9B}">
      <dsp:nvSpPr>
        <dsp:cNvPr id="0" name=""/>
        <dsp:cNvSpPr/>
      </dsp:nvSpPr>
      <dsp:spPr>
        <a:xfrm>
          <a:off x="597954" y="2147"/>
          <a:ext cx="2283852" cy="1370311"/>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Ag Retail</a:t>
          </a:r>
          <a:endParaRPr lang="en-US" sz="1600" b="1" kern="1200" dirty="0"/>
        </a:p>
      </dsp:txBody>
      <dsp:txXfrm>
        <a:off x="597954" y="2147"/>
        <a:ext cx="2283852" cy="1370311"/>
      </dsp:txXfrm>
    </dsp:sp>
    <dsp:sp modelId="{32893FF2-575F-40B3-AD24-A03172259E8F}">
      <dsp:nvSpPr>
        <dsp:cNvPr id="0" name=""/>
        <dsp:cNvSpPr/>
      </dsp:nvSpPr>
      <dsp:spPr>
        <a:xfrm>
          <a:off x="3110192" y="2147"/>
          <a:ext cx="2283852" cy="1370311"/>
        </a:xfrm>
        <a:prstGeom prst="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Crop Nutrition</a:t>
          </a:r>
          <a:endParaRPr lang="en-US" sz="1600" b="1" kern="1200" dirty="0"/>
        </a:p>
      </dsp:txBody>
      <dsp:txXfrm>
        <a:off x="3110192" y="2147"/>
        <a:ext cx="2283852" cy="1370311"/>
      </dsp:txXfrm>
    </dsp:sp>
    <dsp:sp modelId="{B83F9BA1-9426-44B4-BA43-EDC5706154F3}">
      <dsp:nvSpPr>
        <dsp:cNvPr id="0" name=""/>
        <dsp:cNvSpPr/>
      </dsp:nvSpPr>
      <dsp:spPr>
        <a:xfrm>
          <a:off x="5622430" y="2147"/>
          <a:ext cx="2283852" cy="1370311"/>
        </a:xfrm>
        <a:prstGeom prst="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Crop Protection</a:t>
          </a:r>
          <a:endParaRPr lang="en-US" sz="1600" b="1" kern="1200" dirty="0"/>
        </a:p>
      </dsp:txBody>
      <dsp:txXfrm>
        <a:off x="5622430" y="2147"/>
        <a:ext cx="2283852" cy="1370311"/>
      </dsp:txXfrm>
    </dsp:sp>
    <dsp:sp modelId="{F48984A3-481E-405F-91A5-B6276009E296}">
      <dsp:nvSpPr>
        <dsp:cNvPr id="0" name=""/>
        <dsp:cNvSpPr/>
      </dsp:nvSpPr>
      <dsp:spPr>
        <a:xfrm>
          <a:off x="597954" y="1600844"/>
          <a:ext cx="2283852" cy="1370311"/>
        </a:xfrm>
        <a:prstGeom prst="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Feed</a:t>
          </a:r>
          <a:endParaRPr lang="en-US" sz="1600" b="1" kern="1200" dirty="0"/>
        </a:p>
      </dsp:txBody>
      <dsp:txXfrm>
        <a:off x="597954" y="1600844"/>
        <a:ext cx="2283852" cy="1370311"/>
      </dsp:txXfrm>
    </dsp:sp>
    <dsp:sp modelId="{1F36A57C-99C4-4C93-AFEA-59C7EB9AD324}">
      <dsp:nvSpPr>
        <dsp:cNvPr id="0" name=""/>
        <dsp:cNvSpPr/>
      </dsp:nvSpPr>
      <dsp:spPr>
        <a:xfrm>
          <a:off x="3110192" y="1600844"/>
          <a:ext cx="2283852" cy="1370311"/>
        </a:xfrm>
        <a:prstGeom prst="rect">
          <a:avLst/>
        </a:prstGeom>
        <a:solidFill>
          <a:schemeClr val="accent6">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Grain</a:t>
          </a:r>
          <a:endParaRPr lang="en-US" sz="1600" b="1" kern="1200" dirty="0"/>
        </a:p>
      </dsp:txBody>
      <dsp:txXfrm>
        <a:off x="3110192" y="1600844"/>
        <a:ext cx="2283852" cy="1370311"/>
      </dsp:txXfrm>
    </dsp:sp>
    <dsp:sp modelId="{637A57F6-1233-4BB0-A0F3-A7B82C300F9E}">
      <dsp:nvSpPr>
        <dsp:cNvPr id="0" name=""/>
        <dsp:cNvSpPr/>
      </dsp:nvSpPr>
      <dsp:spPr>
        <a:xfrm>
          <a:off x="5622430" y="1600844"/>
          <a:ext cx="2283852" cy="1370311"/>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Horticulture</a:t>
          </a:r>
          <a:endParaRPr lang="en-US" sz="1600" b="1" kern="1200" dirty="0"/>
        </a:p>
      </dsp:txBody>
      <dsp:txXfrm>
        <a:off x="5622430" y="1600844"/>
        <a:ext cx="2283852" cy="1370311"/>
      </dsp:txXfrm>
    </dsp:sp>
    <dsp:sp modelId="{46C135CF-86DD-4E56-94A0-2F8CDC4338B3}">
      <dsp:nvSpPr>
        <dsp:cNvPr id="0" name=""/>
        <dsp:cNvSpPr/>
      </dsp:nvSpPr>
      <dsp:spPr>
        <a:xfrm>
          <a:off x="597954" y="3199541"/>
          <a:ext cx="2283852" cy="1370311"/>
        </a:xfrm>
        <a:prstGeom prst="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Precision Agriculture</a:t>
          </a:r>
          <a:endParaRPr lang="en-US" sz="1600" b="1" kern="1200" dirty="0"/>
        </a:p>
      </dsp:txBody>
      <dsp:txXfrm>
        <a:off x="597954" y="3199541"/>
        <a:ext cx="2283852" cy="1370311"/>
      </dsp:txXfrm>
    </dsp:sp>
    <dsp:sp modelId="{406AB686-5ADF-486F-B1A4-472CDC437AEF}">
      <dsp:nvSpPr>
        <dsp:cNvPr id="0" name=""/>
        <dsp:cNvSpPr/>
      </dsp:nvSpPr>
      <dsp:spPr>
        <a:xfrm>
          <a:off x="3110192" y="3199541"/>
          <a:ext cx="2283852" cy="1370311"/>
        </a:xfrm>
        <a:prstGeom prst="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Seed</a:t>
          </a:r>
          <a:endParaRPr lang="en-US" sz="1600" b="1" kern="1200" dirty="0"/>
        </a:p>
      </dsp:txBody>
      <dsp:txXfrm>
        <a:off x="3110192" y="3199541"/>
        <a:ext cx="2283852" cy="1370311"/>
      </dsp:txXfrm>
    </dsp:sp>
    <dsp:sp modelId="{85020DAF-8D98-43FB-A832-A37CDD235CD0}">
      <dsp:nvSpPr>
        <dsp:cNvPr id="0" name=""/>
        <dsp:cNvSpPr/>
      </dsp:nvSpPr>
      <dsp:spPr>
        <a:xfrm>
          <a:off x="5622430" y="3199541"/>
          <a:ext cx="2283852" cy="1370311"/>
        </a:xfrm>
        <a:prstGeom prst="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Allied Providers</a:t>
          </a:r>
          <a:endParaRPr lang="en-US" sz="1600" b="1" kern="1200" dirty="0"/>
        </a:p>
      </dsp:txBody>
      <dsp:txXfrm>
        <a:off x="5622430" y="3199541"/>
        <a:ext cx="2283852" cy="1370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A9D77-A685-4C88-A54C-9C656DC44172}">
      <dsp:nvSpPr>
        <dsp:cNvPr id="0" name=""/>
        <dsp:cNvSpPr/>
      </dsp:nvSpPr>
      <dsp:spPr>
        <a:xfrm rot="2561406">
          <a:off x="2602044" y="2883589"/>
          <a:ext cx="625178" cy="47636"/>
        </a:xfrm>
        <a:custGeom>
          <a:avLst/>
          <a:gdLst/>
          <a:ahLst/>
          <a:cxnLst/>
          <a:rect l="0" t="0" r="0" b="0"/>
          <a:pathLst>
            <a:path>
              <a:moveTo>
                <a:pt x="0" y="23818"/>
              </a:moveTo>
              <a:lnTo>
                <a:pt x="625178" y="23818"/>
              </a:lnTo>
            </a:path>
          </a:pathLst>
        </a:custGeom>
        <a:noFill/>
        <a:ln w="26425" cap="flat" cmpd="sng" algn="ctr">
          <a:solidFill>
            <a:schemeClr val="accent3">
              <a:hueOff val="0"/>
              <a:satOff val="0"/>
              <a:lumOff val="0"/>
              <a:alphaOff val="0"/>
            </a:schemeClr>
          </a:solidFill>
          <a:prstDash val="solid"/>
        </a:ln>
        <a:effectLst/>
        <a:scene3d>
          <a:camera prst="orthographicFront" zoom="91000"/>
          <a:lightRig rig="threePt" dir="t">
            <a:rot lat="0" lon="0" rev="20640000"/>
          </a:lightRig>
        </a:scene3d>
        <a:sp3d z="-110000"/>
      </dsp:spPr>
      <dsp:style>
        <a:lnRef idx="2">
          <a:scrgbClr r="0" g="0" b="0"/>
        </a:lnRef>
        <a:fillRef idx="0">
          <a:scrgbClr r="0" g="0" b="0"/>
        </a:fillRef>
        <a:effectRef idx="0">
          <a:scrgbClr r="0" g="0" b="0"/>
        </a:effectRef>
        <a:fontRef idx="minor"/>
      </dsp:style>
    </dsp:sp>
    <dsp:sp modelId="{C97ADC3E-4394-4F74-9481-DDE6BF00C50C}">
      <dsp:nvSpPr>
        <dsp:cNvPr id="0" name=""/>
        <dsp:cNvSpPr/>
      </dsp:nvSpPr>
      <dsp:spPr>
        <a:xfrm>
          <a:off x="2684870" y="2033581"/>
          <a:ext cx="694693" cy="47636"/>
        </a:xfrm>
        <a:custGeom>
          <a:avLst/>
          <a:gdLst/>
          <a:ahLst/>
          <a:cxnLst/>
          <a:rect l="0" t="0" r="0" b="0"/>
          <a:pathLst>
            <a:path>
              <a:moveTo>
                <a:pt x="0" y="23818"/>
              </a:moveTo>
              <a:lnTo>
                <a:pt x="694693" y="23818"/>
              </a:lnTo>
            </a:path>
          </a:pathLst>
        </a:custGeom>
        <a:noFill/>
        <a:ln w="26425" cap="flat" cmpd="sng" algn="ctr">
          <a:solidFill>
            <a:schemeClr val="accent3">
              <a:hueOff val="0"/>
              <a:satOff val="0"/>
              <a:lumOff val="0"/>
              <a:alphaOff val="0"/>
            </a:schemeClr>
          </a:solidFill>
          <a:prstDash val="solid"/>
        </a:ln>
        <a:effectLst/>
        <a:scene3d>
          <a:camera prst="orthographicFront" zoom="91000"/>
          <a:lightRig rig="threePt" dir="t">
            <a:rot lat="0" lon="0" rev="20640000"/>
          </a:lightRig>
        </a:scene3d>
        <a:sp3d z="-110000"/>
      </dsp:spPr>
      <dsp:style>
        <a:lnRef idx="2">
          <a:scrgbClr r="0" g="0" b="0"/>
        </a:lnRef>
        <a:fillRef idx="0">
          <a:scrgbClr r="0" g="0" b="0"/>
        </a:fillRef>
        <a:effectRef idx="0">
          <a:scrgbClr r="0" g="0" b="0"/>
        </a:effectRef>
        <a:fontRef idx="minor"/>
      </dsp:style>
    </dsp:sp>
    <dsp:sp modelId="{A7C95797-096B-4240-9502-24E497DF2C87}">
      <dsp:nvSpPr>
        <dsp:cNvPr id="0" name=""/>
        <dsp:cNvSpPr/>
      </dsp:nvSpPr>
      <dsp:spPr>
        <a:xfrm rot="19038594">
          <a:off x="2602044" y="1183573"/>
          <a:ext cx="625178" cy="47636"/>
        </a:xfrm>
        <a:custGeom>
          <a:avLst/>
          <a:gdLst/>
          <a:ahLst/>
          <a:cxnLst/>
          <a:rect l="0" t="0" r="0" b="0"/>
          <a:pathLst>
            <a:path>
              <a:moveTo>
                <a:pt x="0" y="23818"/>
              </a:moveTo>
              <a:lnTo>
                <a:pt x="625178" y="23818"/>
              </a:lnTo>
            </a:path>
          </a:pathLst>
        </a:custGeom>
        <a:noFill/>
        <a:ln w="26425" cap="flat" cmpd="sng" algn="ctr">
          <a:solidFill>
            <a:schemeClr val="accent3">
              <a:hueOff val="0"/>
              <a:satOff val="0"/>
              <a:lumOff val="0"/>
              <a:alphaOff val="0"/>
            </a:schemeClr>
          </a:solidFill>
          <a:prstDash val="solid"/>
        </a:ln>
        <a:effectLst/>
        <a:scene3d>
          <a:camera prst="orthographicFront" zoom="91000"/>
          <a:lightRig rig="threePt" dir="t">
            <a:rot lat="0" lon="0" rev="20640000"/>
          </a:lightRig>
        </a:scene3d>
        <a:sp3d z="-110000"/>
      </dsp:spPr>
      <dsp:style>
        <a:lnRef idx="2">
          <a:scrgbClr r="0" g="0" b="0"/>
        </a:lnRef>
        <a:fillRef idx="0">
          <a:scrgbClr r="0" g="0" b="0"/>
        </a:fillRef>
        <a:effectRef idx="0">
          <a:scrgbClr r="0" g="0" b="0"/>
        </a:effectRef>
        <a:fontRef idx="minor"/>
      </dsp:style>
    </dsp:sp>
    <dsp:sp modelId="{3D4C8597-8E70-4518-AAD5-251C74DE050D}">
      <dsp:nvSpPr>
        <dsp:cNvPr id="0" name=""/>
        <dsp:cNvSpPr/>
      </dsp:nvSpPr>
      <dsp:spPr>
        <a:xfrm>
          <a:off x="1005025" y="1069255"/>
          <a:ext cx="1976288" cy="1976288"/>
        </a:xfrm>
        <a:prstGeom prst="ellipse">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5FF81095-221F-4EF0-BC79-C8121D62EE80}">
      <dsp:nvSpPr>
        <dsp:cNvPr id="0" name=""/>
        <dsp:cNvSpPr/>
      </dsp:nvSpPr>
      <dsp:spPr>
        <a:xfrm>
          <a:off x="2987300" y="563"/>
          <a:ext cx="1185773" cy="1185773"/>
        </a:xfrm>
        <a:prstGeom prst="ellipse">
          <a:avLst/>
        </a:prstGeom>
        <a:solidFill>
          <a:schemeClr val="accent3">
            <a:hueOff val="3750088"/>
            <a:satOff val="-5627"/>
            <a:lumOff val="-915"/>
            <a:alphaOff val="0"/>
          </a:schemeClr>
        </a:solidFill>
        <a:ln>
          <a:noFill/>
        </a:ln>
        <a:effectLst/>
        <a:scene3d>
          <a:camera prst="orthographicFront"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Products</a:t>
          </a:r>
          <a:endParaRPr lang="en-US" sz="1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3160952" y="174215"/>
        <a:ext cx="838469" cy="838469"/>
      </dsp:txXfrm>
    </dsp:sp>
    <dsp:sp modelId="{49C1A3DA-87CC-4E6F-813A-00AB64D44CF4}">
      <dsp:nvSpPr>
        <dsp:cNvPr id="0" name=""/>
        <dsp:cNvSpPr/>
      </dsp:nvSpPr>
      <dsp:spPr>
        <a:xfrm>
          <a:off x="3379564" y="1464513"/>
          <a:ext cx="1185773" cy="1185773"/>
        </a:xfrm>
        <a:prstGeom prst="ellipse">
          <a:avLst/>
        </a:prstGeom>
        <a:solidFill>
          <a:schemeClr val="accent3">
            <a:hueOff val="7500176"/>
            <a:satOff val="-11253"/>
            <a:lumOff val="-1830"/>
            <a:alphaOff val="0"/>
          </a:schemeClr>
        </a:solidFill>
        <a:ln>
          <a:noFill/>
        </a:ln>
        <a:effectLst/>
        <a:scene3d>
          <a:camera prst="orthographicFront"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Entities</a:t>
          </a:r>
          <a:endParaRPr lang="en-US" sz="1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3553216" y="1638165"/>
        <a:ext cx="838469" cy="838469"/>
      </dsp:txXfrm>
    </dsp:sp>
    <dsp:sp modelId="{07C65A6D-9174-4FA7-A4BD-EA8DE52ECB08}">
      <dsp:nvSpPr>
        <dsp:cNvPr id="0" name=""/>
        <dsp:cNvSpPr/>
      </dsp:nvSpPr>
      <dsp:spPr>
        <a:xfrm>
          <a:off x="2987300" y="2928463"/>
          <a:ext cx="1185773" cy="1185773"/>
        </a:xfrm>
        <a:prstGeom prst="ellipse">
          <a:avLst/>
        </a:prstGeom>
        <a:solidFill>
          <a:schemeClr val="accent3">
            <a:hueOff val="11250264"/>
            <a:satOff val="-16880"/>
            <a:lumOff val="-2745"/>
            <a:alphaOff val="0"/>
          </a:schemeClr>
        </a:solidFill>
        <a:ln>
          <a:noFill/>
        </a:ln>
        <a:effectLst/>
        <a:scene3d>
          <a:camera prst="orthographicFront"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Licenses</a:t>
          </a:r>
          <a:endParaRPr lang="en-US" sz="1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3160952" y="3102115"/>
        <a:ext cx="838469" cy="8384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2CB20-0623-4986-BCA8-75D36B01E2D6}">
      <dsp:nvSpPr>
        <dsp:cNvPr id="0" name=""/>
        <dsp:cNvSpPr/>
      </dsp:nvSpPr>
      <dsp:spPr>
        <a:xfrm>
          <a:off x="1083430" y="1127960"/>
          <a:ext cx="3717759" cy="1858879"/>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rtl="0">
            <a:lnSpc>
              <a:spcPct val="90000"/>
            </a:lnSpc>
            <a:spcBef>
              <a:spcPct val="0"/>
            </a:spcBef>
            <a:spcAft>
              <a:spcPct val="35000"/>
            </a:spcAft>
          </a:pPr>
          <a:r>
            <a:rPr lang="en-US" sz="3900" kern="1200" dirty="0" smtClean="0"/>
            <a:t>AgGateway Enabling Services</a:t>
          </a:r>
          <a:endParaRPr lang="en-US" sz="3900" kern="1200" dirty="0"/>
        </a:p>
      </dsp:txBody>
      <dsp:txXfrm>
        <a:off x="1137875" y="1182405"/>
        <a:ext cx="3608869" cy="1749989"/>
      </dsp:txXfrm>
    </dsp:sp>
    <dsp:sp modelId="{1A894CD0-7532-486E-A1F5-B40119B015F3}">
      <dsp:nvSpPr>
        <dsp:cNvPr id="0" name=""/>
        <dsp:cNvSpPr/>
      </dsp:nvSpPr>
      <dsp:spPr>
        <a:xfrm rot="17692822">
          <a:off x="4292183" y="1240043"/>
          <a:ext cx="1757390" cy="40429"/>
        </a:xfrm>
        <a:custGeom>
          <a:avLst/>
          <a:gdLst/>
          <a:ahLst/>
          <a:cxnLst/>
          <a:rect l="0" t="0" r="0" b="0"/>
          <a:pathLst>
            <a:path>
              <a:moveTo>
                <a:pt x="0" y="20214"/>
              </a:moveTo>
              <a:lnTo>
                <a:pt x="1757390" y="20214"/>
              </a:lnTo>
            </a:path>
          </a:pathLst>
        </a:custGeom>
        <a:noFill/>
        <a:ln w="28575"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5126944" y="1216323"/>
        <a:ext cx="87869" cy="87869"/>
      </dsp:txXfrm>
    </dsp:sp>
    <dsp:sp modelId="{7D621E21-EE2F-4BB0-950D-F914E3CF78C8}">
      <dsp:nvSpPr>
        <dsp:cNvPr id="0" name=""/>
        <dsp:cNvSpPr/>
      </dsp:nvSpPr>
      <dsp:spPr>
        <a:xfrm>
          <a:off x="5540568" y="1004"/>
          <a:ext cx="1848445" cy="924222"/>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Project Management  </a:t>
          </a:r>
          <a:endParaRPr lang="en-US" sz="1800" kern="1200" dirty="0"/>
        </a:p>
      </dsp:txBody>
      <dsp:txXfrm>
        <a:off x="5567638" y="28074"/>
        <a:ext cx="1794305" cy="870082"/>
      </dsp:txXfrm>
    </dsp:sp>
    <dsp:sp modelId="{3AD7DA50-767B-42EC-B7F6-A713666D2542}">
      <dsp:nvSpPr>
        <dsp:cNvPr id="0" name=""/>
        <dsp:cNvSpPr/>
      </dsp:nvSpPr>
      <dsp:spPr>
        <a:xfrm rot="19457599">
          <a:off x="4715605" y="1771471"/>
          <a:ext cx="910546" cy="40429"/>
        </a:xfrm>
        <a:custGeom>
          <a:avLst/>
          <a:gdLst/>
          <a:ahLst/>
          <a:cxnLst/>
          <a:rect l="0" t="0" r="0" b="0"/>
          <a:pathLst>
            <a:path>
              <a:moveTo>
                <a:pt x="0" y="20214"/>
              </a:moveTo>
              <a:lnTo>
                <a:pt x="910546" y="20214"/>
              </a:lnTo>
            </a:path>
          </a:pathLst>
        </a:custGeom>
        <a:noFill/>
        <a:ln w="28575"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48115" y="1768922"/>
        <a:ext cx="45527" cy="45527"/>
      </dsp:txXfrm>
    </dsp:sp>
    <dsp:sp modelId="{B6B23033-1B66-41A6-A13E-D9A68DB70236}">
      <dsp:nvSpPr>
        <dsp:cNvPr id="0" name=""/>
        <dsp:cNvSpPr/>
      </dsp:nvSpPr>
      <dsp:spPr>
        <a:xfrm>
          <a:off x="5540568" y="1063860"/>
          <a:ext cx="1848445" cy="924222"/>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Trading Partner Connectivity </a:t>
          </a:r>
          <a:endParaRPr lang="en-US" sz="1800" kern="1200" dirty="0"/>
        </a:p>
      </dsp:txBody>
      <dsp:txXfrm>
        <a:off x="5567638" y="1090930"/>
        <a:ext cx="1794305" cy="870082"/>
      </dsp:txXfrm>
    </dsp:sp>
    <dsp:sp modelId="{0C3913FA-FA19-4884-8513-8D86D066AB6F}">
      <dsp:nvSpPr>
        <dsp:cNvPr id="0" name=""/>
        <dsp:cNvSpPr/>
      </dsp:nvSpPr>
      <dsp:spPr>
        <a:xfrm rot="2142401">
          <a:off x="4715605" y="2302899"/>
          <a:ext cx="910546" cy="40429"/>
        </a:xfrm>
        <a:custGeom>
          <a:avLst/>
          <a:gdLst/>
          <a:ahLst/>
          <a:cxnLst/>
          <a:rect l="0" t="0" r="0" b="0"/>
          <a:pathLst>
            <a:path>
              <a:moveTo>
                <a:pt x="0" y="20214"/>
              </a:moveTo>
              <a:lnTo>
                <a:pt x="910546" y="20214"/>
              </a:lnTo>
            </a:path>
          </a:pathLst>
        </a:custGeom>
        <a:noFill/>
        <a:ln w="28575"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48115" y="2300350"/>
        <a:ext cx="45527" cy="45527"/>
      </dsp:txXfrm>
    </dsp:sp>
    <dsp:sp modelId="{6C1A6708-F1C3-404A-ABCF-FBC1DC3BEFCF}">
      <dsp:nvSpPr>
        <dsp:cNvPr id="0" name=""/>
        <dsp:cNvSpPr/>
      </dsp:nvSpPr>
      <dsp:spPr>
        <a:xfrm>
          <a:off x="5540568" y="2126716"/>
          <a:ext cx="1848445" cy="924222"/>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eBusiness Readiness  </a:t>
          </a:r>
          <a:endParaRPr lang="en-US" sz="1800" kern="1200" dirty="0"/>
        </a:p>
      </dsp:txBody>
      <dsp:txXfrm>
        <a:off x="5567638" y="2153786"/>
        <a:ext cx="1794305" cy="870082"/>
      </dsp:txXfrm>
    </dsp:sp>
    <dsp:sp modelId="{3EF8D61C-197B-43F4-AA35-A82774C739C0}">
      <dsp:nvSpPr>
        <dsp:cNvPr id="0" name=""/>
        <dsp:cNvSpPr/>
      </dsp:nvSpPr>
      <dsp:spPr>
        <a:xfrm rot="3907178">
          <a:off x="4292183" y="2834327"/>
          <a:ext cx="1757390" cy="40429"/>
        </a:xfrm>
        <a:custGeom>
          <a:avLst/>
          <a:gdLst/>
          <a:ahLst/>
          <a:cxnLst/>
          <a:rect l="0" t="0" r="0" b="0"/>
          <a:pathLst>
            <a:path>
              <a:moveTo>
                <a:pt x="0" y="20214"/>
              </a:moveTo>
              <a:lnTo>
                <a:pt x="1757390" y="20214"/>
              </a:lnTo>
            </a:path>
          </a:pathLst>
        </a:custGeom>
        <a:noFill/>
        <a:ln w="28575"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5126944" y="2810607"/>
        <a:ext cx="87869" cy="87869"/>
      </dsp:txXfrm>
    </dsp:sp>
    <dsp:sp modelId="{A4F27F30-351A-41B6-938E-C12DB0F740F9}">
      <dsp:nvSpPr>
        <dsp:cNvPr id="0" name=""/>
        <dsp:cNvSpPr/>
      </dsp:nvSpPr>
      <dsp:spPr>
        <a:xfrm>
          <a:off x="5540568" y="3189572"/>
          <a:ext cx="1848445" cy="924222"/>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Standards Consulting  </a:t>
          </a:r>
          <a:endParaRPr lang="en-US" sz="1800" kern="1200" dirty="0"/>
        </a:p>
      </dsp:txBody>
      <dsp:txXfrm>
        <a:off x="5567638" y="3216642"/>
        <a:ext cx="1794305" cy="87008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99B6C7B2-45EF-4F67-AB8E-985A5E60AB11}" type="datetimeFigureOut">
              <a:rPr lang="en-US" smtClean="0"/>
              <a:t>4/9/2013</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1275F067-EC5C-4358-8E65-96277E72C690}" type="slidenum">
              <a:rPr lang="en-US" smtClean="0"/>
              <a:t>‹#›</a:t>
            </a:fld>
            <a:endParaRPr lang="en-US" dirty="0"/>
          </a:p>
        </p:txBody>
      </p:sp>
    </p:spTree>
    <p:extLst>
      <p:ext uri="{BB962C8B-B14F-4D97-AF65-F5344CB8AC3E}">
        <p14:creationId xmlns:p14="http://schemas.microsoft.com/office/powerpoint/2010/main" val="4275832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302F37A-43AA-4770-BDBD-B117754745DB}" type="datetimeFigureOut">
              <a:rPr lang="en-US" smtClean="0"/>
              <a:t>4/9/2013</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34112AF-BEF8-497E-88B7-84326C335B13}" type="slidenum">
              <a:rPr lang="en-US" smtClean="0"/>
              <a:t>‹#›</a:t>
            </a:fld>
            <a:endParaRPr lang="en-US" dirty="0"/>
          </a:p>
        </p:txBody>
      </p:sp>
    </p:spTree>
    <p:extLst>
      <p:ext uri="{BB962C8B-B14F-4D97-AF65-F5344CB8AC3E}">
        <p14:creationId xmlns:p14="http://schemas.microsoft.com/office/powerpoint/2010/main" val="1287795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new members a “lay of the land”, encourage participation, and acquaint them with where to go for more information.</a:t>
            </a:r>
          </a:p>
          <a:p>
            <a:endParaRPr lang="en-US" dirty="0" smtClean="0"/>
          </a:p>
          <a:p>
            <a:r>
              <a:rPr lang="en-US" dirty="0" smtClean="0"/>
              <a:t>•	Welcome</a:t>
            </a:r>
          </a:p>
          <a:p>
            <a:r>
              <a:rPr lang="en-US" dirty="0" smtClean="0"/>
              <a:t>•	Quick background on AgGateway – history, mission, organization, staff</a:t>
            </a:r>
          </a:p>
          <a:p>
            <a:r>
              <a:rPr lang="en-US" dirty="0" smtClean="0"/>
              <a:t>o	Councils (quick description of each)</a:t>
            </a:r>
          </a:p>
          <a:p>
            <a:r>
              <a:rPr lang="en-US" dirty="0" smtClean="0"/>
              <a:t>o	Committees (quick description of each)</a:t>
            </a:r>
          </a:p>
          <a:p>
            <a:r>
              <a:rPr lang="en-US" dirty="0" smtClean="0"/>
              <a:t>o	AGIIS</a:t>
            </a:r>
          </a:p>
          <a:p>
            <a:r>
              <a:rPr lang="en-US" dirty="0" smtClean="0"/>
              <a:t>o	Standards and guidelines available</a:t>
            </a:r>
          </a:p>
          <a:p>
            <a:r>
              <a:rPr lang="en-US" dirty="0" smtClean="0"/>
              <a:t>•	2013-15 Strategic Plan</a:t>
            </a:r>
          </a:p>
          <a:p>
            <a:r>
              <a:rPr lang="en-US" dirty="0" smtClean="0"/>
              <a:t>•	Current Projects (quick description of each; how new projects get started)</a:t>
            </a:r>
          </a:p>
          <a:p>
            <a:r>
              <a:rPr lang="en-US" dirty="0" smtClean="0"/>
              <a:t>•	Quick website tour</a:t>
            </a:r>
          </a:p>
          <a:p>
            <a:r>
              <a:rPr lang="en-US" dirty="0" smtClean="0"/>
              <a:t>•	Description of “Member Services” resource</a:t>
            </a:r>
          </a:p>
          <a:p>
            <a:r>
              <a:rPr lang="en-US" dirty="0" smtClean="0"/>
              <a:t>•	Enabling Services</a:t>
            </a:r>
          </a:p>
          <a:p>
            <a:r>
              <a:rPr lang="en-US" dirty="0" smtClean="0"/>
              <a:t>•	Summary tips </a:t>
            </a:r>
          </a:p>
          <a:p>
            <a:r>
              <a:rPr lang="en-US" dirty="0" smtClean="0"/>
              <a:t>o	getting more involved in AgGateway</a:t>
            </a:r>
          </a:p>
          <a:p>
            <a:r>
              <a:rPr lang="en-US" dirty="0" smtClean="0"/>
              <a:t>o	getting your company more involved in eBusiness</a:t>
            </a:r>
          </a:p>
          <a:p>
            <a:r>
              <a:rPr lang="en-US" dirty="0" smtClean="0"/>
              <a:t>o	Immediate follow-up (on call or afterwards) – get them signed up to a council, committee</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7AE63FB-82D8-46FD-AC6C-59F2622AA713}" type="slidenum">
              <a:rPr lang="en-US" smtClean="0"/>
              <a:pPr>
                <a:defRPr/>
              </a:pPr>
              <a:t>2</a:t>
            </a:fld>
            <a:endParaRPr lang="en-US" dirty="0"/>
          </a:p>
        </p:txBody>
      </p:sp>
    </p:spTree>
    <p:extLst>
      <p:ext uri="{BB962C8B-B14F-4D97-AF65-F5344CB8AC3E}">
        <p14:creationId xmlns:p14="http://schemas.microsoft.com/office/powerpoint/2010/main" val="729308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into more detail about what</a:t>
            </a:r>
            <a:r>
              <a:rPr lang="en-US" baseline="0" dirty="0" smtClean="0"/>
              <a:t> AgGateway does, and how we do it. But first, let’s define a few terms that come up again and again in our work. </a:t>
            </a:r>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16</a:t>
            </a:fld>
            <a:endParaRPr lang="en-US" dirty="0"/>
          </a:p>
        </p:txBody>
      </p:sp>
    </p:spTree>
    <p:extLst>
      <p:ext uri="{BB962C8B-B14F-4D97-AF65-F5344CB8AC3E}">
        <p14:creationId xmlns:p14="http://schemas.microsoft.com/office/powerpoint/2010/main" val="87661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Everyone is very familiar with what standards are and what they mean to efficiency.  An important concept in AgGateway is that they do not focus only on technical standards, but also on business process standards and best practices. </a:t>
            </a:r>
          </a:p>
        </p:txBody>
      </p:sp>
      <p:sp>
        <p:nvSpPr>
          <p:cNvPr id="4" name="Slide Number Placeholder 3"/>
          <p:cNvSpPr>
            <a:spLocks noGrp="1"/>
          </p:cNvSpPr>
          <p:nvPr>
            <p:ph type="sldNum" sz="quarter" idx="5"/>
          </p:nvPr>
        </p:nvSpPr>
        <p:spPr/>
        <p:txBody>
          <a:bodyPr/>
          <a:lstStyle/>
          <a:p>
            <a:pPr>
              <a:defRPr/>
            </a:pPr>
            <a:fld id="{8FAE18A7-A3EE-410D-8745-D44125B25460}" type="slidenum">
              <a:rPr lang="en-US" smtClean="0"/>
              <a:pPr>
                <a:defRPr/>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Connectivity is a term that you’ll hear often in AgGateway meetings and discussions.  The technical connectivity is, relatively speaking, easier to do than linking business systems together.  Again, AgGateway focuses on both with the emphasis on delivering information seamlessly to the final user that needs it.</a:t>
            </a:r>
          </a:p>
        </p:txBody>
      </p:sp>
      <p:sp>
        <p:nvSpPr>
          <p:cNvPr id="4" name="Slide Number Placeholder 3"/>
          <p:cNvSpPr>
            <a:spLocks noGrp="1"/>
          </p:cNvSpPr>
          <p:nvPr>
            <p:ph type="sldNum" sz="quarter" idx="5"/>
          </p:nvPr>
        </p:nvSpPr>
        <p:spPr/>
        <p:txBody>
          <a:bodyPr/>
          <a:lstStyle/>
          <a:p>
            <a:pPr>
              <a:defRPr/>
            </a:pPr>
            <a:fld id="{2915C3F7-BAB2-4C6E-8A69-A2F710A75F4C}" type="slidenum">
              <a:rPr lang="en-US" smtClean="0"/>
              <a:pPr>
                <a:defRPr/>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Implementing eBusiness is what AgGateway is all about.  We use the broad definition of the term to include any intercompany business activities, not only eCommerce.  eBusiness is all about making business easier, less costly, and more productive.</a:t>
            </a:r>
          </a:p>
        </p:txBody>
      </p:sp>
      <p:sp>
        <p:nvSpPr>
          <p:cNvPr id="4" name="Slide Number Placeholder 3"/>
          <p:cNvSpPr>
            <a:spLocks noGrp="1"/>
          </p:cNvSpPr>
          <p:nvPr>
            <p:ph type="sldNum" sz="quarter" idx="5"/>
          </p:nvPr>
        </p:nvSpPr>
        <p:spPr/>
        <p:txBody>
          <a:bodyPr/>
          <a:lstStyle/>
          <a:p>
            <a:pPr>
              <a:defRPr/>
            </a:pPr>
            <a:fld id="{1E1CBE62-3B5E-4180-B312-059381F4AB48}" type="slidenum">
              <a:rPr lang="en-US" smtClean="0"/>
              <a:pPr>
                <a:defRPr/>
              </a:pPr>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dirty="0"/>
              <a:t>AgGateway </a:t>
            </a:r>
            <a:r>
              <a:rPr lang="en-US" dirty="0" smtClean="0"/>
              <a:t>conducts </a:t>
            </a:r>
            <a:r>
              <a:rPr lang="en-US" dirty="0"/>
              <a:t>industry projects that help </a:t>
            </a:r>
            <a:r>
              <a:rPr lang="en-US" dirty="0" smtClean="0"/>
              <a:t>trading </a:t>
            </a:r>
            <a:r>
              <a:rPr lang="en-US" dirty="0"/>
              <a:t>partners resolve the differences to enable eBusiness connectivity.</a:t>
            </a:r>
          </a:p>
          <a:p>
            <a:endParaRPr lang="en-US" dirty="0"/>
          </a:p>
        </p:txBody>
      </p:sp>
      <p:sp>
        <p:nvSpPr>
          <p:cNvPr id="4" name="Slide Number Placeholder 3"/>
          <p:cNvSpPr>
            <a:spLocks noGrp="1"/>
          </p:cNvSpPr>
          <p:nvPr>
            <p:ph type="sldNum" sz="quarter" idx="10"/>
          </p:nvPr>
        </p:nvSpPr>
        <p:spPr/>
        <p:txBody>
          <a:bodyPr/>
          <a:lstStyle/>
          <a:p>
            <a:fld id="{0D521AF0-8EAF-49AA-8088-E9A8827CD550}" type="slidenum">
              <a:rPr lang="en-US" smtClean="0"/>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At the core of all we do is the desire to help enable our members to implement the standards, guidelines, tools, and technologies.  One of the ways we do this is through projects. These projects and those on the next two slides can give you a flavor for the work that AgGateway has done and is doing with its members.</a:t>
            </a:r>
          </a:p>
        </p:txBody>
      </p:sp>
      <p:sp>
        <p:nvSpPr>
          <p:cNvPr id="4" name="Slide Number Placeholder 3"/>
          <p:cNvSpPr>
            <a:spLocks noGrp="1"/>
          </p:cNvSpPr>
          <p:nvPr>
            <p:ph type="sldNum" sz="quarter" idx="5"/>
          </p:nvPr>
        </p:nvSpPr>
        <p:spPr/>
        <p:txBody>
          <a:bodyPr/>
          <a:lstStyle/>
          <a:p>
            <a:pPr>
              <a:defRPr/>
            </a:pPr>
            <a:fld id="{3CA55747-CFE8-4EDC-A404-3BDC0B0C1446}" type="slidenum">
              <a:rPr lang="en-US" smtClean="0"/>
              <a:pPr>
                <a:defRPr/>
              </a:pPr>
              <a:t>22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34F8EAB0-A291-4F6C-AFDB-4E323CCB6FAB}" type="slidenum">
              <a:rPr lang="en-US" smtClean="0"/>
              <a:pPr>
                <a:defRPr/>
              </a:pPr>
              <a:t>23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A7428AA8-61D1-49FE-A278-7BE7B6973631}" type="slidenum">
              <a:rPr lang="en-US" smtClean="0"/>
              <a:pPr>
                <a:defRPr/>
              </a:pPr>
              <a:t>24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dirty="0" smtClean="0"/>
          </a:p>
        </p:txBody>
      </p:sp>
      <p:sp>
        <p:nvSpPr>
          <p:cNvPr id="106500" name="Slide Number Placeholder 3"/>
          <p:cNvSpPr>
            <a:spLocks noGrp="1"/>
          </p:cNvSpPr>
          <p:nvPr>
            <p:ph type="sldNum" sz="quarter" idx="5"/>
          </p:nvPr>
        </p:nvSpPr>
        <p:spPr>
          <a:noFill/>
        </p:spPr>
        <p:txBody>
          <a:bodyPr/>
          <a:lstStyle/>
          <a:p>
            <a:pPr defTabSz="941078"/>
            <a:fld id="{37CE4A52-D257-4B3F-8E6E-F3C2FBD65644}" type="slidenum">
              <a:rPr lang="en-US" smtClean="0"/>
              <a:pPr defTabSz="941078"/>
              <a:t>25</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AGIIS the Database provides access to:</a:t>
            </a:r>
          </a:p>
          <a:p>
            <a:r>
              <a:rPr lang="en-US" dirty="0" smtClean="0"/>
              <a:t>(March </a:t>
            </a:r>
            <a:r>
              <a:rPr lang="en-US" dirty="0" smtClean="0"/>
              <a:t>2012 </a:t>
            </a:r>
            <a:r>
              <a:rPr lang="en-US" dirty="0" smtClean="0"/>
              <a:t>Totals)</a:t>
            </a:r>
            <a:endParaRPr lang="en-US" dirty="0" smtClean="0"/>
          </a:p>
          <a:p>
            <a:r>
              <a:rPr lang="en-US" dirty="0" smtClean="0"/>
              <a:t>- 4.7</a:t>
            </a:r>
            <a:r>
              <a:rPr lang="en-US" baseline="0" dirty="0" smtClean="0"/>
              <a:t> million active</a:t>
            </a:r>
            <a:r>
              <a:rPr lang="en-US" dirty="0" smtClean="0"/>
              <a:t> entities</a:t>
            </a:r>
            <a:endParaRPr lang="en-US" dirty="0" smtClean="0"/>
          </a:p>
          <a:p>
            <a:r>
              <a:rPr lang="en-US" dirty="0" smtClean="0"/>
              <a:t>- More</a:t>
            </a:r>
            <a:r>
              <a:rPr lang="en-US" baseline="0" dirty="0" smtClean="0"/>
              <a:t> than 800,000</a:t>
            </a:r>
            <a:r>
              <a:rPr lang="en-US" dirty="0" smtClean="0"/>
              <a:t> licenses</a:t>
            </a:r>
            <a:endParaRPr lang="en-US" dirty="0" smtClean="0"/>
          </a:p>
          <a:p>
            <a:r>
              <a:rPr lang="en-US" dirty="0" smtClean="0"/>
              <a:t>- 82,000 products</a:t>
            </a:r>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1A06856-E78E-4473-89CB-68E11DD86365}" type="slidenum">
              <a:rPr lang="en-US" smtClean="0"/>
              <a:pPr>
                <a:defRPr/>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AgGateway is a non-profit membership organization that is funded by membership dues, database subscriptions, and activity fees.  AgGateway does not sell products or information systems applications.  AgGateway has broad based support from the ag industry and has been primarily focused on improving the supply chain in agriculture.  Its members are a consortium of ag companies that collaboratively implement eBusiness by developing common industry standards and tools.</a:t>
            </a:r>
          </a:p>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3</a:t>
            </a:fld>
            <a:endParaRPr lang="en-US" dirty="0"/>
          </a:p>
        </p:txBody>
      </p:sp>
    </p:spTree>
    <p:extLst>
      <p:ext uri="{BB962C8B-B14F-4D97-AF65-F5344CB8AC3E}">
        <p14:creationId xmlns:p14="http://schemas.microsoft.com/office/powerpoint/2010/main" val="784283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a:p>
            <a:pPr eaLnBrk="1" hangingPunct="1"/>
            <a:r>
              <a:rPr lang="en-US" dirty="0" smtClean="0"/>
              <a:t>The </a:t>
            </a:r>
            <a:r>
              <a:rPr lang="en-US" dirty="0" smtClean="0"/>
              <a:t>AGIIS directory contains unique identifiers for products, locations, growers, seed licenses and the like.  The database maintains a cross reference </a:t>
            </a:r>
            <a:r>
              <a:rPr lang="en-US" dirty="0" smtClean="0"/>
              <a:t>between </a:t>
            </a:r>
            <a:r>
              <a:rPr lang="en-US" dirty="0" smtClean="0"/>
              <a:t>a subscriber’s proprietary ID and the unique industry identifier, a requirement for transacting eBusiness</a:t>
            </a:r>
            <a:r>
              <a:rPr lang="en-US" dirty="0" smtClean="0"/>
              <a:t>.</a:t>
            </a:r>
          </a:p>
          <a:p>
            <a:pPr eaLnBrk="1" hangingPunct="1"/>
            <a:endParaRPr lang="en-US" dirty="0" smtClean="0"/>
          </a:p>
          <a:p>
            <a:pPr eaLnBrk="1" hangingPunct="1"/>
            <a:r>
              <a:rPr lang="en-US" dirty="0" smtClean="0"/>
              <a:t>GTIN</a:t>
            </a:r>
            <a:r>
              <a:rPr lang="en-US" baseline="0" dirty="0" smtClean="0"/>
              <a:t> stands for </a:t>
            </a:r>
            <a:r>
              <a:rPr lang="en-US" b="1" baseline="0" dirty="0" smtClean="0"/>
              <a:t>Global Trade Item Number</a:t>
            </a:r>
            <a:r>
              <a:rPr lang="en-US" baseline="0" dirty="0" smtClean="0"/>
              <a:t>, and GLN stands for </a:t>
            </a:r>
            <a:r>
              <a:rPr lang="en-US" b="1" baseline="0" dirty="0" smtClean="0"/>
              <a:t>Global Location Number</a:t>
            </a:r>
            <a:r>
              <a:rPr lang="en-US" baseline="0" dirty="0" smtClean="0"/>
              <a:t>.</a:t>
            </a:r>
            <a:endParaRPr lang="en-US" dirty="0" smtClean="0"/>
          </a:p>
        </p:txBody>
      </p:sp>
      <p:sp>
        <p:nvSpPr>
          <p:cNvPr id="4" name="Slide Number Placeholder 3"/>
          <p:cNvSpPr>
            <a:spLocks noGrp="1"/>
          </p:cNvSpPr>
          <p:nvPr>
            <p:ph type="sldNum" sz="quarter" idx="5"/>
          </p:nvPr>
        </p:nvSpPr>
        <p:spPr/>
        <p:txBody>
          <a:bodyPr/>
          <a:lstStyle/>
          <a:p>
            <a:pPr>
              <a:defRPr/>
            </a:pPr>
            <a:fld id="{F3ACFFFD-497C-4A5D-8716-A7FC3B639D8A}" type="slidenum">
              <a:rPr lang="en-US" smtClean="0"/>
              <a:pPr>
                <a:defRPr/>
              </a:pPr>
              <a:t>27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members work as a consortium – we work </a:t>
            </a:r>
            <a:r>
              <a:rPr lang="en-US" dirty="0" smtClean="0"/>
              <a:t>collaboratively </a:t>
            </a:r>
            <a:r>
              <a:rPr lang="en-US" dirty="0" smtClean="0"/>
              <a:t>to implement </a:t>
            </a:r>
            <a:r>
              <a:rPr lang="en-US" dirty="0" smtClean="0"/>
              <a:t>eBusiness by developing common industry standards and tools.</a:t>
            </a:r>
          </a:p>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29</a:t>
            </a:fld>
            <a:endParaRPr lang="en-US" dirty="0"/>
          </a:p>
        </p:txBody>
      </p:sp>
    </p:spTree>
    <p:extLst>
      <p:ext uri="{BB962C8B-B14F-4D97-AF65-F5344CB8AC3E}">
        <p14:creationId xmlns:p14="http://schemas.microsoft.com/office/powerpoint/2010/main" val="224697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6749" y="4459526"/>
            <a:ext cx="6550060" cy="4616000"/>
          </a:xfrm>
        </p:spPr>
        <p:txBody>
          <a:bodyPr>
            <a:normAutofit fontScale="85000" lnSpcReduction="10000"/>
          </a:bodyPr>
          <a:lstStyle/>
          <a:p>
            <a:r>
              <a:rPr lang="en-US" b="0" dirty="0" smtClean="0"/>
              <a:t>Staff</a:t>
            </a:r>
          </a:p>
          <a:p>
            <a:r>
              <a:rPr lang="en-US" b="0" dirty="0" smtClean="0"/>
              <a:t>BOD</a:t>
            </a:r>
          </a:p>
          <a:p>
            <a:endParaRPr lang="en-US" b="0" dirty="0" smtClean="0"/>
          </a:p>
          <a:p>
            <a:r>
              <a:rPr lang="en-US" b="0" dirty="0" smtClean="0"/>
              <a:t>In addition - The AgGateway Management Team (MT) is responsible for the ongoing day-to-day management of AgGateway and is accountable to the AgGateway Board of Directors (BOD) and is led by the president of AgGateway.  Members are appointed by the board of directors for either a one or two year term.   The MT is authorized to execute all financial matters that are approved in the budgeting process or as authorized by the BOD.  The MT is the first level of escalation on any issues that the operating committees or councils are unable to decide.</a:t>
            </a:r>
          </a:p>
          <a:p>
            <a:endParaRPr lang="en-US" b="1" dirty="0" smtClean="0"/>
          </a:p>
        </p:txBody>
      </p:sp>
      <p:sp>
        <p:nvSpPr>
          <p:cNvPr id="4" name="Slide Number Placeholder 3"/>
          <p:cNvSpPr>
            <a:spLocks noGrp="1"/>
          </p:cNvSpPr>
          <p:nvPr>
            <p:ph type="sldNum" sz="quarter" idx="10"/>
          </p:nvPr>
        </p:nvSpPr>
        <p:spPr/>
        <p:txBody>
          <a:bodyPr/>
          <a:lstStyle/>
          <a:p>
            <a:fld id="{0D521AF0-8EAF-49AA-8088-E9A8827CD550}"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AgGateway is organized by industry segment.  Each segment forms a council that operates autonomously within the over all guidelines of AgGateway.  AgGateway recognizes that each ag industry segment has its own needs and priorities. The structure allows councils to determine their own eBusiness priorities and projects, they are responsible for funding their own projects, not projects of other councils.  Each council elects its own leaders that represent it on the AgGateway Board of Directors.</a:t>
            </a:r>
          </a:p>
        </p:txBody>
      </p:sp>
      <p:sp>
        <p:nvSpPr>
          <p:cNvPr id="4" name="Slide Number Placeholder 3"/>
          <p:cNvSpPr>
            <a:spLocks noGrp="1"/>
          </p:cNvSpPr>
          <p:nvPr>
            <p:ph type="sldNum" sz="quarter" idx="5"/>
          </p:nvPr>
        </p:nvSpPr>
        <p:spPr/>
        <p:txBody>
          <a:bodyPr/>
          <a:lstStyle/>
          <a:p>
            <a:pPr>
              <a:defRPr/>
            </a:pPr>
            <a:fld id="{89C253C8-782B-4A96-AC58-AE35441D6645}" type="slidenum">
              <a:rPr lang="en-US" smtClean="0"/>
              <a:pPr>
                <a:defRPr/>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3826" y="4470703"/>
            <a:ext cx="5681364" cy="4223881"/>
          </a:xfrm>
        </p:spPr>
        <p:txBody>
          <a:bodyPr/>
          <a:lstStyle/>
          <a:p>
            <a:r>
              <a:rPr lang="en-US" b="0" dirty="0" smtClean="0"/>
              <a:t>The Communications Committee is responsible for promoting AgGateway both internally and externally. The committee</a:t>
            </a:r>
            <a:r>
              <a:rPr lang="en-US" b="0" baseline="0" dirty="0" smtClean="0"/>
              <a:t> helps promote AgGateway activities and events, works with the industry trade press, and manages the website, the monthly </a:t>
            </a:r>
            <a:r>
              <a:rPr lang="en-US" b="0" dirty="0" smtClean="0"/>
              <a:t>electronic newsletter,</a:t>
            </a:r>
            <a:r>
              <a:rPr lang="en-US" b="0" baseline="0" dirty="0" smtClean="0"/>
              <a:t> and other AgGateway communications tools.</a:t>
            </a:r>
          </a:p>
          <a:p>
            <a:endParaRPr lang="en-US" b="0" dirty="0" smtClean="0"/>
          </a:p>
        </p:txBody>
      </p:sp>
      <p:sp>
        <p:nvSpPr>
          <p:cNvPr id="4" name="Slide Number Placeholder 3"/>
          <p:cNvSpPr>
            <a:spLocks noGrp="1"/>
          </p:cNvSpPr>
          <p:nvPr>
            <p:ph type="sldNum" sz="quarter" idx="10"/>
          </p:nvPr>
        </p:nvSpPr>
        <p:spPr/>
        <p:txBody>
          <a:bodyPr/>
          <a:lstStyle/>
          <a:p>
            <a:pPr>
              <a:defRPr/>
            </a:pPr>
            <a:fld id="{7836363F-AB03-4445-AEF7-D5FF79899231}" type="slidenum">
              <a:rPr lang="en-US" smtClean="0"/>
              <a:pPr>
                <a:defRPr/>
              </a:pPr>
              <a:t>34</a:t>
            </a:fld>
            <a:endParaRPr lang="en-US" dirty="0"/>
          </a:p>
        </p:txBody>
      </p:sp>
    </p:spTree>
    <p:extLst>
      <p:ext uri="{BB962C8B-B14F-4D97-AF65-F5344CB8AC3E}">
        <p14:creationId xmlns:p14="http://schemas.microsoft.com/office/powerpoint/2010/main" val="55759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AgGateway encourages participation in conferences as a way for member companies to be informed of various council &amp; committee activities as well as providing opportunities to collaborate and learn about current industry trends and topics. Two events are planned annually: the Mid-Year Meeting and the Annual Business Meeting and Conference. Both of these events require a team of dedicated AgGateway members to meet on a regular basis to ensure an experience that is beneficial for all members of the organization.</a:t>
            </a:r>
          </a:p>
          <a:p>
            <a:endParaRPr lang="en-US" dirty="0" smtClean="0"/>
          </a:p>
        </p:txBody>
      </p:sp>
      <p:sp>
        <p:nvSpPr>
          <p:cNvPr id="4" name="Slide Number Placeholder 3"/>
          <p:cNvSpPr>
            <a:spLocks noGrp="1"/>
          </p:cNvSpPr>
          <p:nvPr>
            <p:ph type="sldNum" sz="quarter" idx="5"/>
          </p:nvPr>
        </p:nvSpPr>
        <p:spPr/>
        <p:txBody>
          <a:bodyPr/>
          <a:lstStyle/>
          <a:p>
            <a:pPr>
              <a:defRPr/>
            </a:pPr>
            <a:fld id="{AD6CFE21-ADE1-46FA-81E4-42B1ED201334}" type="slidenum">
              <a:rPr lang="en-US" smtClean="0"/>
              <a:pPr>
                <a:defRPr/>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36</a:t>
            </a:fld>
            <a:endParaRPr lang="en-US" dirty="0"/>
          </a:p>
        </p:txBody>
      </p:sp>
    </p:spTree>
    <p:extLst>
      <p:ext uri="{BB962C8B-B14F-4D97-AF65-F5344CB8AC3E}">
        <p14:creationId xmlns:p14="http://schemas.microsoft.com/office/powerpoint/2010/main" val="2914657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t>DOC: The AgGateway AGIIS Directory Oversight Committee (DOC) is charged with establishing policies and procedures in the operation of AGIIS, the industry recognized repository of common entity and product information.  This includes evaluating, prioritizing and executing enhancements; responding to subscriber and project requests; and overseeing the maintenance and care of the data in the directory.</a:t>
            </a:r>
            <a:endParaRPr lang="en-US" b="0" dirty="0" smtClean="0"/>
          </a:p>
        </p:txBody>
      </p:sp>
      <p:sp>
        <p:nvSpPr>
          <p:cNvPr id="4" name="Slide Number Placeholder 3"/>
          <p:cNvSpPr>
            <a:spLocks noGrp="1"/>
          </p:cNvSpPr>
          <p:nvPr>
            <p:ph type="sldNum" sz="quarter" idx="5"/>
          </p:nvPr>
        </p:nvSpPr>
        <p:spPr/>
        <p:txBody>
          <a:bodyPr/>
          <a:lstStyle/>
          <a:p>
            <a:pPr>
              <a:defRPr/>
            </a:pPr>
            <a:fld id="{2360CB58-78DB-4038-8916-4E429C94EB90}" type="slidenum">
              <a:rPr lang="en-US" smtClean="0"/>
              <a:pPr>
                <a:defRPr/>
              </a:pPr>
              <a:t>38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purpose of AgGateway’s Education Committee is to identify educational needs, content delivery approaches, and content delivery opportunities for AgGateway members; and to develop an annual tactical plan that enables AgGateway to achieve its strategic educational objectives.  </a:t>
            </a:r>
            <a:endParaRPr lang="en-US" b="0" dirty="0" smtClean="0"/>
          </a:p>
        </p:txBody>
      </p:sp>
      <p:sp>
        <p:nvSpPr>
          <p:cNvPr id="4" name="Slide Number Placeholder 3"/>
          <p:cNvSpPr>
            <a:spLocks noGrp="1"/>
          </p:cNvSpPr>
          <p:nvPr>
            <p:ph type="sldNum" sz="quarter" idx="10"/>
          </p:nvPr>
        </p:nvSpPr>
        <p:spPr/>
        <p:txBody>
          <a:bodyPr/>
          <a:lstStyle/>
          <a:p>
            <a:pPr>
              <a:defRPr/>
            </a:pPr>
            <a:fld id="{7836363F-AB03-4445-AEF7-D5FF79899231}" type="slidenum">
              <a:rPr lang="en-US" smtClean="0"/>
              <a:pPr>
                <a:defRPr/>
              </a:pPr>
              <a:t>39</a:t>
            </a:fld>
            <a:endParaRPr lang="en-US" dirty="0"/>
          </a:p>
        </p:txBody>
      </p:sp>
    </p:spTree>
    <p:extLst>
      <p:ext uri="{BB962C8B-B14F-4D97-AF65-F5344CB8AC3E}">
        <p14:creationId xmlns:p14="http://schemas.microsoft.com/office/powerpoint/2010/main" val="108316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Emerging Technologies Committee will be the central clearinghouse for new technologies and advances in existing technologies that might provide benefits to agriculture. The members of the committee will discuss and debate these technologies.  The committee will also provide recommendations to AgGateway and its membership on those technologies that show real benefits to the companies that would use them</a:t>
            </a:r>
          </a:p>
          <a:p>
            <a:endParaRPr lang="en-US" dirty="0"/>
          </a:p>
        </p:txBody>
      </p:sp>
      <p:sp>
        <p:nvSpPr>
          <p:cNvPr id="4" name="Slide Number Placeholder 3"/>
          <p:cNvSpPr>
            <a:spLocks noGrp="1"/>
          </p:cNvSpPr>
          <p:nvPr>
            <p:ph type="sldNum" sz="quarter" idx="10"/>
          </p:nvPr>
        </p:nvSpPr>
        <p:spPr/>
        <p:txBody>
          <a:bodyPr/>
          <a:lstStyle/>
          <a:p>
            <a:pPr>
              <a:defRPr/>
            </a:pPr>
            <a:fld id="{7836363F-AB03-4445-AEF7-D5FF79899231}" type="slidenum">
              <a:rPr lang="en-US" smtClean="0"/>
              <a:pPr>
                <a:defRPr/>
              </a:pPr>
              <a:t>40</a:t>
            </a:fld>
            <a:endParaRPr lang="en-US" dirty="0"/>
          </a:p>
        </p:txBody>
      </p:sp>
    </p:spTree>
    <p:extLst>
      <p:ext uri="{BB962C8B-B14F-4D97-AF65-F5344CB8AC3E}">
        <p14:creationId xmlns:p14="http://schemas.microsoft.com/office/powerpoint/2010/main" val="86889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Global Market </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Agribusiness is impacted by:</a:t>
            </a:r>
          </a:p>
          <a:p>
            <a:pPr marL="457200" marR="0" lvl="1" indent="-182880" algn="l" defTabSz="914400" rtl="0" eaLnBrk="1" fontAlgn="auto" latinLnBrk="0" hangingPunct="1">
              <a:lnSpc>
                <a:spcPct val="100000"/>
              </a:lnSpc>
              <a:spcBef>
                <a:spcPts val="0"/>
              </a:spcBef>
              <a:spcAft>
                <a:spcPts val="1200"/>
              </a:spcAft>
              <a:buClr>
                <a:srgbClr val="4F81BD"/>
              </a:buClr>
              <a:buSzPct val="85000"/>
              <a:buFont typeface="Arial" pitchFamily="34" charset="0"/>
              <a:buChar char="•"/>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World politics, government policies on world trade, global supply and demand, weather conditions around the world, military action, terrorist activity.</a:t>
            </a:r>
          </a:p>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Instantaneous Information Impact on Customer Loyalty</a:t>
            </a:r>
          </a:p>
          <a:p>
            <a:pPr marL="457200" marR="0" lvl="1" indent="-182880" algn="l" defTabSz="914400" rtl="0" eaLnBrk="1" fontAlgn="auto" latinLnBrk="0" hangingPunct="1">
              <a:lnSpc>
                <a:spcPct val="100000"/>
              </a:lnSpc>
              <a:spcBef>
                <a:spcPts val="0"/>
              </a:spcBef>
              <a:spcAft>
                <a:spcPts val="1200"/>
              </a:spcAft>
              <a:buClr>
                <a:srgbClr val="4F81BD"/>
              </a:buClr>
              <a:buSzPct val="85000"/>
              <a:buFont typeface="Arial" pitchFamily="34" charset="0"/>
              <a:buChar char="•"/>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Customers/farmers are knowledgeable, sophisticated, and demanding</a:t>
            </a:r>
          </a:p>
          <a:p>
            <a:pPr marL="457200" marR="0" lvl="1" indent="-182880" algn="l" defTabSz="914400" rtl="0" eaLnBrk="1" fontAlgn="auto" latinLnBrk="0" hangingPunct="1">
              <a:lnSpc>
                <a:spcPct val="100000"/>
              </a:lnSpc>
              <a:spcBef>
                <a:spcPts val="0"/>
              </a:spcBef>
              <a:spcAft>
                <a:spcPts val="1200"/>
              </a:spcAft>
              <a:buClr>
                <a:srgbClr val="4F81BD"/>
              </a:buClr>
              <a:buSzPct val="85000"/>
              <a:buFont typeface="Arial" pitchFamily="34" charset="0"/>
              <a:buChar char="•"/>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Real-time Market Info, email, websites, Google, satellites, cell phones</a:t>
            </a:r>
          </a:p>
          <a:p>
            <a:pPr marL="457200" marR="0" lvl="1" indent="-182880" algn="l" defTabSz="914400" rtl="0" eaLnBrk="1" fontAlgn="auto" latinLnBrk="0" hangingPunct="1">
              <a:lnSpc>
                <a:spcPct val="100000"/>
              </a:lnSpc>
              <a:spcBef>
                <a:spcPts val="0"/>
              </a:spcBef>
              <a:spcAft>
                <a:spcPts val="1200"/>
              </a:spcAft>
              <a:buClr>
                <a:srgbClr val="4F81BD"/>
              </a:buClr>
              <a:buSzPct val="85000"/>
              <a:buFont typeface="Arial" pitchFamily="34" charset="0"/>
              <a:buChar char="•"/>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Growing operations </a:t>
            </a:r>
            <a:r>
              <a:rPr kumimoji="0" lang="en-US" sz="1700" b="0" i="0" u="none" strike="noStrike" kern="1200" cap="none" spc="0" normalizeH="0" baseline="0" noProof="0" dirty="0" smtClean="0">
                <a:ln>
                  <a:noFill/>
                </a:ln>
                <a:solidFill>
                  <a:prstClr val="black"/>
                </a:solidFill>
                <a:effectLst/>
                <a:uLnTx/>
                <a:uFillTx/>
                <a:latin typeface="+mn-lt"/>
                <a:ea typeface="+mn-ea"/>
                <a:cs typeface="+mn-cs"/>
              </a:rPr>
              <a:t>getting larger (6% of growers, 45% of US acres)</a:t>
            </a:r>
          </a:p>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Population Explosion </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Growing Demand for Food</a:t>
            </a:r>
          </a:p>
          <a:p>
            <a:pPr marL="457200" marR="0" lvl="1" indent="-182880" algn="l" defTabSz="914400" rtl="0" eaLnBrk="1" fontAlgn="auto" latinLnBrk="0" hangingPunct="1">
              <a:lnSpc>
                <a:spcPct val="100000"/>
              </a:lnSpc>
              <a:spcBef>
                <a:spcPts val="0"/>
              </a:spcBef>
              <a:spcAft>
                <a:spcPts val="1200"/>
              </a:spcAft>
              <a:buClr>
                <a:srgbClr val="4F81BD"/>
              </a:buClr>
              <a:buSzPct val="85000"/>
              <a:buFont typeface="Arial" pitchFamily="34" charset="0"/>
              <a:buChar char="•"/>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More people to feed, higher standard of living, demand for better food</a:t>
            </a:r>
          </a:p>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Competition for Natural Resources</a:t>
            </a:r>
          </a:p>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Unprecedented Market Volatility</a:t>
            </a:r>
          </a:p>
          <a:p>
            <a:pPr marL="514350" marR="0" lvl="0" indent="-514350" algn="l" defTabSz="914400" rtl="0" eaLnBrk="1" fontAlgn="auto" latinLnBrk="0" hangingPunct="1">
              <a:lnSpc>
                <a:spcPct val="100000"/>
              </a:lnSpc>
              <a:spcBef>
                <a:spcPts val="0"/>
              </a:spcBef>
              <a:spcAft>
                <a:spcPts val="1200"/>
              </a:spcAft>
              <a:buClr>
                <a:srgbClr val="4F81BD"/>
              </a:buClr>
              <a:buSzPct val="85000"/>
              <a:buFont typeface="+mj-lt"/>
              <a:buAutoNum type="arabicPeriod"/>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Food safety / Environment / Global Warming / </a:t>
            </a:r>
            <a:r>
              <a:rPr kumimoji="0" lang="en-US" sz="2000" b="1" i="0" u="none" strike="noStrike" kern="1200" cap="none" spc="0" normalizeH="0" baseline="0" noProof="0" dirty="0" smtClean="0">
                <a:ln>
                  <a:noFill/>
                </a:ln>
                <a:solidFill>
                  <a:prstClr val="black"/>
                </a:solidFill>
                <a:effectLst/>
                <a:uLnTx/>
                <a:uFillTx/>
                <a:latin typeface="+mn-lt"/>
                <a:ea typeface="+mn-ea"/>
                <a:cs typeface="+mn-cs"/>
              </a:rPr>
              <a:t>sustainability</a:t>
            </a:r>
            <a:endParaRPr kumimoji="0" lang="en-US" sz="2000" b="1"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9</a:t>
            </a:fld>
            <a:endParaRPr lang="en-US" dirty="0"/>
          </a:p>
        </p:txBody>
      </p:sp>
    </p:spTree>
    <p:extLst>
      <p:ext uri="{BB962C8B-B14F-4D97-AF65-F5344CB8AC3E}">
        <p14:creationId xmlns:p14="http://schemas.microsoft.com/office/powerpoint/2010/main" val="2264475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41</a:t>
            </a:fld>
            <a:endParaRPr lang="en-US" dirty="0"/>
          </a:p>
        </p:txBody>
      </p:sp>
    </p:spTree>
    <p:extLst>
      <p:ext uri="{BB962C8B-B14F-4D97-AF65-F5344CB8AC3E}">
        <p14:creationId xmlns:p14="http://schemas.microsoft.com/office/powerpoint/2010/main" val="1341245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track existing membership levels and targeted goals and provide support and materials to help reach those goals.  Since our organization is based on linkages between trading partners, much of our efforts are focused on helping existing members identify, contact and recruit new members that are current or potential trading partners.</a:t>
            </a:r>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42</a:t>
            </a:fld>
            <a:endParaRPr lang="en-US" dirty="0"/>
          </a:p>
        </p:txBody>
      </p:sp>
    </p:spTree>
    <p:extLst>
      <p:ext uri="{BB962C8B-B14F-4D97-AF65-F5344CB8AC3E}">
        <p14:creationId xmlns:p14="http://schemas.microsoft.com/office/powerpoint/2010/main" val="134124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AgGateway Standards and Guidelines Committee coordinates standards and guidelines development, maintenance, and publication. It encourages collaboration among councils and responds to requests for assistance with standards-related efforts. </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pPr>
              <a:defRPr/>
            </a:pPr>
            <a:fld id="{7836363F-AB03-4445-AEF7-D5FF79899231}" type="slidenum">
              <a:rPr lang="en-US" smtClean="0"/>
              <a:pPr>
                <a:defRPr/>
              </a:pPr>
              <a:t>43</a:t>
            </a:fld>
            <a:endParaRPr lang="en-US" dirty="0"/>
          </a:p>
        </p:txBody>
      </p:sp>
    </p:spTree>
    <p:extLst>
      <p:ext uri="{BB962C8B-B14F-4D97-AF65-F5344CB8AC3E}">
        <p14:creationId xmlns:p14="http://schemas.microsoft.com/office/powerpoint/2010/main" val="3046047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BAF08750-015E-4B79-9959-2824997870D2}" type="slidenum">
              <a:rPr lang="en-US" smtClean="0"/>
              <a:pPr>
                <a:defRPr/>
              </a:pPr>
              <a:t>45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23443">
              <a:defRPr/>
            </a:pPr>
            <a:r>
              <a:rPr lang="en-US" sz="2800" dirty="0"/>
              <a:t>Both partners are confident they are using the correct and same id for a given entity</a:t>
            </a:r>
            <a:endParaRPr lang="en-US" sz="3200"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47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a:spcBef>
                <a:spcPct val="0"/>
              </a:spcBef>
              <a:spcAft>
                <a:spcPts val="607"/>
              </a:spcAft>
            </a:pPr>
            <a:r>
              <a:rPr lang="en-US" sz="1100" b="0" dirty="0">
                <a:cs typeface="Arial" charset="0"/>
              </a:rPr>
              <a:t>Reminder slide to reinforce AGIIS being subscriber owned and subscriber maintained</a:t>
            </a:r>
          </a:p>
          <a:p>
            <a:pPr>
              <a:spcBef>
                <a:spcPct val="0"/>
              </a:spcBef>
              <a:spcAft>
                <a:spcPts val="607"/>
              </a:spcAft>
            </a:pPr>
            <a:endParaRPr lang="en-US" sz="1100" b="1" dirty="0">
              <a:cs typeface="Arial" charset="0"/>
            </a:endParaRPr>
          </a:p>
        </p:txBody>
      </p:sp>
      <p:sp>
        <p:nvSpPr>
          <p:cNvPr id="63492" name="Slide Number Placeholder 3"/>
          <p:cNvSpPr>
            <a:spLocks noGrp="1"/>
          </p:cNvSpPr>
          <p:nvPr>
            <p:ph type="sldNum" sz="quarter" idx="5"/>
          </p:nvPr>
        </p:nvSpPr>
        <p:spPr>
          <a:noFill/>
        </p:spPr>
        <p:txBody>
          <a:bodyPr/>
          <a:lstStyle/>
          <a:p>
            <a:pPr defTabSz="937297"/>
            <a:fld id="{C6EC40BD-01FB-444A-8959-45D36DFF4779}" type="slidenum">
              <a:rPr lang="en-US" smtClean="0">
                <a:cs typeface="Arial" charset="0"/>
              </a:rPr>
              <a:pPr defTabSz="937297"/>
              <a:t>48</a:t>
            </a:fld>
            <a:endParaRPr lang="en-US" dirty="0" smtClean="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50</a:t>
            </a:fld>
            <a:endParaRPr lang="en-US" dirty="0"/>
          </a:p>
        </p:txBody>
      </p:sp>
    </p:spTree>
    <p:extLst>
      <p:ext uri="{BB962C8B-B14F-4D97-AF65-F5344CB8AC3E}">
        <p14:creationId xmlns:p14="http://schemas.microsoft.com/office/powerpoint/2010/main" val="3460042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BF78AAEE-EFD3-495E-8DB5-381B2435C0B7}" type="slidenum">
              <a:rPr lang="en-US"/>
              <a:pPr/>
              <a:t>51</a:t>
            </a:fld>
            <a:endParaRPr lang="en-US" dirty="0"/>
          </a:p>
        </p:txBody>
      </p:sp>
      <p:sp>
        <p:nvSpPr>
          <p:cNvPr id="6145"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0" y="0"/>
            <a:ext cx="1609" cy="1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en-US" sz="2000" dirty="0">
              <a:cs typeface="Arial Unicode MS" charset="0"/>
            </a:endParaRPr>
          </a:p>
        </p:txBody>
      </p:sp>
      <p:sp>
        <p:nvSpPr>
          <p:cNvPr id="6147" name="Text Box 3"/>
          <p:cNvSpPr txBox="1">
            <a:spLocks noChangeArrowheads="1"/>
          </p:cNvSpPr>
          <p:nvPr/>
        </p:nvSpPr>
        <p:spPr bwMode="auto">
          <a:xfrm>
            <a:off x="0" y="0"/>
            <a:ext cx="1609" cy="1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04" tIns="45503" rIns="91004" bIns="45503"/>
          <a:lstStyle/>
          <a:p>
            <a:pPr>
              <a:lnSpc>
                <a:spcPct val="100000"/>
              </a:lnSpc>
            </a:pPr>
            <a:fld id="{22FE1449-BB11-4219-A136-EF3944FA8A34}" type="slidenum">
              <a:rPr lang="en-US" sz="1500">
                <a:solidFill>
                  <a:srgbClr val="000000"/>
                </a:solidFill>
              </a:rPr>
              <a:pPr>
                <a:lnSpc>
                  <a:spcPct val="100000"/>
                </a:lnSpc>
              </a:pPr>
              <a:t>51</a:t>
            </a:fld>
            <a:endParaRPr lang="en-US" sz="1500" dirty="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 of the AGW mission to promote, enable and expand eBusiness for our members, it important that we continue to help enable those not currently enabled and help to expand those that are with other trading partners, messages, and functionality.</a:t>
            </a:r>
          </a:p>
          <a:p>
            <a:endParaRPr lang="en-US" dirty="0"/>
          </a:p>
        </p:txBody>
      </p:sp>
      <p:sp>
        <p:nvSpPr>
          <p:cNvPr id="4" name="Slide Number Placeholder 3"/>
          <p:cNvSpPr>
            <a:spLocks noGrp="1"/>
          </p:cNvSpPr>
          <p:nvPr>
            <p:ph type="sldNum" sz="quarter" idx="10"/>
          </p:nvPr>
        </p:nvSpPr>
        <p:spPr/>
        <p:txBody>
          <a:bodyPr/>
          <a:lstStyle/>
          <a:p>
            <a:pPr>
              <a:defRPr/>
            </a:pPr>
            <a:fld id="{39E4C381-CA57-45BE-A122-F04B472A8BED}" type="slidenum">
              <a:rPr lang="en-US" smtClean="0"/>
              <a:pPr>
                <a:defRPr/>
              </a:pPr>
              <a:t>64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1E5A58CD-DE22-46B4-AEB7-BC1EA7111A39}" type="slidenum">
              <a:rPr lang="en-US" smtClean="0"/>
              <a:pPr>
                <a:defRPr/>
              </a:pPr>
              <a:t>66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10</a:t>
            </a:fld>
            <a:endParaRPr lang="en-US" dirty="0"/>
          </a:p>
        </p:txBody>
      </p:sp>
    </p:spTree>
    <p:extLst>
      <p:ext uri="{BB962C8B-B14F-4D97-AF65-F5344CB8AC3E}">
        <p14:creationId xmlns:p14="http://schemas.microsoft.com/office/powerpoint/2010/main" val="4001980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1E5A58CD-DE22-46B4-AEB7-BC1EA7111A39}" type="slidenum">
              <a:rPr lang="en-US" smtClean="0"/>
              <a:pPr>
                <a:defRPr/>
              </a:pPr>
              <a:t>67</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Home page </a:t>
            </a:r>
            <a:r>
              <a:rPr lang="en-US" dirty="0" smtClean="0"/>
              <a:t>content and general navigation as meeting the goals</a:t>
            </a:r>
            <a:r>
              <a:rPr lang="en-US" baseline="0" dirty="0" smtClean="0"/>
              <a:t> for the site. Note difference between public and members-only.</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Us topics</a:t>
            </a:r>
            <a:r>
              <a:rPr lang="en-US" baseline="0" dirty="0" smtClean="0"/>
              <a:t> that cover not just who we are, but successes and current activities that help demonstrate the value of AgGateway and the eConnectivity efforts.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74</a:t>
            </a:fld>
            <a:endParaRPr lang="en-US" dirty="0"/>
          </a:p>
        </p:txBody>
      </p:sp>
    </p:spTree>
    <p:extLst>
      <p:ext uri="{BB962C8B-B14F-4D97-AF65-F5344CB8AC3E}">
        <p14:creationId xmlns:p14="http://schemas.microsoft.com/office/powerpoint/2010/main" val="3703394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eConnectivity has its own tab to help be a central spot where the industry can go to understand the benefits of eConnectivity, and for housing the information,</a:t>
            </a:r>
            <a:r>
              <a:rPr lang="en-US" baseline="0" dirty="0" smtClean="0"/>
              <a:t> tools and projects that are immediately relevant.   This tab also houses the AGIIS information. If you go to AGIIS…</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75</a:t>
            </a:fld>
            <a:endParaRPr lang="en-US" dirty="0"/>
          </a:p>
        </p:txBody>
      </p:sp>
    </p:spTree>
    <p:extLst>
      <p:ext uri="{BB962C8B-B14F-4D97-AF65-F5344CB8AC3E}">
        <p14:creationId xmlns:p14="http://schemas.microsoft.com/office/powerpoint/2010/main" val="923662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on a general page where you can choose either</a:t>
            </a:r>
            <a:r>
              <a:rPr lang="en-US" baseline="0" dirty="0" smtClean="0"/>
              <a:t> basic information about AGIIS if you’re new to the directory, or very easily access information that AGIIS users need.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76</a:t>
            </a:fld>
            <a:endParaRPr lang="en-US" dirty="0"/>
          </a:p>
        </p:txBody>
      </p:sp>
    </p:spTree>
    <p:extLst>
      <p:ext uri="{BB962C8B-B14F-4D97-AF65-F5344CB8AC3E}">
        <p14:creationId xmlns:p14="http://schemas.microsoft.com/office/powerpoint/2010/main" val="4228646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the “About AGIIS” list to give new folks an orientation.</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77</a:t>
            </a:fld>
            <a:endParaRPr lang="en-US" dirty="0"/>
          </a:p>
        </p:txBody>
      </p:sp>
    </p:spTree>
    <p:extLst>
      <p:ext uri="{BB962C8B-B14F-4D97-AF65-F5344CB8AC3E}">
        <p14:creationId xmlns:p14="http://schemas.microsoft.com/office/powerpoint/2010/main" val="1411131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here is the more in-depth information and updates for active AGIIS users.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78</a:t>
            </a:fld>
            <a:endParaRPr lang="en-US" dirty="0"/>
          </a:p>
        </p:txBody>
      </p:sp>
    </p:spTree>
    <p:extLst>
      <p:ext uri="{BB962C8B-B14F-4D97-AF65-F5344CB8AC3E}">
        <p14:creationId xmlns:p14="http://schemas.microsoft.com/office/powerpoint/2010/main" val="1023238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on the general navigation is</a:t>
            </a:r>
            <a:r>
              <a:rPr lang="en-US" baseline="0" dirty="0" smtClean="0"/>
              <a:t> the Events &amp; Awards tab. It’s great having this central place to promote our meetings, and also the awards that recognize leaders in ag eBusiness. This is also where the calendar lives.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79</a:t>
            </a:fld>
            <a:endParaRPr lang="en-US" dirty="0"/>
          </a:p>
        </p:txBody>
      </p:sp>
    </p:spTree>
    <p:extLst>
      <p:ext uri="{BB962C8B-B14F-4D97-AF65-F5344CB8AC3E}">
        <p14:creationId xmlns:p14="http://schemas.microsoft.com/office/powerpoint/2010/main" val="522071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our News section, which obviously has all of</a:t>
            </a:r>
            <a:r>
              <a:rPr lang="en-US" baseline="0" dirty="0" smtClean="0"/>
              <a:t> our press releases and the newsletter. You can also access the AgGateway logos here, but only by putting in your member password.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80</a:t>
            </a:fld>
            <a:endParaRPr lang="en-US" dirty="0"/>
          </a:p>
        </p:txBody>
      </p:sp>
    </p:spTree>
    <p:extLst>
      <p:ext uri="{BB962C8B-B14F-4D97-AF65-F5344CB8AC3E}">
        <p14:creationId xmlns:p14="http://schemas.microsoft.com/office/powerpoint/2010/main" val="62151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Working Groups tab is the main</a:t>
            </a:r>
            <a:r>
              <a:rPr lang="en-US" baseline="0" dirty="0" smtClean="0"/>
              <a:t> doorway into all the active work at AgGateway. What I’ve done here is click on Working Groups before logging in – as you can see in the upper right corner I’m still not logged in and am only seeing this page as part of the public site. So what I get is just this brief description of this section, and the request to log in as a member to see more.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81</a:t>
            </a:fld>
            <a:endParaRPr lang="en-US" dirty="0"/>
          </a:p>
        </p:txBody>
      </p:sp>
    </p:spTree>
    <p:extLst>
      <p:ext uri="{BB962C8B-B14F-4D97-AF65-F5344CB8AC3E}">
        <p14:creationId xmlns:p14="http://schemas.microsoft.com/office/powerpoint/2010/main" val="154665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11</a:t>
            </a:fld>
            <a:endParaRPr lang="en-US" dirty="0"/>
          </a:p>
        </p:txBody>
      </p:sp>
    </p:spTree>
    <p:extLst>
      <p:ext uri="{BB962C8B-B14F-4D97-AF65-F5344CB8AC3E}">
        <p14:creationId xmlns:p14="http://schemas.microsoft.com/office/powerpoint/2010/main" val="4178025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 log in, I</a:t>
            </a:r>
            <a:r>
              <a:rPr lang="en-US" baseline="0" dirty="0" smtClean="0"/>
              <a:t> see all the options under Working Groups, which includes our Board page, Administrative Documents, and the work of the Councils, Committees and Teams, Projects and Task Forces.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82</a:t>
            </a:fld>
            <a:endParaRPr lang="en-US" dirty="0"/>
          </a:p>
        </p:txBody>
      </p:sp>
    </p:spTree>
    <p:extLst>
      <p:ext uri="{BB962C8B-B14F-4D97-AF65-F5344CB8AC3E}">
        <p14:creationId xmlns:p14="http://schemas.microsoft.com/office/powerpoint/2010/main" val="4187970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Administrative Documents page, which can be accessed by all</a:t>
            </a:r>
            <a:r>
              <a:rPr lang="en-US" baseline="0" dirty="0" smtClean="0"/>
              <a:t> the members, and </a:t>
            </a:r>
            <a:r>
              <a:rPr lang="en-US" dirty="0" smtClean="0"/>
              <a:t>where you can access anti-trust</a:t>
            </a:r>
            <a:r>
              <a:rPr lang="en-US" baseline="0" dirty="0" smtClean="0"/>
              <a:t> guidelines and by-laws, and other helpful documents for running the business of AgGateway.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83</a:t>
            </a:fld>
            <a:endParaRPr lang="en-US" dirty="0"/>
          </a:p>
        </p:txBody>
      </p:sp>
    </p:spTree>
    <p:extLst>
      <p:ext uri="{BB962C8B-B14F-4D97-AF65-F5344CB8AC3E}">
        <p14:creationId xmlns:p14="http://schemas.microsoft.com/office/powerpoint/2010/main" val="2950048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 go to, say, the Councils page, you</a:t>
            </a:r>
            <a:r>
              <a:rPr lang="en-US" baseline="0" dirty="0" smtClean="0"/>
              <a:t>’ll see the various councils, which you can access either from this main page, or from the drop-down navigation.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84</a:t>
            </a:fld>
            <a:endParaRPr lang="en-US" dirty="0"/>
          </a:p>
        </p:txBody>
      </p:sp>
    </p:spTree>
    <p:extLst>
      <p:ext uri="{BB962C8B-B14F-4D97-AF65-F5344CB8AC3E}">
        <p14:creationId xmlns:p14="http://schemas.microsoft.com/office/powerpoint/2010/main" val="1336991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back to the general navigation, we have this public page that houses more of the benefits and value of AgGateway membership, and how to join.  Now Meri will walk through some of the tips for how members can do some basic tasks on the site. </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85</a:t>
            </a:fld>
            <a:endParaRPr lang="en-US" dirty="0"/>
          </a:p>
        </p:txBody>
      </p:sp>
    </p:spTree>
    <p:extLst>
      <p:ext uri="{BB962C8B-B14F-4D97-AF65-F5344CB8AC3E}">
        <p14:creationId xmlns:p14="http://schemas.microsoft.com/office/powerpoint/2010/main" val="414884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2651" lvl="1" indent="-230883">
              <a:buFont typeface="+mj-lt"/>
              <a:buAutoNum type="arabicPeriod"/>
            </a:pPr>
            <a:r>
              <a:rPr lang="en-US" dirty="0" smtClean="0"/>
              <a:t>Access profile by clicking on your name in the right hand corner</a:t>
            </a:r>
          </a:p>
          <a:p>
            <a:pPr marL="692651" lvl="1" indent="-230883">
              <a:buFont typeface="+mj-lt"/>
              <a:buAutoNum type="arabicPeriod"/>
            </a:pPr>
            <a:r>
              <a:rPr lang="en-US" dirty="0" smtClean="0"/>
              <a:t>The “My Profile” page represents data you’ve input into your profile when you registered. At this time, user profiles are PRIVATE on AgGateway</a:t>
            </a:r>
            <a:r>
              <a:rPr lang="en-US" baseline="0" dirty="0" smtClean="0"/>
              <a:t> so other users cannot view this information.</a:t>
            </a:r>
            <a:endParaRPr lang="en-US" dirty="0" smtClean="0"/>
          </a:p>
          <a:p>
            <a:pPr marL="692651" lvl="1" indent="-230883">
              <a:buFont typeface="+mj-lt"/>
              <a:buAutoNum type="arabicPeriod"/>
            </a:pPr>
            <a:r>
              <a:rPr lang="en-US" dirty="0" smtClean="0"/>
              <a:t>You may edit your user profile by clicking on the “Edit Profile” button. This will allow you to change any information on your profile.</a:t>
            </a:r>
          </a:p>
          <a:p>
            <a:pPr marL="692651" lvl="1" indent="-230883">
              <a:buFont typeface="+mj-lt"/>
              <a:buAutoNum type="arabicPeriod"/>
            </a:pPr>
            <a:r>
              <a:rPr lang="en-US" baseline="0" dirty="0" smtClean="0"/>
              <a:t>Each user has different ROLES or permissions on the website. A permission may allow you to view or edit content not available to someone else. Some permissions are automatic when you register and others must be assigned, such as access to certain PROJECTS. If you need to either add or change something on the website regularly, please contact Meri for information. We can give specific access to sections on the website without having to change your Role. </a:t>
            </a:r>
          </a:p>
          <a:p>
            <a:pPr marL="692651" lvl="1" indent="-230883">
              <a:buFont typeface="+mj-lt"/>
              <a:buAutoNum type="arabicPeriod"/>
            </a:pPr>
            <a:r>
              <a:rPr lang="en-US" baseline="0" dirty="0" smtClean="0"/>
              <a:t>You may also use the Profile page to send messages to other members of the website. The email cannot be used to send messages outside of the membership of the website.</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86</a:t>
            </a:fld>
            <a:endParaRPr lang="en-US" dirty="0"/>
          </a:p>
        </p:txBody>
      </p:sp>
    </p:spTree>
    <p:extLst>
      <p:ext uri="{BB962C8B-B14F-4D97-AF65-F5344CB8AC3E}">
        <p14:creationId xmlns:p14="http://schemas.microsoft.com/office/powerpoint/2010/main" val="2722698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2651" lvl="1" indent="-230883">
              <a:buFont typeface="+mj-lt"/>
              <a:buAutoNum type="arabicPeriod"/>
            </a:pPr>
            <a:r>
              <a:rPr lang="en-US" dirty="0" smtClean="0"/>
              <a:t>This is where</a:t>
            </a:r>
            <a:r>
              <a:rPr lang="en-US" baseline="0" dirty="0" smtClean="0"/>
              <a:t> you change your profile information. </a:t>
            </a:r>
          </a:p>
          <a:p>
            <a:pPr marL="692651" lvl="1" indent="-230883">
              <a:buFont typeface="+mj-lt"/>
              <a:buAutoNum type="arabicPeriod"/>
            </a:pPr>
            <a:r>
              <a:rPr lang="en-US" baseline="0" dirty="0" smtClean="0"/>
              <a:t>You are able to change anything that is in a box.</a:t>
            </a:r>
          </a:p>
          <a:p>
            <a:pPr marL="692651" lvl="1" indent="-230883">
              <a:buFont typeface="+mj-lt"/>
              <a:buAutoNum type="arabicPeriod"/>
            </a:pPr>
            <a:r>
              <a:rPr lang="en-US" baseline="0" dirty="0" smtClean="0"/>
              <a:t>All red-highlighted information is mandatory.</a:t>
            </a:r>
          </a:p>
          <a:p>
            <a:pPr marL="692651" lvl="1" indent="-230883">
              <a:buFont typeface="+mj-lt"/>
              <a:buAutoNum type="arabicPeriod"/>
            </a:pPr>
            <a:r>
              <a:rPr lang="en-US" dirty="0" smtClean="0"/>
              <a:t>The Manage</a:t>
            </a:r>
            <a:r>
              <a:rPr lang="en-US" baseline="0" dirty="0" smtClean="0"/>
              <a:t> Password Tab allows you to change your password. </a:t>
            </a:r>
          </a:p>
          <a:p>
            <a:pPr marL="692651" lvl="1" indent="-230883">
              <a:buFont typeface="+mj-lt"/>
              <a:buAutoNum type="arabicPeriod"/>
            </a:pPr>
            <a:r>
              <a:rPr lang="en-US" baseline="0" dirty="0" smtClean="0"/>
              <a:t>The Manage Profile Tab allows you to change information that may be public on your profile or to choose who may see it. At this point, our profiles are PRIVATE, so you may choose to not use this section of the profile.</a:t>
            </a:r>
            <a:endParaRPr lang="en-US" dirty="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87</a:t>
            </a:fld>
            <a:endParaRPr lang="en-US" dirty="0"/>
          </a:p>
        </p:txBody>
      </p:sp>
    </p:spTree>
    <p:extLst>
      <p:ext uri="{BB962C8B-B14F-4D97-AF65-F5344CB8AC3E}">
        <p14:creationId xmlns:p14="http://schemas.microsoft.com/office/powerpoint/2010/main" val="2722698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768" lvl="1"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pPr>
              <a:defRPr/>
            </a:pPr>
            <a:fld id="{EF6BF30B-62A0-4345-AE2C-3E2B0A235E92}" type="slidenum">
              <a:rPr lang="en-US" smtClean="0"/>
              <a:pPr>
                <a:defRPr/>
              </a:pPr>
              <a:t>88</a:t>
            </a:fld>
            <a:endParaRPr lang="en-US" dirty="0"/>
          </a:p>
        </p:txBody>
      </p:sp>
    </p:spTree>
    <p:extLst>
      <p:ext uri="{BB962C8B-B14F-4D97-AF65-F5344CB8AC3E}">
        <p14:creationId xmlns:p14="http://schemas.microsoft.com/office/powerpoint/2010/main" val="272269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521AF0-8EAF-49AA-8088-E9A8827CD550}"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125000"/>
              <a:buFont typeface="Wingdings" pitchFamily="2" charset="2"/>
              <a:buNone/>
            </a:pPr>
            <a:r>
              <a:rPr lang="en-US" dirty="0" smtClean="0"/>
              <a:t>AgGateway's mission is a simple and straight-forward one.  All we do it geared</a:t>
            </a:r>
            <a:r>
              <a:rPr lang="en-US" baseline="0" dirty="0" smtClean="0"/>
              <a:t> to promote, enable and expand eBusiness in ag.</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Promote the value and benefits of eBusiness and membership in AgGateway</a:t>
            </a:r>
          </a:p>
          <a:p>
            <a:r>
              <a:rPr lang="en-US" dirty="0" smtClean="0"/>
              <a:t>Implement a marketing and promotional plan to increase awareness and positive impression of AgGateway and of the value of membership.</a:t>
            </a:r>
          </a:p>
          <a:p>
            <a:endParaRPr lang="en-US" dirty="0" smtClean="0"/>
          </a:p>
          <a:p>
            <a:r>
              <a:rPr lang="en-US" dirty="0" smtClean="0"/>
              <a:t>2.	Increase/Enable implementation by reducing implementation barriers</a:t>
            </a:r>
          </a:p>
          <a:p>
            <a:r>
              <a:rPr lang="en-US" dirty="0" smtClean="0"/>
              <a:t>Provide tools and assistance to enable eConnectivity for member companies and their trading partners by implementing solutions that significantly reduce barriers to implementation.</a:t>
            </a:r>
          </a:p>
          <a:p>
            <a:endParaRPr lang="en-US" dirty="0" smtClean="0"/>
          </a:p>
          <a:p>
            <a:endParaRPr lang="en-US" dirty="0" smtClean="0"/>
          </a:p>
          <a:p>
            <a:r>
              <a:rPr lang="en-US" dirty="0" smtClean="0"/>
              <a:t>3.	Expand eBusiness by broadening the scope of representation</a:t>
            </a:r>
          </a:p>
          <a:p>
            <a:r>
              <a:rPr lang="en-US" dirty="0" smtClean="0"/>
              <a:t>Broaden the scope of representation within AgGateway by adding members from and developing working relationships with targeted industry segments and by creating and implementing a plan to internationalize AgGateway.</a:t>
            </a:r>
          </a:p>
          <a:p>
            <a:endParaRPr lang="en-US" dirty="0" smtClean="0"/>
          </a:p>
          <a:p>
            <a:r>
              <a:rPr lang="en-US" dirty="0" smtClean="0"/>
              <a:t>4.	Operate AgGateway Efficiently</a:t>
            </a:r>
          </a:p>
          <a:p>
            <a:r>
              <a:rPr lang="en-US" dirty="0" smtClean="0"/>
              <a:t>Ensure that all committees and councils participating in AgGateway are active and functioning in terms of planning, priorities, regular meetings and participation by their members.</a:t>
            </a:r>
          </a:p>
          <a:p>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t>14</a:t>
            </a:fld>
            <a:endParaRPr lang="en-US" dirty="0"/>
          </a:p>
        </p:txBody>
      </p:sp>
    </p:spTree>
    <p:extLst>
      <p:ext uri="{BB962C8B-B14F-4D97-AF65-F5344CB8AC3E}">
        <p14:creationId xmlns:p14="http://schemas.microsoft.com/office/powerpoint/2010/main" val="20421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dirty="0" smtClean="0"/>
              <a:t>The steady and significant growth in our membership reflects</a:t>
            </a:r>
            <a:r>
              <a:rPr lang="en-US" baseline="0" dirty="0" smtClean="0"/>
              <a:t> the need and desire for better eConnectivity in agriculture</a:t>
            </a:r>
            <a:r>
              <a:rPr lang="en-US" baseline="0" dirty="0" smtClean="0"/>
              <a:t>.</a:t>
            </a:r>
          </a:p>
          <a:p>
            <a:r>
              <a:rPr lang="en-US" baseline="0" dirty="0" smtClean="0"/>
              <a:t>Our membership continues to grow – our roster for 2013 has grown to 176 companies. (as of April 2013).  </a:t>
            </a:r>
            <a:endParaRPr lang="en-US" dirty="0" smtClean="0"/>
          </a:p>
        </p:txBody>
      </p:sp>
      <p:sp>
        <p:nvSpPr>
          <p:cNvPr id="10342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58272" indent="-291642">
              <a:defRPr sz="2500">
                <a:solidFill>
                  <a:schemeClr val="tx1"/>
                </a:solidFill>
                <a:latin typeface="Arial" pitchFamily="34" charset="0"/>
                <a:ea typeface="MS PGothic" pitchFamily="34" charset="-128"/>
              </a:defRPr>
            </a:lvl2pPr>
            <a:lvl3pPr marL="1166572" indent="-233313">
              <a:defRPr sz="2500">
                <a:solidFill>
                  <a:schemeClr val="tx1"/>
                </a:solidFill>
                <a:latin typeface="Arial" pitchFamily="34" charset="0"/>
                <a:ea typeface="MS PGothic" pitchFamily="34" charset="-128"/>
              </a:defRPr>
            </a:lvl3pPr>
            <a:lvl4pPr marL="1633199" indent="-233313">
              <a:defRPr sz="2500">
                <a:solidFill>
                  <a:schemeClr val="tx1"/>
                </a:solidFill>
                <a:latin typeface="Arial" pitchFamily="34" charset="0"/>
                <a:ea typeface="MS PGothic" pitchFamily="34" charset="-128"/>
              </a:defRPr>
            </a:lvl4pPr>
            <a:lvl5pPr marL="2099829" indent="-233313">
              <a:defRPr sz="2500">
                <a:solidFill>
                  <a:schemeClr val="tx1"/>
                </a:solidFill>
                <a:latin typeface="Arial" pitchFamily="34" charset="0"/>
                <a:ea typeface="MS PGothic" pitchFamily="34" charset="-128"/>
              </a:defRPr>
            </a:lvl5pPr>
            <a:lvl6pPr marL="2566457" indent="-233313" eaLnBrk="0" fontAlgn="base" hangingPunct="0">
              <a:spcBef>
                <a:spcPct val="0"/>
              </a:spcBef>
              <a:spcAft>
                <a:spcPct val="0"/>
              </a:spcAft>
              <a:defRPr sz="2500">
                <a:solidFill>
                  <a:schemeClr val="tx1"/>
                </a:solidFill>
                <a:latin typeface="Arial" pitchFamily="34" charset="0"/>
                <a:ea typeface="MS PGothic" pitchFamily="34" charset="-128"/>
              </a:defRPr>
            </a:lvl6pPr>
            <a:lvl7pPr marL="3033086" indent="-233313" eaLnBrk="0" fontAlgn="base" hangingPunct="0">
              <a:spcBef>
                <a:spcPct val="0"/>
              </a:spcBef>
              <a:spcAft>
                <a:spcPct val="0"/>
              </a:spcAft>
              <a:defRPr sz="2500">
                <a:solidFill>
                  <a:schemeClr val="tx1"/>
                </a:solidFill>
                <a:latin typeface="Arial" pitchFamily="34" charset="0"/>
                <a:ea typeface="MS PGothic" pitchFamily="34" charset="-128"/>
              </a:defRPr>
            </a:lvl7pPr>
            <a:lvl8pPr marL="3499715" indent="-233313" eaLnBrk="0" fontAlgn="base" hangingPunct="0">
              <a:spcBef>
                <a:spcPct val="0"/>
              </a:spcBef>
              <a:spcAft>
                <a:spcPct val="0"/>
              </a:spcAft>
              <a:defRPr sz="2500">
                <a:solidFill>
                  <a:schemeClr val="tx1"/>
                </a:solidFill>
                <a:latin typeface="Arial" pitchFamily="34" charset="0"/>
                <a:ea typeface="MS PGothic" pitchFamily="34" charset="-128"/>
              </a:defRPr>
            </a:lvl8pPr>
            <a:lvl9pPr marL="3966342" indent="-233313"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CA18A9A-5FE5-4919-911C-1E08CA8F3805}" type="slidenum">
              <a:rPr lang="en-US" sz="1300">
                <a:solidFill>
                  <a:prstClr val="black"/>
                </a:solidFill>
              </a:rPr>
              <a:pPr/>
              <a:t>15</a:t>
            </a:fld>
            <a:endParaRPr lang="en-US" sz="1300"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71600"/>
            <a:ext cx="7848600" cy="1927225"/>
          </a:xfrm>
        </p:spPr>
        <p:txBody>
          <a:bodyPr anchor="b">
            <a:noAutofit/>
          </a:bodyPr>
          <a:lstStyle>
            <a:lvl1pPr>
              <a:defRPr sz="4000" cap="none"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4525BB-A46C-4E64-92DB-653D4978B110}" type="datetime1">
              <a:rPr lang="en-US" smtClean="0"/>
              <a:t>4/9/2013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3A8B2-84D3-49A8-8E03-921EE22FAEA7}"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2" descr="AgGateway_2c taglin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405" t="31360" r="18405" b="31656"/>
          <a:stretch>
            <a:fillRect/>
          </a:stretch>
        </p:blipFill>
        <p:spPr bwMode="auto">
          <a:xfrm>
            <a:off x="241919" y="381000"/>
            <a:ext cx="2882281" cy="1484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8F479A-751D-4218-822E-793CF4C0EE37}" type="datetime1">
              <a:rPr lang="en-US" smtClean="0"/>
              <a:t>4/9/2013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92DBA9-4472-439B-B9E6-5F5BF5E82DAC}" type="datetime1">
              <a:rPr lang="en-US" smtClean="0"/>
              <a:t>4/9/2013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7FA39-B9DB-4B1F-9092-7F6D13B42077}" type="datetime1">
              <a:rPr lang="en-US" smtClean="0"/>
              <a:t>4/9/2013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3420" y="2371725"/>
            <a:ext cx="7354887" cy="1285875"/>
          </a:xfrm>
        </p:spPr>
        <p:txBody>
          <a:bodyPr anchor="b">
            <a:normAutofit/>
          </a:bodyPr>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31520" y="3810000"/>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DB3D850-9719-45B2-8FBE-FF415876C675}" type="datetime1">
              <a:rPr lang="en-US" smtClean="0"/>
              <a:t>4/9/2013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E3A8B2-84D3-49A8-8E03-921EE22FAEA7}" type="slidenum">
              <a:rPr lang="en-US" smtClean="0"/>
              <a:t>‹#›</a:t>
            </a:fld>
            <a:endParaRPr lang="en-US" dirty="0"/>
          </a:p>
        </p:txBody>
      </p:sp>
      <p:cxnSp>
        <p:nvCxnSpPr>
          <p:cNvPr id="7" name="Straight Connector 6"/>
          <p:cNvCxnSpPr/>
          <p:nvPr/>
        </p:nvCxnSpPr>
        <p:spPr>
          <a:xfrm>
            <a:off x="731520" y="373221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descr="AgGateway_2c taglin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405" t="31360" r="18405" b="31656"/>
          <a:stretch>
            <a:fillRect/>
          </a:stretch>
        </p:blipFill>
        <p:spPr bwMode="auto">
          <a:xfrm>
            <a:off x="228600" y="533400"/>
            <a:ext cx="3403088"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041933-356C-47A2-8C58-EE3AB9361C8C}" type="datetime1">
              <a:rPr lang="en-US" smtClean="0"/>
              <a:t>4/9/2013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37E19E-D99C-47AF-B18B-319C102D2EB6}" type="datetime1">
              <a:rPr lang="en-US" smtClean="0"/>
              <a:t>4/9/2013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E3A8B2-84D3-49A8-8E03-921EE22FAEA7}"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99CC70-5932-4B92-9DB0-A4310F1890BE}" type="datetime1">
              <a:rPr lang="en-US" smtClean="0"/>
              <a:t>4/9/2013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BEDC3-5BCB-4804-A33B-A1F2DDCB7790}" type="datetime1">
              <a:rPr lang="en-US" smtClean="0"/>
              <a:t>4/9/2013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44992-2B18-4CDC-8F7D-C412C059BD44}" type="datetime1">
              <a:rPr lang="en-US" smtClean="0"/>
              <a:t>4/9/2013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3A8B2-84D3-49A8-8E03-921EE22FAEA7}"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D6CC5-73D6-4A9A-9FCF-74337FD75728}" type="datetime1">
              <a:rPr lang="en-US" smtClean="0"/>
              <a:t>4/9/2013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3A8B2-84D3-49A8-8E03-921EE22FAEA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AgGateway_2c tagline"/>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8405" t="31360" r="18405" b="39845"/>
          <a:stretch/>
        </p:blipFill>
        <p:spPr bwMode="auto">
          <a:xfrm>
            <a:off x="7543800" y="6096000"/>
            <a:ext cx="1371600" cy="54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9329F67-B658-4F9B-9F1C-A3D910E71A13}" type="datetime1">
              <a:rPr lang="en-US" smtClean="0"/>
              <a:t>4/9/2013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ADE3A8B2-84D3-49A8-8E03-921EE22FAEA7}" type="slidenum">
              <a:rPr lang="en-US" smtClean="0"/>
              <a:t>‹#›</a:t>
            </a:fld>
            <a:endParaRPr lang="en-US" dirty="0"/>
          </a:p>
        </p:txBody>
      </p:sp>
      <p:pic>
        <p:nvPicPr>
          <p:cNvPr id="11" name="Picture 2" descr="AgGateway_2c tagline"/>
          <p:cNvPicPr>
            <a:picLocks noChangeAspect="1" noChangeArrowheads="1"/>
          </p:cNvPicPr>
          <p:nvPr/>
        </p:nvPicPr>
        <p:blipFill rotWithShape="1">
          <a:blip r:embed="rId14">
            <a:duotone>
              <a:schemeClr val="bg2">
                <a:shade val="45000"/>
                <a:satMod val="135000"/>
              </a:schemeClr>
              <a:prstClr val="white"/>
            </a:duotone>
            <a:extLst>
              <a:ext uri="{BEBA8EAE-BF5A-486C-A8C5-ECC9F3942E4B}">
                <a14:imgProps xmlns:a14="http://schemas.microsoft.com/office/drawing/2010/main">
                  <a14:imgLayer r:embed="rId15">
                    <a14:imgEffect>
                      <a14:sharpenSoften amount="-10000"/>
                    </a14:imgEffect>
                    <a14:imgEffect>
                      <a14:brightnessContrast bright="20000" contrast="20000"/>
                    </a14:imgEffect>
                  </a14:imgLayer>
                </a14:imgProps>
              </a:ext>
              <a:ext uri="{28A0092B-C50C-407E-A947-70E740481C1C}">
                <a14:useLocalDpi xmlns:a14="http://schemas.microsoft.com/office/drawing/2010/main" val="0"/>
              </a:ext>
            </a:extLst>
          </a:blip>
          <a:srcRect l="34266" t="35911" r="30504" b="52536"/>
          <a:stretch/>
        </p:blipFill>
        <p:spPr bwMode="auto">
          <a:xfrm>
            <a:off x="0" y="3533572"/>
            <a:ext cx="9144000" cy="2638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image" Target="../media/image9.wmf"/></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4.wmf"/><Relationship Id="rId7"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wmf"/><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20.emf"/><Relationship Id="rId14" Type="http://schemas.microsoft.com/office/2007/relationships/diagramDrawing" Target="../diagrams/drawing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mailto:Member.Services@AgGateway.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mailto:Member.Services@aggateway.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Introduction to AgGateway</a:t>
            </a:r>
            <a:endParaRPr lang="en-US" dirty="0"/>
          </a:p>
        </p:txBody>
      </p:sp>
      <p:sp>
        <p:nvSpPr>
          <p:cNvPr id="8" name="Subtitle 7"/>
          <p:cNvSpPr>
            <a:spLocks noGrp="1"/>
          </p:cNvSpPr>
          <p:nvPr>
            <p:ph type="subTitle" idx="1"/>
          </p:nvPr>
        </p:nvSpPr>
        <p:spPr/>
        <p:txBody>
          <a:bodyPr/>
          <a:lstStyle/>
          <a:p>
            <a:r>
              <a:rPr lang="en-US" dirty="0" smtClean="0"/>
              <a:t>April 2013</a:t>
            </a:r>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3302722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22" name="Rectangle 2"/>
          <p:cNvSpPr>
            <a:spLocks noGrp="1" noChangeArrowheads="1"/>
          </p:cNvSpPr>
          <p:nvPr>
            <p:ph type="title"/>
          </p:nvPr>
        </p:nvSpPr>
        <p:spPr/>
        <p:txBody>
          <a:bodyPr>
            <a:normAutofit/>
          </a:bodyPr>
          <a:lstStyle/>
          <a:p>
            <a:r>
              <a:rPr lang="en-US" dirty="0" smtClean="0"/>
              <a:t>What’s different this time?</a:t>
            </a:r>
            <a:endParaRPr lang="en-US" dirty="0"/>
          </a:p>
        </p:txBody>
      </p:sp>
      <p:sp>
        <p:nvSpPr>
          <p:cNvPr id="2" name="Slide Number Placeholder 1"/>
          <p:cNvSpPr>
            <a:spLocks noGrp="1"/>
          </p:cNvSpPr>
          <p:nvPr>
            <p:ph type="sldNum" sz="quarter" idx="12"/>
          </p:nvPr>
        </p:nvSpPr>
        <p:spPr/>
        <p:txBody>
          <a:bodyPr/>
          <a:lstStyle/>
          <a:p>
            <a:fld id="{7BBE23F0-54C3-4A2D-A3F8-9C42A4C40FD9}" type="slidenum">
              <a:rPr lang="en-US" smtClean="0"/>
              <a:pPr/>
              <a:t>10</a:t>
            </a:fld>
            <a:endParaRPr lang="en-US" dirty="0"/>
          </a:p>
        </p:txBody>
      </p:sp>
      <p:sp>
        <p:nvSpPr>
          <p:cNvPr id="2744323" name="Rectangle 3"/>
          <p:cNvSpPr>
            <a:spLocks noGrp="1" noChangeArrowheads="1"/>
          </p:cNvSpPr>
          <p:nvPr>
            <p:ph type="body" idx="1"/>
          </p:nvPr>
        </p:nvSpPr>
        <p:spPr/>
        <p:txBody>
          <a:bodyPr/>
          <a:lstStyle/>
          <a:p>
            <a:pPr marL="514350" indent="-514350">
              <a:buFont typeface="+mj-lt"/>
              <a:buAutoNum type="arabicPeriod"/>
            </a:pPr>
            <a:r>
              <a:rPr lang="en-US" dirty="0" smtClean="0"/>
              <a:t>Change happens </a:t>
            </a:r>
            <a:r>
              <a:rPr lang="en-US" u="sng" dirty="0" smtClean="0"/>
              <a:t>faster</a:t>
            </a:r>
          </a:p>
          <a:p>
            <a:pPr marL="514350" indent="-514350">
              <a:buFont typeface="+mj-lt"/>
              <a:buAutoNum type="arabicPeriod"/>
            </a:pPr>
            <a:r>
              <a:rPr lang="en-US" dirty="0" smtClean="0"/>
              <a:t>Impact is global &amp; </a:t>
            </a:r>
            <a:r>
              <a:rPr lang="en-US" u="sng" dirty="0" smtClean="0"/>
              <a:t>immediate</a:t>
            </a:r>
            <a:r>
              <a:rPr lang="en-US" dirty="0" smtClean="0"/>
              <a:t> – no segment is exempt</a:t>
            </a:r>
          </a:p>
          <a:p>
            <a:pPr marL="514350" indent="-514350">
              <a:buFont typeface="+mj-lt"/>
              <a:buAutoNum type="arabicPeriod"/>
            </a:pPr>
            <a:r>
              <a:rPr lang="en-US" dirty="0" smtClean="0"/>
              <a:t>More volatility in markets – politics or </a:t>
            </a:r>
            <a:r>
              <a:rPr lang="en-US" u="sng" dirty="0" smtClean="0"/>
              <a:t>events</a:t>
            </a:r>
            <a:r>
              <a:rPr lang="en-US" dirty="0" smtClean="0"/>
              <a:t> anywhere can trigger volatility</a:t>
            </a:r>
          </a:p>
          <a:p>
            <a:pPr marL="514350" indent="-514350">
              <a:buFont typeface="+mj-lt"/>
              <a:buAutoNum type="arabicPeriod"/>
            </a:pPr>
            <a:r>
              <a:rPr lang="en-US" dirty="0" smtClean="0"/>
              <a:t>Businesses must adapt </a:t>
            </a:r>
            <a:r>
              <a:rPr lang="en-US" u="sng" dirty="0" smtClean="0"/>
              <a:t>quickly</a:t>
            </a:r>
            <a:r>
              <a:rPr lang="en-US" dirty="0" smtClean="0"/>
              <a:t> or they will cease to exist quickly</a:t>
            </a:r>
          </a:p>
          <a:p>
            <a:pPr marL="514350" indent="-514350">
              <a:buFont typeface="+mj-lt"/>
              <a:buAutoNum type="arabicPeriod"/>
            </a:pPr>
            <a:r>
              <a:rPr lang="en-US" b="1" dirty="0" smtClean="0"/>
              <a:t>Technology plays a greater role than ever in a company’s ability to adapt</a:t>
            </a:r>
          </a:p>
          <a:p>
            <a:pPr marL="514350" indent="-514350">
              <a:buFont typeface="+mj-lt"/>
              <a:buAutoNum type="arabicPeriod"/>
            </a:pPr>
            <a:endParaRPr lang="en-US" dirty="0" smtClean="0"/>
          </a:p>
          <a:p>
            <a:pPr marL="731520" lvl="1" indent="-457200">
              <a:buFont typeface="+mj-lt"/>
              <a:buAutoNum type="arabicPeriod"/>
            </a:pPr>
            <a:endParaRPr lang="en-US" dirty="0"/>
          </a:p>
        </p:txBody>
      </p:sp>
    </p:spTree>
    <p:extLst>
      <p:ext uri="{BB962C8B-B14F-4D97-AF65-F5344CB8AC3E}">
        <p14:creationId xmlns:p14="http://schemas.microsoft.com/office/powerpoint/2010/main" val="188189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990600"/>
          </a:xfrm>
        </p:spPr>
        <p:txBody>
          <a:bodyPr>
            <a:normAutofit fontScale="90000"/>
          </a:bodyPr>
          <a:lstStyle/>
          <a:p>
            <a:r>
              <a:rPr lang="en-US" dirty="0" smtClean="0"/>
              <a:t>How our </a:t>
            </a:r>
            <a:r>
              <a:rPr lang="en-US" dirty="0"/>
              <a:t>members </a:t>
            </a:r>
            <a:r>
              <a:rPr lang="en-US" dirty="0" smtClean="0"/>
              <a:t>say they’ll address these challenges:</a:t>
            </a:r>
            <a:endParaRPr lang="en-US" dirty="0"/>
          </a:p>
        </p:txBody>
      </p:sp>
      <p:sp>
        <p:nvSpPr>
          <p:cNvPr id="3" name="Slide Number Placeholder 2"/>
          <p:cNvSpPr>
            <a:spLocks noGrp="1"/>
          </p:cNvSpPr>
          <p:nvPr>
            <p:ph type="sldNum" sz="quarter" idx="12"/>
          </p:nvPr>
        </p:nvSpPr>
        <p:spPr/>
        <p:txBody>
          <a:bodyPr/>
          <a:lstStyle/>
          <a:p>
            <a:fld id="{75F83654-7036-455B-97B5-B7A07C030840}" type="slidenum">
              <a:rPr lang="en-US" smtClean="0"/>
              <a:pPr/>
              <a:t>11</a:t>
            </a:fld>
            <a:endParaRPr lang="en-US" dirty="0"/>
          </a:p>
        </p:txBody>
      </p:sp>
      <p:sp>
        <p:nvSpPr>
          <p:cNvPr id="4" name="Content Placeholder 3"/>
          <p:cNvSpPr>
            <a:spLocks noGrp="1"/>
          </p:cNvSpPr>
          <p:nvPr>
            <p:ph sz="quarter" idx="1"/>
          </p:nvPr>
        </p:nvSpPr>
        <p:spPr>
          <a:xfrm>
            <a:off x="457200" y="1752600"/>
            <a:ext cx="8229600" cy="4876800"/>
          </a:xfrm>
        </p:spPr>
        <p:txBody>
          <a:bodyPr>
            <a:normAutofit/>
          </a:bodyPr>
          <a:lstStyle/>
          <a:p>
            <a:pPr>
              <a:spcAft>
                <a:spcPts val="600"/>
              </a:spcAft>
            </a:pPr>
            <a:r>
              <a:rPr lang="en-US" dirty="0" smtClean="0"/>
              <a:t>Continue streamlining the supply </a:t>
            </a:r>
            <a:r>
              <a:rPr lang="en-US" dirty="0"/>
              <a:t>c</a:t>
            </a:r>
            <a:r>
              <a:rPr lang="en-US" dirty="0" smtClean="0"/>
              <a:t>hain</a:t>
            </a:r>
          </a:p>
          <a:p>
            <a:pPr>
              <a:spcAft>
                <a:spcPts val="600"/>
              </a:spcAft>
            </a:pPr>
            <a:r>
              <a:rPr lang="en-US" dirty="0" smtClean="0"/>
              <a:t>Genetics, biotechnology</a:t>
            </a:r>
          </a:p>
          <a:p>
            <a:pPr>
              <a:spcAft>
                <a:spcPts val="600"/>
              </a:spcAft>
            </a:pPr>
            <a:r>
              <a:rPr lang="en-US" dirty="0" smtClean="0"/>
              <a:t>Precision agriculture</a:t>
            </a:r>
          </a:p>
          <a:p>
            <a:pPr>
              <a:spcAft>
                <a:spcPts val="600"/>
              </a:spcAft>
            </a:pPr>
            <a:r>
              <a:rPr lang="en-US" dirty="0" smtClean="0"/>
              <a:t>Sustainability, food </a:t>
            </a:r>
            <a:r>
              <a:rPr lang="en-US" dirty="0"/>
              <a:t>s</a:t>
            </a:r>
            <a:r>
              <a:rPr lang="en-US" dirty="0" smtClean="0"/>
              <a:t>afety </a:t>
            </a:r>
            <a:r>
              <a:rPr lang="en-US" dirty="0"/>
              <a:t>p</a:t>
            </a:r>
            <a:r>
              <a:rPr lang="en-US" dirty="0" smtClean="0"/>
              <a:t>ractices</a:t>
            </a:r>
          </a:p>
          <a:p>
            <a:pPr>
              <a:spcAft>
                <a:spcPts val="600"/>
              </a:spcAft>
            </a:pPr>
            <a:r>
              <a:rPr lang="en-US" dirty="0"/>
              <a:t>Implement </a:t>
            </a:r>
            <a:r>
              <a:rPr lang="en-US" dirty="0" smtClean="0"/>
              <a:t>mobile </a:t>
            </a:r>
            <a:r>
              <a:rPr lang="en-US" dirty="0"/>
              <a:t>b</a:t>
            </a:r>
            <a:r>
              <a:rPr lang="en-US" dirty="0" smtClean="0"/>
              <a:t>usiness aps, social media channels</a:t>
            </a:r>
            <a:endParaRPr lang="en-US" dirty="0"/>
          </a:p>
          <a:p>
            <a:pPr marL="0" indent="0" algn="ctr">
              <a:spcAft>
                <a:spcPts val="600"/>
              </a:spcAft>
              <a:buNone/>
            </a:pPr>
            <a:endParaRPr lang="en-US" sz="800" b="1" dirty="0" smtClean="0">
              <a:solidFill>
                <a:srgbClr val="C00000"/>
              </a:solidFill>
            </a:endParaRPr>
          </a:p>
          <a:p>
            <a:pPr marL="0" indent="0" algn="ctr">
              <a:spcAft>
                <a:spcPts val="600"/>
              </a:spcAft>
              <a:buNone/>
            </a:pPr>
            <a:r>
              <a:rPr lang="en-US" sz="2400" b="1" dirty="0" smtClean="0">
                <a:solidFill>
                  <a:srgbClr val="C00000"/>
                </a:solidFill>
              </a:rPr>
              <a:t>Each of these areas benefits from eBusiness solutions</a:t>
            </a:r>
            <a:endParaRPr lang="en-US" sz="2400" b="1" dirty="0">
              <a:solidFill>
                <a:srgbClr val="C00000"/>
              </a:solidFill>
            </a:endParaRPr>
          </a:p>
        </p:txBody>
      </p:sp>
    </p:spTree>
    <p:extLst>
      <p:ext uri="{BB962C8B-B14F-4D97-AF65-F5344CB8AC3E}">
        <p14:creationId xmlns:p14="http://schemas.microsoft.com/office/powerpoint/2010/main" val="34158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Arial" pitchFamily="34" charset="0"/>
              </a:rPr>
              <a:t>AgGateway </a:t>
            </a:r>
            <a:r>
              <a:rPr lang="en-US" dirty="0">
                <a:cs typeface="Arial" pitchFamily="34" charset="0"/>
              </a:rPr>
              <a:t>V</a:t>
            </a:r>
            <a:r>
              <a:rPr lang="en-US" dirty="0" smtClean="0">
                <a:cs typeface="Arial" pitchFamily="34" charset="0"/>
              </a:rPr>
              <a:t>ision</a:t>
            </a:r>
            <a:endParaRPr lang="en-US" dirty="0">
              <a:cs typeface="Arial" pitchFamily="34" charset="0"/>
            </a:endParaRPr>
          </a:p>
        </p:txBody>
      </p:sp>
      <p:sp>
        <p:nvSpPr>
          <p:cNvPr id="3" name="Content Placeholder 2"/>
          <p:cNvSpPr>
            <a:spLocks noGrp="1"/>
          </p:cNvSpPr>
          <p:nvPr>
            <p:ph sz="quarter" idx="1"/>
          </p:nvPr>
        </p:nvSpPr>
        <p:spPr/>
        <p:txBody>
          <a:bodyPr/>
          <a:lstStyle/>
          <a:p>
            <a:pPr algn="ctr">
              <a:buNone/>
            </a:pPr>
            <a:r>
              <a:rPr lang="en-US" dirty="0" smtClean="0"/>
              <a:t> </a:t>
            </a:r>
          </a:p>
          <a:p>
            <a:pPr algn="ctr">
              <a:buNone/>
            </a:pPr>
            <a:r>
              <a:rPr lang="en-US" sz="3600" i="1" dirty="0" smtClean="0">
                <a:latin typeface="Arial" pitchFamily="34" charset="0"/>
                <a:cs typeface="Arial" pitchFamily="34" charset="0"/>
              </a:rPr>
              <a:t>AgGateway will be the recognized international source for enabling the use of information and communication technologies for agriculture.</a:t>
            </a:r>
            <a:endParaRPr lang="en-US" sz="3600" i="1"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C8DD8C4A-C10A-4465-A3CD-67E895252B9B}" type="slidenum">
              <a:rPr lang="en-US" smtClean="0"/>
              <a:pPr>
                <a:defRPr/>
              </a:pPr>
              <a:t>12</a:t>
            </a:fld>
            <a:endParaRPr lang="en-US" dirty="0"/>
          </a:p>
        </p:txBody>
      </p:sp>
    </p:spTree>
    <p:extLst>
      <p:ext uri="{BB962C8B-B14F-4D97-AF65-F5344CB8AC3E}">
        <p14:creationId xmlns:p14="http://schemas.microsoft.com/office/powerpoint/2010/main" val="3494586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AgGateway’s Mission</a:t>
            </a:r>
          </a:p>
        </p:txBody>
      </p:sp>
      <p:sp>
        <p:nvSpPr>
          <p:cNvPr id="3" name="Content Placeholder 2"/>
          <p:cNvSpPr>
            <a:spLocks noGrp="1"/>
          </p:cNvSpPr>
          <p:nvPr>
            <p:ph sz="quarter" idx="1"/>
          </p:nvPr>
        </p:nvSpPr>
        <p:spPr/>
        <p:txBody>
          <a:bodyPr>
            <a:normAutofit/>
          </a:bodyPr>
          <a:lstStyle/>
          <a:p>
            <a:pPr marL="0" indent="0" algn="ctr">
              <a:buNone/>
            </a:pPr>
            <a:endParaRPr lang="en-US" sz="4000" b="1" dirty="0" smtClean="0"/>
          </a:p>
          <a:p>
            <a:pPr marL="0" indent="0" algn="ctr">
              <a:buNone/>
            </a:pPr>
            <a:r>
              <a:rPr lang="en-US" sz="4000" b="1" dirty="0" smtClean="0"/>
              <a:t>To </a:t>
            </a:r>
            <a:r>
              <a:rPr lang="en-US" sz="4000" b="1" dirty="0"/>
              <a:t>promote, enable and expand eBusiness in </a:t>
            </a:r>
            <a:r>
              <a:rPr lang="en-US" sz="4000" b="1" dirty="0" smtClean="0"/>
              <a:t>agriculture.</a:t>
            </a:r>
            <a:endParaRPr lang="en-US" sz="4000" b="1" dirty="0"/>
          </a:p>
          <a:p>
            <a:pPr marL="0" indent="0">
              <a:buNone/>
            </a:pPr>
            <a:endParaRPr lang="en-US" sz="2400" dirty="0" smtClean="0"/>
          </a:p>
        </p:txBody>
      </p:sp>
      <p:sp>
        <p:nvSpPr>
          <p:cNvPr id="4" name="Slide Number Placeholder 3"/>
          <p:cNvSpPr>
            <a:spLocks noGrp="1"/>
          </p:cNvSpPr>
          <p:nvPr>
            <p:ph type="sldNum" sz="quarter" idx="11"/>
          </p:nvPr>
        </p:nvSpPr>
        <p:spPr>
          <a:xfrm>
            <a:off x="6477000" y="-152400"/>
            <a:ext cx="1524000" cy="685800"/>
          </a:xfrm>
        </p:spPr>
        <p:txBody>
          <a:bodyPr/>
          <a:lstStyle/>
          <a:p>
            <a:pPr algn="r">
              <a:defRPr/>
            </a:pPr>
            <a:fld id="{EE50FDB2-A9DD-4C93-8B13-94EE6255DFAD}" type="slidenum">
              <a:rPr lang="en-US" smtClean="0"/>
              <a:pPr algn="r">
                <a:defRPr/>
              </a:pPr>
              <a:t>13</a:t>
            </a:fld>
            <a:endParaRPr lang="en-US" dirty="0"/>
          </a:p>
        </p:txBody>
      </p:sp>
    </p:spTree>
    <p:extLst>
      <p:ext uri="{BB962C8B-B14F-4D97-AF65-F5344CB8AC3E}">
        <p14:creationId xmlns:p14="http://schemas.microsoft.com/office/powerpoint/2010/main" val="3773141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2253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2013-15 Strategic Objectives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Promote the value and benefits of eBusiness and membership in </a:t>
            </a:r>
            <a:r>
              <a:rPr lang="en-US" dirty="0" smtClean="0"/>
              <a:t>AgGateway.</a:t>
            </a:r>
          </a:p>
          <a:p>
            <a:pPr marL="457200" indent="-457200">
              <a:buFont typeface="+mj-lt"/>
              <a:buAutoNum type="arabicPeriod"/>
            </a:pPr>
            <a:r>
              <a:rPr lang="en-US" dirty="0" smtClean="0"/>
              <a:t>Increase/Enable </a:t>
            </a:r>
            <a:r>
              <a:rPr lang="en-US" dirty="0"/>
              <a:t>implementation by reducing implementation </a:t>
            </a:r>
            <a:r>
              <a:rPr lang="en-US" dirty="0" smtClean="0"/>
              <a:t>barriers.</a:t>
            </a:r>
            <a:endParaRPr lang="en-US" dirty="0"/>
          </a:p>
          <a:p>
            <a:pPr marL="457200" indent="-457200">
              <a:buFont typeface="+mj-lt"/>
              <a:buAutoNum type="arabicPeriod"/>
            </a:pPr>
            <a:r>
              <a:rPr lang="en-US" dirty="0"/>
              <a:t>Expand eBusiness by broadening the scope of </a:t>
            </a:r>
            <a:r>
              <a:rPr lang="en-US" dirty="0" smtClean="0"/>
              <a:t>representation.</a:t>
            </a:r>
          </a:p>
          <a:p>
            <a:pPr marL="457200" indent="-457200">
              <a:buFont typeface="+mj-lt"/>
              <a:buAutoNum type="arabicPeriod"/>
            </a:pPr>
            <a:r>
              <a:rPr lang="en-US" dirty="0" smtClean="0"/>
              <a:t>Operate AgGateway efficiently</a:t>
            </a:r>
            <a:r>
              <a:rPr lang="en-US" dirty="0"/>
              <a:t>.</a:t>
            </a:r>
            <a:endParaRPr lang="en-US" dirty="0" smtClean="0"/>
          </a:p>
          <a:p>
            <a:pPr marL="457200" indent="-457200">
              <a:buFont typeface="+mj-lt"/>
              <a:buAutoNum type="arabicPeriod"/>
            </a:pPr>
            <a:endParaRPr lang="en-US" dirty="0"/>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14</a:t>
            </a:fld>
            <a:endParaRPr lang="en-US" dirty="0"/>
          </a:p>
        </p:txBody>
      </p:sp>
    </p:spTree>
    <p:extLst>
      <p:ext uri="{BB962C8B-B14F-4D97-AF65-F5344CB8AC3E}">
        <p14:creationId xmlns:p14="http://schemas.microsoft.com/office/powerpoint/2010/main" val="2754219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90600" y="762000"/>
            <a:ext cx="7010400" cy="758952"/>
          </a:xfrm>
        </p:spPr>
        <p:txBody>
          <a:bodyPr>
            <a:noAutofit/>
          </a:bodyPr>
          <a:lstStyle/>
          <a:p>
            <a:r>
              <a:rPr lang="en-US" dirty="0" smtClean="0"/>
              <a:t>Continued membership </a:t>
            </a:r>
            <a:r>
              <a:rPr lang="en-US" dirty="0"/>
              <a:t>g</a:t>
            </a:r>
            <a:r>
              <a:rPr lang="en-US" dirty="0" smtClean="0"/>
              <a:t>rowth</a:t>
            </a:r>
          </a:p>
        </p:txBody>
      </p:sp>
      <p:graphicFrame>
        <p:nvGraphicFramePr>
          <p:cNvPr id="2" name="Content Placeholder 5"/>
          <p:cNvGraphicFramePr>
            <a:graphicFrameLocks noGrp="1"/>
          </p:cNvGraphicFramePr>
          <p:nvPr>
            <p:ph idx="1"/>
            <p:extLst>
              <p:ext uri="{D42A27DB-BD31-4B8C-83A1-F6EECF244321}">
                <p14:modId xmlns:p14="http://schemas.microsoft.com/office/powerpoint/2010/main" val="1795291762"/>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ADE3A8B2-84D3-49A8-8E03-921EE22FAEA7}" type="slidenum">
              <a:rPr lang="en-US" smtClean="0"/>
              <a:t>15</a:t>
            </a:fld>
            <a:endParaRPr lang="en-US" dirty="0"/>
          </a:p>
        </p:txBody>
      </p:sp>
    </p:spTree>
    <p:extLst>
      <p:ext uri="{BB962C8B-B14F-4D97-AF65-F5344CB8AC3E}">
        <p14:creationId xmlns:p14="http://schemas.microsoft.com/office/powerpoint/2010/main" val="1536178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990600"/>
          </a:xfrm>
        </p:spPr>
        <p:txBody>
          <a:bodyPr/>
          <a:lstStyle/>
          <a:p>
            <a:r>
              <a:rPr lang="en-US" dirty="0" smtClean="0"/>
              <a:t>What we mean when we say…</a:t>
            </a: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16</a:t>
            </a:fld>
            <a:endParaRPr lang="en-US" dirty="0"/>
          </a:p>
        </p:txBody>
      </p:sp>
    </p:spTree>
    <p:extLst>
      <p:ext uri="{BB962C8B-B14F-4D97-AF65-F5344CB8AC3E}">
        <p14:creationId xmlns:p14="http://schemas.microsoft.com/office/powerpoint/2010/main" val="1161072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285F8B27-0868-4707-A4D4-6982F81F66F9}" type="slidenum">
              <a:rPr lang="en-US"/>
              <a:pPr>
                <a:defRPr/>
              </a:pPr>
              <a:t>17</a:t>
            </a:fld>
            <a:endParaRPr lang="en-US" dirty="0"/>
          </a:p>
        </p:txBody>
      </p:sp>
      <p:sp>
        <p:nvSpPr>
          <p:cNvPr id="8" name="TextBox 7"/>
          <p:cNvSpPr txBox="1"/>
          <p:nvPr/>
        </p:nvSpPr>
        <p:spPr>
          <a:xfrm>
            <a:off x="2057400" y="3429000"/>
            <a:ext cx="6781800" cy="2385268"/>
          </a:xfrm>
          <a:prstGeom prst="rect">
            <a:avLst/>
          </a:prstGeom>
          <a:solidFill>
            <a:srgbClr val="FFFFCC"/>
          </a:solidFill>
          <a:ln w="57150">
            <a:solidFill>
              <a:schemeClr val="bg2">
                <a:lumMod val="10000"/>
              </a:schemeClr>
            </a:solidFill>
          </a:ln>
        </p:spPr>
        <p:txBody>
          <a:bodyPr>
            <a:spAutoFit/>
          </a:bodyPr>
          <a:lstStyle/>
          <a:p>
            <a:pPr marL="274320" lvl="1" fontAlgn="auto">
              <a:lnSpc>
                <a:spcPct val="150000"/>
              </a:lnSpc>
              <a:spcBef>
                <a:spcPts val="0"/>
              </a:spcBef>
              <a:spcAft>
                <a:spcPts val="600"/>
              </a:spcAft>
              <a:buSzPct val="125000"/>
              <a:defRPr/>
            </a:pPr>
            <a:r>
              <a:rPr lang="en-US" sz="2400" dirty="0"/>
              <a:t>A formal set of required criteria, guidelines and best </a:t>
            </a:r>
            <a:r>
              <a:rPr lang="en-US" sz="2400" dirty="0" smtClean="0"/>
              <a:t>practices.</a:t>
            </a:r>
          </a:p>
          <a:p>
            <a:pPr marL="274320" lvl="1" fontAlgn="auto">
              <a:lnSpc>
                <a:spcPct val="150000"/>
              </a:lnSpc>
              <a:spcBef>
                <a:spcPts val="0"/>
              </a:spcBef>
              <a:spcAft>
                <a:spcPts val="600"/>
              </a:spcAft>
              <a:buSzPct val="125000"/>
              <a:defRPr/>
            </a:pPr>
            <a:r>
              <a:rPr lang="en-US" sz="2400" b="1" u="sng" dirty="0" smtClean="0"/>
              <a:t>Purpose: To establish </a:t>
            </a:r>
            <a:r>
              <a:rPr lang="en-US" sz="2400" b="1" u="sng" dirty="0"/>
              <a:t>uniform technical methods and business processes</a:t>
            </a:r>
            <a:r>
              <a:rPr lang="en-US" sz="2400" dirty="0"/>
              <a:t>.</a:t>
            </a:r>
          </a:p>
        </p:txBody>
      </p:sp>
      <p:pic>
        <p:nvPicPr>
          <p:cNvPr id="28677" name="Picture 5" descr="C:\Users\Rod\AppData\Local\Microsoft\Windows\Temporary Internet Files\Content.IE5\F67PC53R\MC90014986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4" y="781392"/>
            <a:ext cx="1190625" cy="244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C:\Users\Rod\AppData\Local\Microsoft\Windows\Temporary Internet Files\Content.IE5\3C66VM2D\MC90034015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06" y="1325883"/>
            <a:ext cx="1600200" cy="19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C:\Users\Rod\AppData\Local\Microsoft\Windows\Temporary Internet Files\Content.IE5\F67PC53R\MC90019875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99" y="3868994"/>
            <a:ext cx="1371600" cy="222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2" descr="C:\Users\Rod\AppData\Local\Microsoft\Windows\Temporary Internet Files\Content.IE5\7U1RS97Y\MC90043384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0025" y="1295400"/>
            <a:ext cx="24415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0" descr="C:\Users\Rod\AppData\Local\Microsoft\Windows\Temporary Internet Files\Content.IE5\F67PC53R\MP90038770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342" y="1635600"/>
            <a:ext cx="1887701"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itle 5"/>
          <p:cNvSpPr txBox="1">
            <a:spLocks/>
          </p:cNvSpPr>
          <p:nvPr/>
        </p:nvSpPr>
        <p:spPr bwMode="auto">
          <a:xfrm>
            <a:off x="2133600" y="228600"/>
            <a:ext cx="35036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n-US" sz="3200" b="1" dirty="0">
              <a:solidFill>
                <a:srgbClr val="648C61"/>
              </a:solidFill>
              <a:latin typeface="Georgia" pitchFamily="18" charset="0"/>
            </a:endParaRPr>
          </a:p>
        </p:txBody>
      </p:sp>
      <p:sp>
        <p:nvSpPr>
          <p:cNvPr id="14" name="Title 5"/>
          <p:cNvSpPr txBox="1">
            <a:spLocks/>
          </p:cNvSpPr>
          <p:nvPr/>
        </p:nvSpPr>
        <p:spPr bwMode="auto">
          <a:xfrm>
            <a:off x="3278188" y="457200"/>
            <a:ext cx="33512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a:solidFill>
                  <a:schemeClr val="tx2"/>
                </a:solidFill>
                <a:latin typeface="Georgia" pitchFamily="18" charset="0"/>
              </a:rPr>
              <a:t>Standard</a:t>
            </a:r>
          </a:p>
        </p:txBody>
      </p:sp>
    </p:spTree>
    <p:extLst>
      <p:ext uri="{BB962C8B-B14F-4D97-AF65-F5344CB8AC3E}">
        <p14:creationId xmlns:p14="http://schemas.microsoft.com/office/powerpoint/2010/main" val="686856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70370EE-7DB0-4F69-9283-A547CE422B10}" type="slidenum">
              <a:rPr lang="en-US"/>
              <a:pPr>
                <a:defRPr/>
              </a:pPr>
              <a:t>18</a:t>
            </a:fld>
            <a:endParaRPr lang="en-US" dirty="0"/>
          </a:p>
        </p:txBody>
      </p:sp>
      <p:sp>
        <p:nvSpPr>
          <p:cNvPr id="8" name="TextBox 7"/>
          <p:cNvSpPr txBox="1"/>
          <p:nvPr/>
        </p:nvSpPr>
        <p:spPr>
          <a:xfrm>
            <a:off x="4419600" y="1798638"/>
            <a:ext cx="4419600" cy="3416300"/>
          </a:xfrm>
          <a:prstGeom prst="rect">
            <a:avLst/>
          </a:prstGeom>
          <a:solidFill>
            <a:srgbClr val="FFFFCC"/>
          </a:solidFill>
          <a:ln w="57150">
            <a:solidFill>
              <a:schemeClr val="bg2">
                <a:lumMod val="10000"/>
              </a:schemeClr>
            </a:solidFill>
          </a:ln>
        </p:spPr>
        <p:txBody>
          <a:bodyPr>
            <a:spAutoFit/>
          </a:bodyPr>
          <a:lstStyle/>
          <a:p>
            <a:pPr marL="0" lvl="2">
              <a:lnSpc>
                <a:spcPct val="150000"/>
              </a:lnSpc>
              <a:defRPr/>
            </a:pPr>
            <a:r>
              <a:rPr lang="en-US" sz="2400" dirty="0"/>
              <a:t>The use of computer networks to link computers to one </a:t>
            </a:r>
            <a:r>
              <a:rPr lang="en-US" sz="2400" dirty="0" smtClean="0"/>
              <a:t>another. </a:t>
            </a:r>
            <a:r>
              <a:rPr lang="en-US" sz="2400" b="1" u="sng" dirty="0" smtClean="0"/>
              <a:t>Purpose: To link </a:t>
            </a:r>
            <a:r>
              <a:rPr lang="en-US" sz="2400" b="1" u="sng" dirty="0"/>
              <a:t>information resources </a:t>
            </a:r>
            <a:r>
              <a:rPr lang="en-US" sz="2400" b="1" u="sng" dirty="0" smtClean="0"/>
              <a:t>among various computer </a:t>
            </a:r>
            <a:r>
              <a:rPr lang="en-US" sz="2400" b="1" u="sng" dirty="0"/>
              <a:t>systems and their </a:t>
            </a:r>
            <a:r>
              <a:rPr lang="en-US" sz="2400" b="1" u="sng" dirty="0" smtClean="0"/>
              <a:t>users</a:t>
            </a:r>
            <a:endParaRPr lang="en-US" sz="2400" b="1" i="1" dirty="0">
              <a:solidFill>
                <a:schemeClr val="accent1">
                  <a:lumMod val="50000"/>
                </a:schemeClr>
              </a:solidFill>
            </a:endParaRPr>
          </a:p>
        </p:txBody>
      </p:sp>
      <p:pic>
        <p:nvPicPr>
          <p:cNvPr id="29701" name="Picture 3" descr="C:\Users\Rod\AppData\Local\Microsoft\Windows\Temporary Internet Files\Content.IE5\SNDUQCRC\MC90019934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87" y="1615440"/>
            <a:ext cx="414993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p:cNvSpPr txBox="1">
            <a:spLocks/>
          </p:cNvSpPr>
          <p:nvPr/>
        </p:nvSpPr>
        <p:spPr bwMode="auto">
          <a:xfrm>
            <a:off x="2895600" y="381000"/>
            <a:ext cx="33512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200" dirty="0">
                <a:solidFill>
                  <a:schemeClr val="tx2"/>
                </a:solidFill>
                <a:latin typeface="Georgia" pitchFamily="18" charset="0"/>
              </a:rPr>
              <a:t>Connectivity</a:t>
            </a:r>
          </a:p>
        </p:txBody>
      </p:sp>
    </p:spTree>
    <p:extLst>
      <p:ext uri="{BB962C8B-B14F-4D97-AF65-F5344CB8AC3E}">
        <p14:creationId xmlns:p14="http://schemas.microsoft.com/office/powerpoint/2010/main" val="3620460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9"/>
                                        </p:tgtEl>
                                        <p:attrNameLst>
                                          <p:attrName>style.color</p:attrName>
                                        </p:attrNameLst>
                                      </p:cBhvr>
                                      <p:to>
                                        <a:schemeClr val="accent2"/>
                                      </p:to>
                                    </p:animClr>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627AE60-7D5E-4C93-B1C2-F7955C883366}" type="slidenum">
              <a:rPr lang="en-US"/>
              <a:pPr>
                <a:defRPr/>
              </a:pPr>
              <a:t>19</a:t>
            </a:fld>
            <a:endParaRPr lang="en-US" dirty="0"/>
          </a:p>
        </p:txBody>
      </p:sp>
      <p:pic>
        <p:nvPicPr>
          <p:cNvPr id="30726" name="Picture 8" descr="C:\Users\Rod\AppData\Local\Microsoft\Windows\Temporary Internet Files\Content.IE5\3C66VM2D\MC90033623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1754" y="1277723"/>
            <a:ext cx="1706880" cy="172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descr="C:\Users\Rod\AppData\Local\Microsoft\Windows\Temporary Internet Files\Content.IE5\F67PC53R\MP9003877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39" y="4572000"/>
            <a:ext cx="2185829" cy="155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2" descr="C:\Users\Rod\AppData\Local\Microsoft\Windows\Temporary Internet Files\Content.IE5\3C66VM2D\MC9003355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105765"/>
            <a:ext cx="1752600" cy="174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3" descr="C:\Program Files (x86)\Microsoft Office\MEDIA\CAGCAT10\j030052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360" y="1277723"/>
            <a:ext cx="1896269" cy="163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5" descr="C:\Users\Rod\AppData\Local\Microsoft\Windows\Temporary Internet Files\Content.IE5\F67PC53R\MC900312634[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4238626"/>
            <a:ext cx="2133600" cy="269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6" descr="C:\Users\Rod\AppData\Local\Microsoft\Windows\Temporary Internet Files\Content.IE5\3C66VM2D\MC900384116[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4572000"/>
            <a:ext cx="2286000" cy="126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990600" y="3066871"/>
            <a:ext cx="7162800" cy="1200329"/>
          </a:xfrm>
          <a:prstGeom prst="rect">
            <a:avLst/>
          </a:prstGeom>
          <a:solidFill>
            <a:srgbClr val="FFFFCC"/>
          </a:solidFill>
          <a:ln w="57150">
            <a:solidFill>
              <a:schemeClr val="bg2">
                <a:lumMod val="10000"/>
              </a:schemeClr>
            </a:solidFill>
          </a:ln>
        </p:spPr>
        <p:txBody>
          <a:bodyPr wrap="square">
            <a:spAutoFit/>
          </a:bodyPr>
          <a:lstStyle/>
          <a:p>
            <a:pPr>
              <a:lnSpc>
                <a:spcPct val="150000"/>
              </a:lnSpc>
              <a:defRPr/>
            </a:pPr>
            <a:r>
              <a:rPr lang="en-US" sz="2400" b="1" dirty="0" smtClean="0"/>
              <a:t>Inter-Company </a:t>
            </a:r>
            <a:r>
              <a:rPr lang="en-US" sz="2400" b="1" dirty="0"/>
              <a:t>Business </a:t>
            </a:r>
            <a:r>
              <a:rPr lang="en-US" sz="2400" b="1" dirty="0" smtClean="0"/>
              <a:t>Activities </a:t>
            </a:r>
            <a:r>
              <a:rPr lang="en-US" sz="2400" dirty="0" smtClean="0"/>
              <a:t>supported b</a:t>
            </a:r>
            <a:r>
              <a:rPr lang="en-US" sz="2400" dirty="0"/>
              <a:t>y</a:t>
            </a:r>
          </a:p>
          <a:p>
            <a:pPr>
              <a:lnSpc>
                <a:spcPct val="150000"/>
              </a:lnSpc>
              <a:defRPr/>
            </a:pPr>
            <a:r>
              <a:rPr lang="en-US" sz="2400" b="1" dirty="0" smtClean="0"/>
              <a:t>Information and </a:t>
            </a:r>
            <a:r>
              <a:rPr lang="en-US" sz="2400" b="1" dirty="0"/>
              <a:t>Communication </a:t>
            </a:r>
            <a:r>
              <a:rPr lang="en-US" sz="2400" b="1" dirty="0" smtClean="0"/>
              <a:t>Technologies</a:t>
            </a:r>
          </a:p>
        </p:txBody>
      </p:sp>
      <p:sp>
        <p:nvSpPr>
          <p:cNvPr id="19" name="Title 5"/>
          <p:cNvSpPr txBox="1">
            <a:spLocks/>
          </p:cNvSpPr>
          <p:nvPr/>
        </p:nvSpPr>
        <p:spPr bwMode="auto">
          <a:xfrm>
            <a:off x="3049588" y="381000"/>
            <a:ext cx="33512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dirty="0">
                <a:solidFill>
                  <a:schemeClr val="tx2"/>
                </a:solidFill>
                <a:latin typeface="Georgia" pitchFamily="18" charset="0"/>
              </a:rPr>
              <a:t>eBusiness</a:t>
            </a:r>
          </a:p>
        </p:txBody>
      </p:sp>
    </p:spTree>
    <p:extLst>
      <p:ext uri="{BB962C8B-B14F-4D97-AF65-F5344CB8AC3E}">
        <p14:creationId xmlns:p14="http://schemas.microsoft.com/office/powerpoint/2010/main" val="2985602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19"/>
                                        </p:tgtEl>
                                        <p:attrNameLst>
                                          <p:attrName>style.color</p:attrName>
                                        </p:attrNameLst>
                                      </p:cBhvr>
                                      <p:to>
                                        <a:schemeClr val="accent2"/>
                                      </p:to>
                                    </p:animClr>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What we’ll discuss…</a:t>
            </a:r>
          </a:p>
        </p:txBody>
      </p:sp>
      <p:sp>
        <p:nvSpPr>
          <p:cNvPr id="4" name="Slide Number Placeholder 3"/>
          <p:cNvSpPr>
            <a:spLocks noGrp="1"/>
          </p:cNvSpPr>
          <p:nvPr>
            <p:ph type="sldNum" sz="quarter" idx="12"/>
          </p:nvPr>
        </p:nvSpPr>
        <p:spPr/>
        <p:txBody>
          <a:bodyPr/>
          <a:lstStyle/>
          <a:p>
            <a:fld id="{6C8279C8-A93D-4478-9202-94FF242A8F4D}" type="slidenum">
              <a:rPr lang="en-US" smtClean="0"/>
              <a:pPr/>
              <a:t>2</a:t>
            </a:fld>
            <a:endParaRPr lang="en-US" dirty="0"/>
          </a:p>
        </p:txBody>
      </p:sp>
      <p:sp>
        <p:nvSpPr>
          <p:cNvPr id="26629" name="Content Placeholder 4"/>
          <p:cNvSpPr>
            <a:spLocks noGrp="1"/>
          </p:cNvSpPr>
          <p:nvPr>
            <p:ph sz="quarter" idx="1"/>
          </p:nvPr>
        </p:nvSpPr>
        <p:spPr/>
        <p:txBody>
          <a:bodyPr/>
          <a:lstStyle/>
          <a:p>
            <a:r>
              <a:rPr lang="en-US" dirty="0" smtClean="0"/>
              <a:t>What is AgGateway and why do we exist?</a:t>
            </a:r>
          </a:p>
          <a:p>
            <a:r>
              <a:rPr lang="en-US" dirty="0" smtClean="0"/>
              <a:t>Examples of current projects</a:t>
            </a:r>
          </a:p>
          <a:p>
            <a:r>
              <a:rPr lang="en-US" dirty="0" smtClean="0"/>
              <a:t>How we operate: councils, committees and task forces</a:t>
            </a:r>
          </a:p>
          <a:p>
            <a:r>
              <a:rPr lang="en-US" dirty="0" smtClean="0"/>
              <a:t>Member Services</a:t>
            </a:r>
          </a:p>
          <a:p>
            <a:r>
              <a:rPr lang="en-US" dirty="0" smtClean="0"/>
              <a:t>AGIIS</a:t>
            </a:r>
          </a:p>
          <a:p>
            <a:r>
              <a:rPr lang="en-US" dirty="0" smtClean="0"/>
              <a:t>Standards &amp; Guidelines</a:t>
            </a:r>
          </a:p>
          <a:p>
            <a:r>
              <a:rPr lang="en-US" dirty="0" smtClean="0"/>
              <a:t>Enabling Services</a:t>
            </a:r>
          </a:p>
          <a:p>
            <a:r>
              <a:rPr lang="en-US" dirty="0"/>
              <a:t>Quick website </a:t>
            </a:r>
            <a:r>
              <a:rPr lang="en-US" dirty="0" smtClean="0"/>
              <a:t>tour</a:t>
            </a:r>
          </a:p>
          <a:p>
            <a:r>
              <a:rPr lang="en-US" dirty="0" smtClean="0"/>
              <a:t>Getting more involved in AgGateway</a:t>
            </a:r>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629028979"/>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cs typeface="Arial" pitchFamily="34" charset="0"/>
              </a:rPr>
              <a:t>How companies expand eBusiness</a:t>
            </a:r>
            <a:endParaRPr lang="en-US" dirty="0">
              <a:cs typeface="Arial" pitchFamily="34" charset="0"/>
            </a:endParaRPr>
          </a:p>
        </p:txBody>
      </p:sp>
      <p:graphicFrame>
        <p:nvGraphicFramePr>
          <p:cNvPr id="4" name="Content Placeholder 3"/>
          <p:cNvGraphicFramePr>
            <a:graphicFrameLocks/>
          </p:cNvGraphicFramePr>
          <p:nvPr/>
        </p:nvGraphicFramePr>
        <p:xfrm>
          <a:off x="381000" y="1066800"/>
          <a:ext cx="28194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304800" y="4486275"/>
            <a:ext cx="2506663" cy="2066925"/>
          </a:xfrm>
          <a:prstGeom prst="rect">
            <a:avLst/>
          </a:prstGeom>
          <a:noFill/>
          <a:ln w="9525">
            <a:noFill/>
            <a:miter lim="800000"/>
            <a:headEnd/>
            <a:tailEnd/>
          </a:ln>
        </p:spPr>
      </p:pic>
      <p:pic>
        <p:nvPicPr>
          <p:cNvPr id="6" name="Picture 5"/>
          <p:cNvPicPr>
            <a:picLocks noChangeAspect="1" noChangeArrowheads="1"/>
          </p:cNvPicPr>
          <p:nvPr/>
        </p:nvPicPr>
        <p:blipFill>
          <a:blip r:embed="rId9" cstate="print"/>
          <a:srcRect/>
          <a:stretch>
            <a:fillRect/>
          </a:stretch>
        </p:blipFill>
        <p:spPr bwMode="auto">
          <a:xfrm>
            <a:off x="6477000" y="4191000"/>
            <a:ext cx="2438400" cy="2438400"/>
          </a:xfrm>
          <a:prstGeom prst="rect">
            <a:avLst/>
          </a:prstGeom>
          <a:noFill/>
          <a:ln w="9525">
            <a:noFill/>
            <a:miter lim="800000"/>
            <a:headEnd/>
            <a:tailEnd/>
          </a:ln>
        </p:spPr>
      </p:pic>
      <p:graphicFrame>
        <p:nvGraphicFramePr>
          <p:cNvPr id="7" name="Content Placeholder 3"/>
          <p:cNvGraphicFramePr>
            <a:graphicFrameLocks/>
          </p:cNvGraphicFramePr>
          <p:nvPr/>
        </p:nvGraphicFramePr>
        <p:xfrm>
          <a:off x="5943600" y="1021080"/>
          <a:ext cx="2819400" cy="35509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Rectangle 7"/>
          <p:cNvSpPr/>
          <p:nvPr/>
        </p:nvSpPr>
        <p:spPr>
          <a:xfrm>
            <a:off x="4648200" y="4038600"/>
            <a:ext cx="2514600" cy="2062103"/>
          </a:xfrm>
          <a:prstGeom prst="rect">
            <a:avLst/>
          </a:prstGeom>
          <a:noFill/>
        </p:spPr>
        <p:txBody>
          <a:bodyPr>
            <a:spAutoFit/>
          </a:bodyPr>
          <a:lstStyle/>
          <a:p>
            <a:pPr algn="ctr">
              <a:defRPr/>
            </a:pPr>
            <a:r>
              <a:rPr lang="en-US" sz="4000" b="1" dirty="0">
                <a:ln w="1905"/>
                <a:solidFill>
                  <a:schemeClr val="accent3">
                    <a:lumMod val="75000"/>
                  </a:schemeClr>
                </a:solidFill>
                <a:effectLst>
                  <a:innerShdw blurRad="69850" dist="43180" dir="5400000">
                    <a:srgbClr val="000000">
                      <a:alpha val="65000"/>
                    </a:srgbClr>
                  </a:innerShdw>
                </a:effectLst>
                <a:cs typeface="+mn-cs"/>
              </a:rPr>
              <a:t>Company 2</a:t>
            </a:r>
          </a:p>
          <a:p>
            <a:pPr algn="ctr">
              <a:defRPr/>
            </a:pPr>
            <a:r>
              <a:rPr lang="en-US" sz="2400" b="1" dirty="0">
                <a:ln w="1905"/>
                <a:solidFill>
                  <a:schemeClr val="accent3">
                    <a:lumMod val="75000"/>
                  </a:schemeClr>
                </a:solidFill>
                <a:effectLst>
                  <a:innerShdw blurRad="69850" dist="43180" dir="5400000">
                    <a:srgbClr val="000000">
                      <a:alpha val="65000"/>
                    </a:srgbClr>
                  </a:innerShdw>
                </a:effectLst>
                <a:cs typeface="+mn-cs"/>
              </a:rPr>
              <a:t>Business Systems</a:t>
            </a:r>
          </a:p>
        </p:txBody>
      </p:sp>
      <p:sp>
        <p:nvSpPr>
          <p:cNvPr id="9" name="Rectangle 8"/>
          <p:cNvSpPr/>
          <p:nvPr/>
        </p:nvSpPr>
        <p:spPr>
          <a:xfrm>
            <a:off x="1752600" y="4038600"/>
            <a:ext cx="2514600" cy="2062103"/>
          </a:xfrm>
          <a:prstGeom prst="rect">
            <a:avLst/>
          </a:prstGeom>
          <a:noFill/>
        </p:spPr>
        <p:txBody>
          <a:bodyPr>
            <a:spAutoFit/>
          </a:bodyPr>
          <a:lstStyle/>
          <a:p>
            <a:pPr algn="ctr">
              <a:defRPr/>
            </a:pPr>
            <a:r>
              <a:rPr lang="en-US" sz="4000" b="1" dirty="0">
                <a:ln w="1905"/>
                <a:solidFill>
                  <a:schemeClr val="accent6"/>
                </a:solidFill>
                <a:effectLst>
                  <a:innerShdw blurRad="69850" dist="43180" dir="5400000">
                    <a:srgbClr val="000000">
                      <a:alpha val="65000"/>
                    </a:srgbClr>
                  </a:innerShdw>
                </a:effectLst>
                <a:cs typeface="+mn-cs"/>
              </a:rPr>
              <a:t>Company 1</a:t>
            </a:r>
          </a:p>
          <a:p>
            <a:pPr algn="ctr">
              <a:defRPr/>
            </a:pPr>
            <a:r>
              <a:rPr lang="en-US" sz="2400" b="1" dirty="0">
                <a:ln w="1905"/>
                <a:solidFill>
                  <a:schemeClr val="accent6"/>
                </a:solidFill>
                <a:effectLst>
                  <a:innerShdw blurRad="69850" dist="43180" dir="5400000">
                    <a:srgbClr val="000000">
                      <a:alpha val="65000"/>
                    </a:srgbClr>
                  </a:innerShdw>
                </a:effectLst>
                <a:cs typeface="+mn-cs"/>
              </a:rPr>
              <a:t>Business Systems</a:t>
            </a:r>
          </a:p>
        </p:txBody>
      </p:sp>
      <p:sp>
        <p:nvSpPr>
          <p:cNvPr id="10" name="Left-Right Arrow 9"/>
          <p:cNvSpPr/>
          <p:nvPr/>
        </p:nvSpPr>
        <p:spPr>
          <a:xfrm>
            <a:off x="3810000" y="4724400"/>
            <a:ext cx="1216025" cy="484188"/>
          </a:xfrm>
          <a:prstGeom prst="lef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1" name="TextBox 10"/>
          <p:cNvSpPr txBox="1"/>
          <p:nvPr/>
        </p:nvSpPr>
        <p:spPr>
          <a:xfrm>
            <a:off x="3124200" y="1554540"/>
            <a:ext cx="2667000" cy="1569660"/>
          </a:xfrm>
          <a:prstGeom prst="rect">
            <a:avLst/>
          </a:prstGeom>
          <a:noFill/>
          <a:ln w="3175" cmpd="sng">
            <a:solidFill>
              <a:schemeClr val="tx1"/>
            </a:solidFill>
          </a:ln>
        </p:spPr>
        <p:txBody>
          <a:bodyPr wrap="square" rtlCol="0">
            <a:spAutoFit/>
          </a:bodyPr>
          <a:lstStyle/>
          <a:p>
            <a:pPr algn="ctr"/>
            <a:r>
              <a:rPr lang="en-US" sz="3200" dirty="0" smtClean="0"/>
              <a:t>eBusiness Connectivity Projects</a:t>
            </a:r>
            <a:endParaRPr lang="en-US" sz="3200" dirty="0"/>
          </a:p>
        </p:txBody>
      </p:sp>
      <p:sp>
        <p:nvSpPr>
          <p:cNvPr id="2" name="Slide Number Placeholder 1"/>
          <p:cNvSpPr>
            <a:spLocks noGrp="1"/>
          </p:cNvSpPr>
          <p:nvPr>
            <p:ph type="sldNum" sz="quarter" idx="12"/>
          </p:nvPr>
        </p:nvSpPr>
        <p:spPr/>
        <p:txBody>
          <a:bodyPr/>
          <a:lstStyle/>
          <a:p>
            <a:fld id="{ADE3A8B2-84D3-49A8-8E03-921EE22FAEA7}" type="slidenum">
              <a:rPr lang="en-US" smtClean="0"/>
              <a:t>20</a:t>
            </a:fld>
            <a:endParaRPr lang="en-US" dirty="0"/>
          </a:p>
        </p:txBody>
      </p:sp>
    </p:spTree>
    <p:extLst>
      <p:ext uri="{BB962C8B-B14F-4D97-AF65-F5344CB8AC3E}">
        <p14:creationId xmlns:p14="http://schemas.microsoft.com/office/powerpoint/2010/main" val="30201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Examples of Current Projects</a:t>
            </a:r>
            <a:endParaRPr lang="en-US" dirty="0"/>
          </a:p>
        </p:txBody>
      </p:sp>
      <p:sp>
        <p:nvSpPr>
          <p:cNvPr id="9" name="Text Placeholder 8"/>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ADE3A8B2-84D3-49A8-8E03-921EE22FAEA7}" type="slidenum">
              <a:rPr lang="en-US" smtClean="0"/>
              <a:pPr/>
              <a:t>21</a:t>
            </a:fld>
            <a:endParaRPr lang="en-US" dirty="0"/>
          </a:p>
        </p:txBody>
      </p:sp>
    </p:spTree>
    <p:extLst>
      <p:ext uri="{BB962C8B-B14F-4D97-AF65-F5344CB8AC3E}">
        <p14:creationId xmlns:p14="http://schemas.microsoft.com/office/powerpoint/2010/main" val="3934613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smtClean="0"/>
              <a:t>Examples of AgGateway projects</a:t>
            </a:r>
          </a:p>
        </p:txBody>
      </p:sp>
      <p:sp>
        <p:nvSpPr>
          <p:cNvPr id="5" name="Slide Number Placeholder 4"/>
          <p:cNvSpPr>
            <a:spLocks noGrp="1"/>
          </p:cNvSpPr>
          <p:nvPr>
            <p:ph type="sldNum" sz="quarter" idx="12"/>
          </p:nvPr>
        </p:nvSpPr>
        <p:spPr/>
        <p:txBody>
          <a:bodyPr/>
          <a:lstStyle/>
          <a:p>
            <a:fld id="{50710558-CEAE-494A-817F-A28F9E1B1938}" type="slidenum">
              <a:rPr lang="en-US" smtClean="0"/>
              <a:pPr/>
              <a:t>22</a:t>
            </a:fld>
            <a:endParaRPr lang="en-US" dirty="0"/>
          </a:p>
        </p:txBody>
      </p:sp>
      <p:sp>
        <p:nvSpPr>
          <p:cNvPr id="26627" name="Rectangle 3"/>
          <p:cNvSpPr>
            <a:spLocks noGrp="1" noChangeArrowheads="1"/>
          </p:cNvSpPr>
          <p:nvPr>
            <p:ph sz="quarter" idx="1"/>
          </p:nvPr>
        </p:nvSpPr>
        <p:spPr>
          <a:xfrm>
            <a:off x="301752" y="1527048"/>
            <a:ext cx="8537448" cy="4797552"/>
          </a:xfrm>
        </p:spPr>
        <p:txBody>
          <a:bodyPr>
            <a:normAutofit lnSpcReduction="10000"/>
          </a:bodyPr>
          <a:lstStyle/>
          <a:p>
            <a:r>
              <a:rPr lang="en-US" dirty="0" smtClean="0"/>
              <a:t> </a:t>
            </a:r>
            <a:r>
              <a:rPr lang="en-US" b="1" dirty="0" smtClean="0"/>
              <a:t>AEC–“Accelerated Electronic Connectivity”— Complete</a:t>
            </a:r>
          </a:p>
          <a:p>
            <a:pPr lvl="1"/>
            <a:r>
              <a:rPr lang="en-US" dirty="0" smtClean="0"/>
              <a:t>Ordering, Shipping, Invoicing, Sales Reporting</a:t>
            </a:r>
          </a:p>
          <a:p>
            <a:pPr lvl="1"/>
            <a:r>
              <a:rPr lang="en-US" dirty="0" smtClean="0"/>
              <a:t>10 Distributors, 8 Manufacturers</a:t>
            </a:r>
          </a:p>
          <a:p>
            <a:pPr lvl="1"/>
            <a:r>
              <a:rPr lang="en-US" dirty="0" smtClean="0"/>
              <a:t>&gt; 70% of CP industry sales transactions between manufacturers and distributors are electronic</a:t>
            </a:r>
          </a:p>
          <a:p>
            <a:r>
              <a:rPr lang="en-US" b="1" dirty="0" smtClean="0"/>
              <a:t> Seed Connectivity (SC) — Complete</a:t>
            </a:r>
          </a:p>
          <a:p>
            <a:pPr lvl="1"/>
            <a:r>
              <a:rPr lang="en-US" dirty="0" smtClean="0"/>
              <a:t>Shipping, Invoicing, Reporting</a:t>
            </a:r>
          </a:p>
          <a:p>
            <a:pPr lvl="1"/>
            <a:r>
              <a:rPr lang="en-US" dirty="0" smtClean="0"/>
              <a:t>5 Distributors/Retailers, 6 Manufacturers</a:t>
            </a:r>
          </a:p>
          <a:p>
            <a:r>
              <a:rPr lang="en-US" dirty="0" smtClean="0"/>
              <a:t> </a:t>
            </a:r>
            <a:r>
              <a:rPr lang="en-US" b="1" dirty="0" smtClean="0"/>
              <a:t>SC II now underway &gt; 20 companies</a:t>
            </a:r>
          </a:p>
          <a:p>
            <a:r>
              <a:rPr lang="en-US" b="1" dirty="0" smtClean="0"/>
              <a:t>Crop </a:t>
            </a:r>
            <a:r>
              <a:rPr lang="en-US" b="1" dirty="0"/>
              <a:t>Nutrient </a:t>
            </a:r>
            <a:r>
              <a:rPr lang="en-US" b="1" dirty="0" smtClean="0"/>
              <a:t>Connectivity (CNC) — Complete</a:t>
            </a:r>
          </a:p>
          <a:p>
            <a:pPr lvl="1"/>
            <a:r>
              <a:rPr lang="en-US" dirty="0" smtClean="0"/>
              <a:t>Contracts, Ordering, Shipping, and Invoicing</a:t>
            </a:r>
          </a:p>
          <a:p>
            <a:pPr lvl="1"/>
            <a:r>
              <a:rPr lang="en-US" dirty="0" smtClean="0"/>
              <a:t>4 Distributors, 4 Manufacturers</a:t>
            </a:r>
          </a:p>
          <a:p>
            <a:r>
              <a:rPr lang="en-US" dirty="0" smtClean="0"/>
              <a:t> </a:t>
            </a:r>
            <a:r>
              <a:rPr lang="en-US" b="1" dirty="0" smtClean="0"/>
              <a:t>CNC II Now underway &gt;10 companies</a:t>
            </a:r>
          </a:p>
        </p:txBody>
      </p:sp>
    </p:spTree>
    <p:extLst>
      <p:ext uri="{BB962C8B-B14F-4D97-AF65-F5344CB8AC3E}">
        <p14:creationId xmlns:p14="http://schemas.microsoft.com/office/powerpoint/2010/main" val="786887269"/>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smtClean="0"/>
              <a:t>More AgGateway projects…</a:t>
            </a:r>
          </a:p>
        </p:txBody>
      </p:sp>
      <p:sp>
        <p:nvSpPr>
          <p:cNvPr id="5" name="Slide Number Placeholder 4"/>
          <p:cNvSpPr>
            <a:spLocks noGrp="1"/>
          </p:cNvSpPr>
          <p:nvPr>
            <p:ph type="sldNum" sz="quarter" idx="12"/>
          </p:nvPr>
        </p:nvSpPr>
        <p:spPr/>
        <p:txBody>
          <a:bodyPr/>
          <a:lstStyle/>
          <a:p>
            <a:fld id="{F1C36356-267D-49A8-A491-D81FA4026EA9}" type="slidenum">
              <a:rPr lang="en-US" smtClean="0"/>
              <a:pPr/>
              <a:t>23</a:t>
            </a:fld>
            <a:endParaRPr lang="en-US" dirty="0"/>
          </a:p>
        </p:txBody>
      </p:sp>
      <p:sp>
        <p:nvSpPr>
          <p:cNvPr id="26627" name="Rectangle 3"/>
          <p:cNvSpPr>
            <a:spLocks noGrp="1" noChangeArrowheads="1"/>
          </p:cNvSpPr>
          <p:nvPr>
            <p:ph sz="quarter" idx="1"/>
          </p:nvPr>
        </p:nvSpPr>
        <p:spPr>
          <a:xfrm>
            <a:off x="301752" y="1527048"/>
            <a:ext cx="8613648" cy="4572000"/>
          </a:xfrm>
        </p:spPr>
        <p:txBody>
          <a:bodyPr>
            <a:normAutofit/>
          </a:bodyPr>
          <a:lstStyle/>
          <a:p>
            <a:r>
              <a:rPr lang="en-US" b="1" dirty="0" smtClean="0"/>
              <a:t>EFC – “Feed </a:t>
            </a:r>
            <a:r>
              <a:rPr lang="en-US" b="1" dirty="0" smtClean="0"/>
              <a:t>Enhanced </a:t>
            </a:r>
            <a:r>
              <a:rPr lang="en-US" b="1" dirty="0" smtClean="0"/>
              <a:t>Connectivity” </a:t>
            </a:r>
            <a:r>
              <a:rPr lang="en-US" b="1" dirty="0" smtClean="0"/>
              <a:t>—Underway</a:t>
            </a:r>
          </a:p>
          <a:p>
            <a:pPr lvl="1"/>
            <a:r>
              <a:rPr lang="en-US" dirty="0" smtClean="0"/>
              <a:t>Goal to </a:t>
            </a:r>
            <a:r>
              <a:rPr lang="en-US" dirty="0" smtClean="0"/>
              <a:t>increase efficiencies and reduce the cost of doing </a:t>
            </a:r>
            <a:r>
              <a:rPr lang="en-US" dirty="0" smtClean="0"/>
              <a:t>business</a:t>
            </a:r>
            <a:endParaRPr lang="en-US" dirty="0" smtClean="0"/>
          </a:p>
          <a:p>
            <a:pPr lvl="1"/>
            <a:r>
              <a:rPr lang="en-US" dirty="0"/>
              <a:t>Order to invoice process (</a:t>
            </a:r>
            <a:r>
              <a:rPr lang="en-US" dirty="0"/>
              <a:t>OrderCreate</a:t>
            </a:r>
            <a:r>
              <a:rPr lang="en-US" dirty="0"/>
              <a:t>, </a:t>
            </a:r>
            <a:r>
              <a:rPr lang="en-US" dirty="0"/>
              <a:t>OrderResponse</a:t>
            </a:r>
            <a:r>
              <a:rPr lang="en-US" dirty="0"/>
              <a:t>, </a:t>
            </a:r>
            <a:r>
              <a:rPr lang="en-US" dirty="0"/>
              <a:t>ShipNotice</a:t>
            </a:r>
            <a:r>
              <a:rPr lang="en-US" dirty="0"/>
              <a:t>, and Invoice) </a:t>
            </a:r>
          </a:p>
          <a:p>
            <a:pPr lvl="1"/>
            <a:r>
              <a:rPr lang="en-US" dirty="0" smtClean="0"/>
              <a:t>Ingredient </a:t>
            </a:r>
            <a:r>
              <a:rPr lang="en-US" dirty="0" smtClean="0"/>
              <a:t>suppliers (seller) to manufacturers (buyer) </a:t>
            </a:r>
            <a:endParaRPr lang="en-US" dirty="0" smtClean="0"/>
          </a:p>
          <a:p>
            <a:pPr lvl="1"/>
            <a:r>
              <a:rPr lang="en-US" dirty="0" smtClean="0"/>
              <a:t>Currently </a:t>
            </a:r>
            <a:r>
              <a:rPr lang="en-US" dirty="0"/>
              <a:t>6 trading partners, recruiting additional</a:t>
            </a:r>
          </a:p>
          <a:p>
            <a:pPr lvl="1"/>
            <a:endParaRPr lang="en-US" dirty="0" smtClean="0"/>
          </a:p>
          <a:p>
            <a:r>
              <a:rPr lang="en-US" b="1" dirty="0" smtClean="0"/>
              <a:t>PCI – </a:t>
            </a:r>
            <a:r>
              <a:rPr lang="en-US" b="1" dirty="0" smtClean="0"/>
              <a:t>“Product Cost </a:t>
            </a:r>
            <a:r>
              <a:rPr lang="en-US" b="1" dirty="0" smtClean="0"/>
              <a:t>Information” — Underway</a:t>
            </a:r>
            <a:endParaRPr lang="en-US" b="1" dirty="0" smtClean="0"/>
          </a:p>
          <a:p>
            <a:pPr lvl="1"/>
            <a:r>
              <a:rPr lang="en-US" dirty="0" smtClean="0"/>
              <a:t> Electronic distribution of pricing data from manufacturers to distributors</a:t>
            </a:r>
          </a:p>
          <a:p>
            <a:pPr lvl="1"/>
            <a:r>
              <a:rPr lang="en-US" dirty="0" smtClean="0"/>
              <a:t> 6 Distributors, 5 Manufacturers</a:t>
            </a:r>
          </a:p>
          <a:p>
            <a:endParaRPr lang="en-US" dirty="0" smtClean="0"/>
          </a:p>
        </p:txBody>
      </p:sp>
    </p:spTree>
    <p:extLst>
      <p:ext uri="{BB962C8B-B14F-4D97-AF65-F5344CB8AC3E}">
        <p14:creationId xmlns:p14="http://schemas.microsoft.com/office/powerpoint/2010/main" val="3439394839"/>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smtClean="0"/>
              <a:t>More AgGateway projects…</a:t>
            </a:r>
          </a:p>
        </p:txBody>
      </p:sp>
      <p:sp>
        <p:nvSpPr>
          <p:cNvPr id="5" name="Slide Number Placeholder 4"/>
          <p:cNvSpPr>
            <a:spLocks noGrp="1"/>
          </p:cNvSpPr>
          <p:nvPr>
            <p:ph type="sldNum" sz="quarter" idx="12"/>
          </p:nvPr>
        </p:nvSpPr>
        <p:spPr/>
        <p:txBody>
          <a:bodyPr/>
          <a:lstStyle/>
          <a:p>
            <a:fld id="{2EB37E60-299F-45EA-A423-E2145C5CF8C4}" type="slidenum">
              <a:rPr lang="en-US" smtClean="0"/>
              <a:pPr/>
              <a:t>24</a:t>
            </a:fld>
            <a:endParaRPr lang="en-US" dirty="0"/>
          </a:p>
        </p:txBody>
      </p:sp>
      <p:sp>
        <p:nvSpPr>
          <p:cNvPr id="26627" name="Rectangle 3"/>
          <p:cNvSpPr>
            <a:spLocks noGrp="1" noChangeArrowheads="1"/>
          </p:cNvSpPr>
          <p:nvPr>
            <p:ph sz="quarter" idx="1"/>
          </p:nvPr>
        </p:nvSpPr>
        <p:spPr>
          <a:xfrm>
            <a:off x="457200" y="1600200"/>
            <a:ext cx="7924800" cy="4876800"/>
          </a:xfrm>
        </p:spPr>
        <p:txBody>
          <a:bodyPr>
            <a:normAutofit/>
          </a:bodyPr>
          <a:lstStyle/>
          <a:p>
            <a:r>
              <a:rPr lang="en-US" b="1" dirty="0" smtClean="0"/>
              <a:t>SPADE – “Standardized Precision Ag Data Exchange”             – </a:t>
            </a:r>
            <a:r>
              <a:rPr lang="en-US" b="1" dirty="0" smtClean="0"/>
              <a:t>In </a:t>
            </a:r>
            <a:r>
              <a:rPr lang="en-US" b="1" dirty="0" smtClean="0"/>
              <a:t>Progress</a:t>
            </a:r>
            <a:endParaRPr lang="en-US" b="1" dirty="0" smtClean="0"/>
          </a:p>
          <a:p>
            <a:pPr lvl="1"/>
            <a:r>
              <a:rPr lang="en-US" dirty="0" smtClean="0"/>
              <a:t>Improving data exchange processes for precision ag</a:t>
            </a:r>
          </a:p>
          <a:p>
            <a:pPr lvl="1"/>
            <a:r>
              <a:rPr lang="en-US" dirty="0" smtClean="0"/>
              <a:t>Creating common standards, implementation guidelines and data transfer protocols</a:t>
            </a:r>
            <a:endParaRPr lang="en-US" dirty="0"/>
          </a:p>
          <a:p>
            <a:pPr lvl="1"/>
            <a:r>
              <a:rPr lang="en-US" dirty="0" smtClean="0"/>
              <a:t>30+ companies</a:t>
            </a:r>
          </a:p>
          <a:p>
            <a:r>
              <a:rPr lang="en-US" b="1" dirty="0" smtClean="0"/>
              <a:t>Tonnage Reporting (Fertilizer and Feed)  – Pilot in Progress with Michigan</a:t>
            </a:r>
          </a:p>
          <a:p>
            <a:pPr lvl="1"/>
            <a:r>
              <a:rPr lang="en-US" dirty="0" smtClean="0"/>
              <a:t>Standardized format to streamline reporting to states</a:t>
            </a:r>
          </a:p>
          <a:p>
            <a:pPr lvl="1"/>
            <a:r>
              <a:rPr lang="en-US" dirty="0" smtClean="0"/>
              <a:t>Pilot – 3 companies and 3 states</a:t>
            </a:r>
          </a:p>
          <a:p>
            <a:pPr marL="274320" lvl="1" indent="0">
              <a:buNone/>
            </a:pPr>
            <a:endParaRPr lang="en-US" dirty="0" smtClean="0"/>
          </a:p>
        </p:txBody>
      </p:sp>
    </p:spTree>
    <p:extLst>
      <p:ext uri="{BB962C8B-B14F-4D97-AF65-F5344CB8AC3E}">
        <p14:creationId xmlns:p14="http://schemas.microsoft.com/office/powerpoint/2010/main" val="2284070805"/>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9"/>
          <p:cNvSpPr>
            <a:spLocks noGrp="1"/>
          </p:cNvSpPr>
          <p:nvPr>
            <p:ph type="title"/>
          </p:nvPr>
        </p:nvSpPr>
        <p:spPr/>
        <p:txBody>
          <a:bodyPr>
            <a:normAutofit/>
          </a:bodyPr>
          <a:lstStyle/>
          <a:p>
            <a:r>
              <a:rPr lang="en-US" dirty="0"/>
              <a:t>AGIIS: A key tool in all we do</a:t>
            </a:r>
            <a:endParaRPr lang="en-US" dirty="0" smtClean="0"/>
          </a:p>
        </p:txBody>
      </p:sp>
      <p:sp>
        <p:nvSpPr>
          <p:cNvPr id="31748" name="Content Placeholder 10"/>
          <p:cNvSpPr>
            <a:spLocks noGrp="1"/>
          </p:cNvSpPr>
          <p:nvPr>
            <p:ph sz="quarter" idx="1"/>
          </p:nvPr>
        </p:nvSpPr>
        <p:spPr/>
        <p:txBody>
          <a:bodyPr>
            <a:normAutofit/>
          </a:bodyPr>
          <a:lstStyle/>
          <a:p>
            <a:r>
              <a:rPr lang="en-US" dirty="0" smtClean="0"/>
              <a:t>Ag Industry Identification System (AGIIS), launched 2003</a:t>
            </a:r>
          </a:p>
          <a:p>
            <a:r>
              <a:rPr lang="en-US" dirty="0" smtClean="0"/>
              <a:t>A database directory </a:t>
            </a:r>
            <a:r>
              <a:rPr lang="en-US" dirty="0"/>
              <a:t>provided by AgGateway that houses </a:t>
            </a:r>
            <a:r>
              <a:rPr lang="en-US" dirty="0" smtClean="0"/>
              <a:t>ag </a:t>
            </a:r>
            <a:r>
              <a:rPr lang="en-US" dirty="0"/>
              <a:t>eBusiness data for industry </a:t>
            </a:r>
            <a:r>
              <a:rPr lang="en-US" dirty="0" smtClean="0"/>
              <a:t>subscribers</a:t>
            </a:r>
            <a:endParaRPr lang="en-US" dirty="0"/>
          </a:p>
          <a:p>
            <a:r>
              <a:rPr lang="en-US" dirty="0" smtClean="0"/>
              <a:t>Provides </a:t>
            </a:r>
            <a:r>
              <a:rPr lang="en-US" dirty="0"/>
              <a:t>a repository for </a:t>
            </a:r>
            <a:r>
              <a:rPr lang="en-US" dirty="0" smtClean="0"/>
              <a:t>unique identifiers and common </a:t>
            </a:r>
            <a:r>
              <a:rPr lang="en-US" dirty="0"/>
              <a:t>data elements </a:t>
            </a:r>
            <a:r>
              <a:rPr lang="en-US" dirty="0" smtClean="0"/>
              <a:t>that are </a:t>
            </a:r>
            <a:r>
              <a:rPr lang="en-US" dirty="0"/>
              <a:t>the fundamental building </a:t>
            </a:r>
            <a:r>
              <a:rPr lang="en-US" dirty="0" smtClean="0"/>
              <a:t>blocks </a:t>
            </a:r>
            <a:r>
              <a:rPr lang="en-US" dirty="0"/>
              <a:t>for efficient electronic interactions between agricultural </a:t>
            </a:r>
            <a:r>
              <a:rPr lang="en-US" dirty="0" smtClean="0"/>
              <a:t>companies</a:t>
            </a:r>
            <a:endParaRPr lang="en-US" dirty="0"/>
          </a:p>
          <a:p>
            <a:endParaRPr lang="en-US" dirty="0" smtClean="0"/>
          </a:p>
          <a:p>
            <a:pPr marL="0" indent="0">
              <a:buNone/>
            </a:pPr>
            <a:endParaRPr lang="en-US" dirty="0"/>
          </a:p>
        </p:txBody>
      </p:sp>
      <p:pic>
        <p:nvPicPr>
          <p:cNvPr id="5" name="Picture 4" descr="AGIIS-logo.jpg"/>
          <p:cNvPicPr>
            <a:picLocks noChangeAspect="1"/>
          </p:cNvPicPr>
          <p:nvPr/>
        </p:nvPicPr>
        <p:blipFill>
          <a:blip r:embed="rId3" cstate="print"/>
          <a:stretch>
            <a:fillRect/>
          </a:stretch>
        </p:blipFill>
        <p:spPr>
          <a:xfrm>
            <a:off x="2209800" y="4790780"/>
            <a:ext cx="4343400" cy="1369752"/>
          </a:xfrm>
          <a:prstGeom prst="rect">
            <a:avLst/>
          </a:prstGeom>
        </p:spPr>
      </p:pic>
      <p:sp>
        <p:nvSpPr>
          <p:cNvPr id="7" name="Rectangle 6"/>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25</a:t>
            </a:fld>
            <a:endParaRPr lang="en-US" dirty="0">
              <a:solidFill>
                <a:schemeClr val="bg1"/>
              </a:solidFill>
            </a:endParaRPr>
          </a:p>
        </p:txBody>
      </p:sp>
      <p:sp>
        <p:nvSpPr>
          <p:cNvPr id="2" name="Slide Number Placeholder 1"/>
          <p:cNvSpPr>
            <a:spLocks noGrp="1"/>
          </p:cNvSpPr>
          <p:nvPr>
            <p:ph type="sldNum" sz="quarter" idx="12"/>
          </p:nvPr>
        </p:nvSpPr>
        <p:spPr/>
        <p:txBody>
          <a:bodyPr/>
          <a:lstStyle/>
          <a:p>
            <a:fld id="{ADE3A8B2-84D3-49A8-8E03-921EE22FAEA7}" type="slidenum">
              <a:rPr lang="en-US" smtClean="0"/>
              <a:t>25</a:t>
            </a:fld>
            <a:endParaRPr lang="en-US" dirty="0"/>
          </a:p>
        </p:txBody>
      </p:sp>
    </p:spTree>
    <p:extLst>
      <p:ext uri="{BB962C8B-B14F-4D97-AF65-F5344CB8AC3E}">
        <p14:creationId xmlns:p14="http://schemas.microsoft.com/office/powerpoint/2010/main" val="1610383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AGIIS Today</a:t>
            </a:r>
            <a:endParaRPr lang="en-US" dirty="0"/>
          </a:p>
        </p:txBody>
      </p:sp>
      <p:graphicFrame>
        <p:nvGraphicFramePr>
          <p:cNvPr id="6" name="Diagram 5"/>
          <p:cNvGraphicFramePr/>
          <p:nvPr>
            <p:extLst>
              <p:ext uri="{D42A27DB-BD31-4B8C-83A1-F6EECF244321}">
                <p14:modId xmlns:p14="http://schemas.microsoft.com/office/powerpoint/2010/main" val="3559078764"/>
              </p:ext>
            </p:extLst>
          </p:nvPr>
        </p:nvGraphicFramePr>
        <p:xfrm>
          <a:off x="533400" y="1600200"/>
          <a:ext cx="6934200"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txBox="1">
            <a:spLocks/>
          </p:cNvSpPr>
          <p:nvPr/>
        </p:nvSpPr>
        <p:spPr>
          <a:xfrm>
            <a:off x="8129588" y="5734050"/>
            <a:ext cx="609600" cy="520700"/>
          </a:xfrm>
          <a:prstGeom prst="rect">
            <a:avLst/>
          </a:prstGeom>
        </p:spPr>
        <p:txBody>
          <a:bodyPr vert="horz" anchor="ctr"/>
          <a:lstStyle>
            <a:defPPr>
              <a:defRPr lang="en-US"/>
            </a:defPPr>
            <a:lvl1pPr algn="ctr" rtl="0" eaLnBrk="0" fontAlgn="base" latinLnBrk="0" hangingPunct="0">
              <a:spcBef>
                <a:spcPct val="0"/>
              </a:spcBef>
              <a:spcAft>
                <a:spcPct val="0"/>
              </a:spcAft>
              <a:defRPr kumimoji="0" sz="1400" b="1" kern="1200">
                <a:solidFill>
                  <a:schemeClr val="tx1"/>
                </a:solidFill>
                <a:latin typeface="Arial" charset="0"/>
                <a:ea typeface="+mn-ea"/>
                <a:cs typeface="Arial" charset="0"/>
              </a:defRPr>
            </a:lvl1pPr>
            <a:lvl2pPr marL="742950" indent="-285750" algn="l" rtl="0" eaLnBrk="0" fontAlgn="base" hangingPunct="0">
              <a:spcBef>
                <a:spcPct val="0"/>
              </a:spcBef>
              <a:spcAft>
                <a:spcPct val="0"/>
              </a:spcAft>
              <a:defRPr kern="1200">
                <a:solidFill>
                  <a:schemeClr val="tx1"/>
                </a:solidFill>
                <a:latin typeface="Arial" charset="0"/>
                <a:ea typeface="+mn-ea"/>
                <a:cs typeface="Arial" charset="0"/>
              </a:defRPr>
            </a:lvl2pPr>
            <a:lvl3pPr marL="1143000" indent="-228600" algn="l" rtl="0" eaLnBrk="0" fontAlgn="base" hangingPunct="0">
              <a:spcBef>
                <a:spcPct val="0"/>
              </a:spcBef>
              <a:spcAft>
                <a:spcPct val="0"/>
              </a:spcAft>
              <a:defRPr kern="1200">
                <a:solidFill>
                  <a:schemeClr val="tx1"/>
                </a:solidFill>
                <a:latin typeface="Arial" charset="0"/>
                <a:ea typeface="+mn-ea"/>
                <a:cs typeface="Arial" charset="0"/>
              </a:defRPr>
            </a:lvl3pPr>
            <a:lvl4pPr marL="1600200" indent="-228600" algn="l" rtl="0" eaLnBrk="0" fontAlgn="base" hangingPunct="0">
              <a:spcBef>
                <a:spcPct val="0"/>
              </a:spcBef>
              <a:spcAft>
                <a:spcPct val="0"/>
              </a:spcAft>
              <a:defRPr kern="1200">
                <a:solidFill>
                  <a:schemeClr val="tx1"/>
                </a:solidFill>
                <a:latin typeface="Arial" charset="0"/>
                <a:ea typeface="+mn-ea"/>
                <a:cs typeface="Arial" charset="0"/>
              </a:defRPr>
            </a:lvl4pPr>
            <a:lvl5pPr marL="2057400" indent="-228600" algn="l" rtl="0" eaLnBrk="0" fontAlgn="base" hangingPunct="0">
              <a:spcBef>
                <a:spcPct val="0"/>
              </a:spcBef>
              <a:spcAft>
                <a:spcPct val="0"/>
              </a:spcAft>
              <a:defRPr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Arial" charset="0"/>
              </a:defRPr>
            </a:lvl9pPr>
          </a:lstStyle>
          <a:p>
            <a:fld id="{E81F8404-7DFE-40C6-8947-612A4ACB98FE}" type="slidenum">
              <a:rPr lang="en-US" smtClean="0">
                <a:solidFill>
                  <a:schemeClr val="bg1"/>
                </a:solidFill>
              </a:rPr>
              <a:pPr/>
              <a:t>26</a:t>
            </a:fld>
            <a:endParaRPr lang="en-US" dirty="0" smtClean="0">
              <a:solidFill>
                <a:schemeClr val="bg1"/>
              </a:solidFill>
            </a:endParaRPr>
          </a:p>
        </p:txBody>
      </p:sp>
      <p:sp>
        <p:nvSpPr>
          <p:cNvPr id="4" name="Slide Number Placeholder 3"/>
          <p:cNvSpPr>
            <a:spLocks noGrp="1"/>
          </p:cNvSpPr>
          <p:nvPr>
            <p:ph type="sldNum" sz="quarter" idx="11"/>
          </p:nvPr>
        </p:nvSpPr>
        <p:spPr/>
        <p:txBody>
          <a:bodyPr/>
          <a:lstStyle/>
          <a:p>
            <a:pPr>
              <a:defRPr/>
            </a:pPr>
            <a:fld id="{E444834C-E6F3-4D8C-A316-F92D13804E9B}" type="slidenum">
              <a:rPr lang="en-US" smtClean="0"/>
              <a:pPr>
                <a:defRPr/>
              </a:pPr>
              <a:t>26</a:t>
            </a:fld>
            <a:endParaRPr lang="en-US" dirty="0"/>
          </a:p>
        </p:txBody>
      </p:sp>
    </p:spTree>
    <p:extLst>
      <p:ext uri="{BB962C8B-B14F-4D97-AF65-F5344CB8AC3E}">
        <p14:creationId xmlns:p14="http://schemas.microsoft.com/office/powerpoint/2010/main" val="727135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55FA5638-CC92-441D-A1C2-31C4459B09AF}" type="slidenum">
              <a:rPr lang="en-US"/>
              <a:pPr>
                <a:defRPr/>
              </a:pPr>
              <a:t>27</a:t>
            </a:fld>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576377543"/>
              </p:ext>
            </p:extLst>
          </p:nvPr>
        </p:nvGraphicFramePr>
        <p:xfrm>
          <a:off x="304800" y="6096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4" name="AutoShape 4"/>
          <p:cNvSpPr>
            <a:spLocks noChangeAspect="1" noChangeArrowheads="1" noTextEdit="1"/>
          </p:cNvSpPr>
          <p:nvPr/>
        </p:nvSpPr>
        <p:spPr bwMode="auto">
          <a:xfrm>
            <a:off x="762000" y="1600200"/>
            <a:ext cx="17843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 name="Rectangle 28"/>
          <p:cNvSpPr/>
          <p:nvPr/>
        </p:nvSpPr>
        <p:spPr bwMode="auto">
          <a:xfrm>
            <a:off x="1684655" y="2895600"/>
            <a:ext cx="2209800" cy="922338"/>
          </a:xfrm>
          <a:prstGeom prst="rect">
            <a:avLst/>
          </a:prstGeom>
          <a:noFill/>
        </p:spPr>
        <p:txBody>
          <a:bodyPr>
            <a:spAutoFit/>
          </a:bodyPr>
          <a:lstStyle/>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AGIIS</a:t>
            </a:r>
          </a:p>
        </p:txBody>
      </p:sp>
    </p:spTree>
    <p:extLst>
      <p:ext uri="{BB962C8B-B14F-4D97-AF65-F5344CB8AC3E}">
        <p14:creationId xmlns:p14="http://schemas.microsoft.com/office/powerpoint/2010/main" val="40039413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How AgGateway operates</a:t>
            </a:r>
            <a:endParaRPr lang="en-US" dirty="0"/>
          </a:p>
        </p:txBody>
      </p:sp>
      <p:sp>
        <p:nvSpPr>
          <p:cNvPr id="2" name="Slide Number Placeholder 1"/>
          <p:cNvSpPr>
            <a:spLocks noGrp="1"/>
          </p:cNvSpPr>
          <p:nvPr>
            <p:ph type="sldNum" sz="quarter" idx="12"/>
          </p:nvPr>
        </p:nvSpPr>
        <p:spPr/>
        <p:txBody>
          <a:bodyPr/>
          <a:lstStyle/>
          <a:p>
            <a:fld id="{ADE3A8B2-84D3-49A8-8E03-921EE22FAEA7}" type="slidenum">
              <a:rPr lang="en-US" smtClean="0"/>
              <a:t>28</a:t>
            </a:fld>
            <a:endParaRPr lang="en-US" dirty="0"/>
          </a:p>
        </p:txBody>
      </p:sp>
    </p:spTree>
    <p:extLst>
      <p:ext uri="{BB962C8B-B14F-4D97-AF65-F5344CB8AC3E}">
        <p14:creationId xmlns:p14="http://schemas.microsoft.com/office/powerpoint/2010/main" val="1090084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a:t>
            </a:r>
            <a:r>
              <a:rPr lang="en-US" dirty="0"/>
              <a:t>o</a:t>
            </a:r>
            <a:r>
              <a:rPr lang="en-US" dirty="0" smtClean="0"/>
              <a:t>perate: a </a:t>
            </a:r>
            <a:r>
              <a:rPr lang="en-US" dirty="0"/>
              <a:t>c</a:t>
            </a:r>
            <a:r>
              <a:rPr lang="en-US" dirty="0" smtClean="0"/>
              <a:t>onsortium</a:t>
            </a:r>
            <a:endParaRPr lang="en-US" dirty="0"/>
          </a:p>
        </p:txBody>
      </p:sp>
      <p:sp>
        <p:nvSpPr>
          <p:cNvPr id="3" name="Content Placeholder 2"/>
          <p:cNvSpPr>
            <a:spLocks noGrp="1"/>
          </p:cNvSpPr>
          <p:nvPr>
            <p:ph idx="1"/>
          </p:nvPr>
        </p:nvSpPr>
        <p:spPr>
          <a:xfrm>
            <a:off x="457200" y="1600200"/>
            <a:ext cx="5334000" cy="4343400"/>
          </a:xfrm>
        </p:spPr>
        <p:txBody>
          <a:bodyPr/>
          <a:lstStyle/>
          <a:p>
            <a:r>
              <a:rPr lang="en-US" dirty="0"/>
              <a:t>Collaboration (suppliers &amp; customers working together</a:t>
            </a:r>
            <a:r>
              <a:rPr lang="en-US" dirty="0" smtClean="0"/>
              <a:t>)</a:t>
            </a:r>
          </a:p>
          <a:p>
            <a:r>
              <a:rPr lang="en-US" dirty="0" smtClean="0"/>
              <a:t>Member participation is key to success!</a:t>
            </a:r>
            <a:endParaRPr lang="en-US" dirty="0"/>
          </a:p>
          <a:p>
            <a:r>
              <a:rPr lang="en-US" dirty="0" smtClean="0"/>
              <a:t>Work together to develop standards,  and tools &amp; </a:t>
            </a:r>
            <a:r>
              <a:rPr lang="en-US" dirty="0" smtClean="0"/>
              <a:t>techniques </a:t>
            </a:r>
            <a:r>
              <a:rPr lang="en-US" dirty="0"/>
              <a:t>for </a:t>
            </a:r>
            <a:r>
              <a:rPr lang="en-US" dirty="0" smtClean="0"/>
              <a:t>implementation</a:t>
            </a:r>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319108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DE3A8B2-84D3-49A8-8E03-921EE22FAEA7}" type="slidenum">
              <a:rPr lang="en-US" smtClean="0"/>
              <a:t>29</a:t>
            </a:fld>
            <a:endParaRPr lang="en-US" dirty="0"/>
          </a:p>
        </p:txBody>
      </p:sp>
    </p:spTree>
    <p:extLst>
      <p:ext uri="{BB962C8B-B14F-4D97-AF65-F5344CB8AC3E}">
        <p14:creationId xmlns:p14="http://schemas.microsoft.com/office/powerpoint/2010/main" val="2579009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AgGateway: What it is</a:t>
            </a:r>
            <a:endParaRPr lang="en-US" dirty="0"/>
          </a:p>
        </p:txBody>
      </p:sp>
      <p:sp>
        <p:nvSpPr>
          <p:cNvPr id="3" name="Content Placeholder 2"/>
          <p:cNvSpPr>
            <a:spLocks noGrp="1"/>
          </p:cNvSpPr>
          <p:nvPr>
            <p:ph idx="1"/>
          </p:nvPr>
        </p:nvSpPr>
        <p:spPr>
          <a:xfrm>
            <a:off x="457200" y="1600200"/>
            <a:ext cx="4038600" cy="4876800"/>
          </a:xfrm>
        </p:spPr>
        <p:txBody>
          <a:bodyPr/>
          <a:lstStyle/>
          <a:p>
            <a:r>
              <a:rPr lang="en-US" dirty="0" smtClean="0"/>
              <a:t>A non-profit, ag industry, membership association</a:t>
            </a:r>
            <a:endParaRPr lang="en-US" dirty="0"/>
          </a:p>
          <a:p>
            <a:r>
              <a:rPr lang="en-US" dirty="0" smtClean="0"/>
              <a:t>Broad representation </a:t>
            </a:r>
            <a:r>
              <a:rPr lang="en-US" dirty="0"/>
              <a:t>across </a:t>
            </a:r>
            <a:r>
              <a:rPr lang="en-US" dirty="0" smtClean="0"/>
              <a:t>ag segments</a:t>
            </a:r>
          </a:p>
          <a:p>
            <a:r>
              <a:rPr lang="en-US" dirty="0" smtClean="0"/>
              <a:t>Focus on eBusiness for better supply chain efficiencies</a:t>
            </a:r>
          </a:p>
          <a:p>
            <a:r>
              <a:rPr lang="en-US" dirty="0" smtClean="0"/>
              <a:t>Working together to develop </a:t>
            </a:r>
            <a:r>
              <a:rPr lang="en-US" u="sng" dirty="0" smtClean="0"/>
              <a:t>and implement </a:t>
            </a:r>
            <a:r>
              <a:rPr lang="en-US" dirty="0" smtClean="0"/>
              <a:t>common industry standards and tools</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2480" y="1371600"/>
            <a:ext cx="4127808" cy="2747010"/>
          </a:xfrm>
          <a:prstGeom prst="rect">
            <a:avLst/>
          </a:prstGeom>
        </p:spPr>
      </p:pic>
      <p:sp>
        <p:nvSpPr>
          <p:cNvPr id="5" name="Slide Number Placeholder 4"/>
          <p:cNvSpPr>
            <a:spLocks noGrp="1"/>
          </p:cNvSpPr>
          <p:nvPr>
            <p:ph type="sldNum" sz="quarter" idx="12"/>
          </p:nvPr>
        </p:nvSpPr>
        <p:spPr/>
        <p:txBody>
          <a:bodyPr/>
          <a:lstStyle/>
          <a:p>
            <a:fld id="{ADE3A8B2-84D3-49A8-8E03-921EE22FAEA7}" type="slidenum">
              <a:rPr lang="en-US" smtClean="0"/>
              <a:t>3</a:t>
            </a:fld>
            <a:endParaRPr lang="en-US" dirty="0"/>
          </a:p>
        </p:txBody>
      </p:sp>
      <p:sp>
        <p:nvSpPr>
          <p:cNvPr id="9" name="TextBox 8"/>
          <p:cNvSpPr txBox="1"/>
          <p:nvPr/>
        </p:nvSpPr>
        <p:spPr>
          <a:xfrm>
            <a:off x="5198976" y="4876799"/>
            <a:ext cx="2934816" cy="1200329"/>
          </a:xfrm>
          <a:prstGeom prst="rect">
            <a:avLst/>
          </a:prstGeom>
          <a:solidFill>
            <a:srgbClr val="92D050"/>
          </a:solidFill>
        </p:spPr>
        <p:txBody>
          <a:bodyPr wrap="square" rtlCol="0">
            <a:spAutoFit/>
          </a:bodyPr>
          <a:lstStyle/>
          <a:p>
            <a:r>
              <a:rPr lang="en-US" dirty="0" smtClean="0">
                <a:latin typeface="Aharoni" pitchFamily="2" charset="-79"/>
                <a:cs typeface="Aharoni" pitchFamily="2" charset="-79"/>
              </a:rPr>
              <a:t>Non-profit funded by:</a:t>
            </a:r>
          </a:p>
          <a:p>
            <a:pPr marL="285750" indent="-285750">
              <a:buFont typeface="Arial" pitchFamily="34" charset="0"/>
              <a:buChar char="•"/>
            </a:pPr>
            <a:r>
              <a:rPr lang="en-US" dirty="0" smtClean="0">
                <a:latin typeface="Aharoni" pitchFamily="2" charset="-79"/>
                <a:cs typeface="Aharoni" pitchFamily="2" charset="-79"/>
              </a:rPr>
              <a:t>Member dues</a:t>
            </a:r>
          </a:p>
          <a:p>
            <a:pPr marL="285750" indent="-285750">
              <a:buFont typeface="Arial" pitchFamily="34" charset="0"/>
              <a:buChar char="•"/>
            </a:pPr>
            <a:r>
              <a:rPr lang="en-US" dirty="0" smtClean="0">
                <a:latin typeface="Aharoni" pitchFamily="2" charset="-79"/>
                <a:cs typeface="Aharoni" pitchFamily="2" charset="-79"/>
              </a:rPr>
              <a:t>Subscriptions</a:t>
            </a:r>
          </a:p>
          <a:p>
            <a:pPr marL="285750" indent="-285750">
              <a:buFont typeface="Arial" pitchFamily="34" charset="0"/>
              <a:buChar char="•"/>
            </a:pPr>
            <a:r>
              <a:rPr lang="en-US" dirty="0" smtClean="0">
                <a:latin typeface="Aharoni" pitchFamily="2" charset="-79"/>
                <a:cs typeface="Aharoni" pitchFamily="2" charset="-79"/>
              </a:rPr>
              <a:t>Activity fees</a:t>
            </a:r>
            <a:endParaRPr lang="en-US" dirty="0">
              <a:latin typeface="Aharoni" pitchFamily="2" charset="-79"/>
              <a:cs typeface="Aharoni" pitchFamily="2" charset="-79"/>
            </a:endParaRPr>
          </a:p>
        </p:txBody>
      </p:sp>
    </p:spTree>
    <p:extLst>
      <p:ext uri="{BB962C8B-B14F-4D97-AF65-F5344CB8AC3E}">
        <p14:creationId xmlns:p14="http://schemas.microsoft.com/office/powerpoint/2010/main" val="2285086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is AgGateway organized?</a:t>
            </a:r>
            <a:endParaRPr lang="en-US" dirty="0"/>
          </a:p>
        </p:txBody>
      </p:sp>
      <p:sp>
        <p:nvSpPr>
          <p:cNvPr id="2" name="Content Placeholder 1"/>
          <p:cNvSpPr>
            <a:spLocks noGrp="1"/>
          </p:cNvSpPr>
          <p:nvPr>
            <p:ph idx="1"/>
          </p:nvPr>
        </p:nvSpPr>
        <p:spPr>
          <a:xfrm>
            <a:off x="457200" y="1600200"/>
            <a:ext cx="4800600" cy="4876800"/>
          </a:xfrm>
        </p:spPr>
        <p:txBody>
          <a:bodyPr>
            <a:normAutofit/>
          </a:bodyPr>
          <a:lstStyle/>
          <a:p>
            <a:r>
              <a:rPr lang="en-US" dirty="0" smtClean="0"/>
              <a:t>Small number of </a:t>
            </a:r>
            <a:r>
              <a:rPr lang="en-US" dirty="0" smtClean="0"/>
              <a:t>staff</a:t>
            </a:r>
          </a:p>
          <a:p>
            <a:r>
              <a:rPr lang="en-US" dirty="0" smtClean="0"/>
              <a:t>BOD, Management team</a:t>
            </a:r>
            <a:endParaRPr lang="en-US" dirty="0" smtClean="0"/>
          </a:p>
          <a:p>
            <a:r>
              <a:rPr lang="en-US" dirty="0" smtClean="0"/>
              <a:t>Councils (by industry segment)</a:t>
            </a:r>
          </a:p>
          <a:p>
            <a:r>
              <a:rPr lang="en-US" dirty="0" smtClean="0"/>
              <a:t>Standing committees</a:t>
            </a:r>
          </a:p>
          <a:p>
            <a:pPr lvl="1"/>
            <a:r>
              <a:rPr lang="en-US" dirty="0" smtClean="0"/>
              <a:t>Conferences, communications, membership, etc.</a:t>
            </a:r>
          </a:p>
          <a:p>
            <a:r>
              <a:rPr lang="en-US" dirty="0" smtClean="0"/>
              <a:t>Task forces</a:t>
            </a:r>
          </a:p>
          <a:p>
            <a:r>
              <a:rPr lang="en-US" dirty="0" smtClean="0"/>
              <a:t>Project teams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3163887" cy="236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DE3A8B2-84D3-49A8-8E03-921EE22FAEA7}" type="slidenum">
              <a:rPr lang="en-US" smtClean="0"/>
              <a:t>30</a:t>
            </a:fld>
            <a:endParaRPr lang="en-US" dirty="0"/>
          </a:p>
        </p:txBody>
      </p:sp>
    </p:spTree>
    <p:extLst>
      <p:ext uri="{BB962C8B-B14F-4D97-AF65-F5344CB8AC3E}">
        <p14:creationId xmlns:p14="http://schemas.microsoft.com/office/powerpoint/2010/main" val="1954110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Councils</a:t>
            </a:r>
            <a:endParaRPr lang="en-US" dirty="0"/>
          </a:p>
        </p:txBody>
      </p:sp>
      <p:sp>
        <p:nvSpPr>
          <p:cNvPr id="3" name="Content Placeholder 2"/>
          <p:cNvSpPr>
            <a:spLocks noGrp="1"/>
          </p:cNvSpPr>
          <p:nvPr>
            <p:ph sz="quarter" idx="1"/>
          </p:nvPr>
        </p:nvSpPr>
        <p:spPr>
          <a:xfrm>
            <a:off x="457200" y="1600200"/>
            <a:ext cx="5029200" cy="4876800"/>
          </a:xfrm>
        </p:spPr>
        <p:txBody>
          <a:bodyPr/>
          <a:lstStyle/>
          <a:p>
            <a:r>
              <a:rPr lang="en-US" dirty="0"/>
              <a:t>Industry </a:t>
            </a:r>
            <a:r>
              <a:rPr lang="en-US" dirty="0" smtClean="0"/>
              <a:t>segment </a:t>
            </a:r>
            <a:r>
              <a:rPr lang="en-US" dirty="0"/>
              <a:t>councils </a:t>
            </a:r>
            <a:r>
              <a:rPr lang="en-US" dirty="0" smtClean="0"/>
              <a:t>operate with relative independence.</a:t>
            </a:r>
          </a:p>
          <a:p>
            <a:r>
              <a:rPr lang="en-US" dirty="0" smtClean="0"/>
              <a:t>Each has a chair and co-chair.</a:t>
            </a:r>
          </a:p>
          <a:p>
            <a:r>
              <a:rPr lang="en-US" dirty="0" smtClean="0"/>
              <a:t>Conference calls, face-to-face at  Mid-Year </a:t>
            </a:r>
            <a:r>
              <a:rPr lang="en-US" dirty="0"/>
              <a:t>M</a:t>
            </a:r>
            <a:r>
              <a:rPr lang="en-US" dirty="0" smtClean="0"/>
              <a:t>eeting and Annual Meeting.</a:t>
            </a:r>
          </a:p>
          <a:p>
            <a:r>
              <a:rPr lang="en-US" dirty="0" smtClean="0"/>
              <a:t>Decide on and manage the priorities and project work that make eBusiness a reality.</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E444834C-E6F3-4D8C-A316-F92D13804E9B}" type="slidenum">
              <a:rPr lang="en-US" smtClean="0"/>
              <a:pPr>
                <a:defRPr/>
              </a:pPr>
              <a:t>31</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778" b="8445"/>
          <a:stretch/>
        </p:blipFill>
        <p:spPr bwMode="auto">
          <a:xfrm>
            <a:off x="5486400" y="685800"/>
            <a:ext cx="33010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215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626225" cy="914400"/>
          </a:xfrm>
        </p:spPr>
        <p:txBody>
          <a:bodyPr>
            <a:normAutofit fontScale="90000"/>
          </a:bodyPr>
          <a:lstStyle/>
          <a:p>
            <a:pPr algn="ctr" eaLnBrk="1" fontAlgn="auto" hangingPunct="1">
              <a:spcAft>
                <a:spcPts val="0"/>
              </a:spcAft>
              <a:defRPr/>
            </a:pPr>
            <a:r>
              <a:rPr lang="en-US" dirty="0" smtClean="0"/>
              <a:t>Currently 9 </a:t>
            </a:r>
            <a:r>
              <a:rPr lang="en-US" dirty="0"/>
              <a:t>a</a:t>
            </a:r>
            <a:r>
              <a:rPr lang="en-US" dirty="0" smtClean="0"/>
              <a:t>g </a:t>
            </a:r>
            <a:r>
              <a:rPr lang="en-US" dirty="0"/>
              <a:t>i</a:t>
            </a:r>
            <a:r>
              <a:rPr lang="en-US" dirty="0" smtClean="0"/>
              <a:t>ndustry segments</a:t>
            </a:r>
            <a:br>
              <a:rPr lang="en-US" dirty="0" smtClean="0"/>
            </a:br>
            <a:r>
              <a:rPr lang="en-US" dirty="0" smtClean="0"/>
              <a:t>(so, 9 councils)</a:t>
            </a:r>
            <a:endParaRPr lang="en-US" dirty="0"/>
          </a:p>
        </p:txBody>
      </p:sp>
      <p:sp>
        <p:nvSpPr>
          <p:cNvPr id="4" name="Slide Number Placeholder 3"/>
          <p:cNvSpPr>
            <a:spLocks noGrp="1"/>
          </p:cNvSpPr>
          <p:nvPr>
            <p:ph type="sldNum" sz="quarter" idx="12"/>
          </p:nvPr>
        </p:nvSpPr>
        <p:spPr/>
        <p:txBody>
          <a:bodyPr/>
          <a:lstStyle/>
          <a:p>
            <a:pPr>
              <a:defRPr/>
            </a:pPr>
            <a:fld id="{369DEBF7-591B-436D-BF73-F66C83C57A52}" type="slidenum">
              <a:rPr lang="en-US"/>
              <a:pPr>
                <a:defRPr/>
              </a:pPr>
              <a:t>32</a:t>
            </a:fld>
            <a:endParaRPr lang="en-US" dirty="0"/>
          </a:p>
        </p:txBody>
      </p:sp>
      <p:graphicFrame>
        <p:nvGraphicFramePr>
          <p:cNvPr id="10" name="Content Placeholder 9"/>
          <p:cNvGraphicFramePr>
            <a:graphicFrameLocks noGrp="1"/>
          </p:cNvGraphicFramePr>
          <p:nvPr>
            <p:ph sz="quarter" idx="1"/>
            <p:extLst>
              <p:ext uri="{D42A27DB-BD31-4B8C-83A1-F6EECF244321}">
                <p14:modId xmlns:p14="http://schemas.microsoft.com/office/powerpoint/2010/main" val="723697791"/>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5870451"/>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Committees</a:t>
            </a:r>
            <a:endParaRPr lang="en-US" dirty="0"/>
          </a:p>
        </p:txBody>
      </p:sp>
      <p:sp>
        <p:nvSpPr>
          <p:cNvPr id="3" name="Content Placeholder 2"/>
          <p:cNvSpPr>
            <a:spLocks noGrp="1"/>
          </p:cNvSpPr>
          <p:nvPr>
            <p:ph idx="1"/>
          </p:nvPr>
        </p:nvSpPr>
        <p:spPr/>
        <p:txBody>
          <a:bodyPr/>
          <a:lstStyle/>
          <a:p>
            <a:pPr lvl="1"/>
            <a:r>
              <a:rPr lang="en-US" sz="2400" dirty="0"/>
              <a:t>Communications</a:t>
            </a:r>
          </a:p>
          <a:p>
            <a:pPr lvl="1"/>
            <a:r>
              <a:rPr lang="en-US" sz="2400" dirty="0" smtClean="0"/>
              <a:t>Conference</a:t>
            </a:r>
            <a:endParaRPr lang="en-US" sz="2400" dirty="0"/>
          </a:p>
          <a:p>
            <a:pPr lvl="1"/>
            <a:r>
              <a:rPr lang="en-US" sz="2400" dirty="0"/>
              <a:t>Directory Oversight </a:t>
            </a:r>
            <a:r>
              <a:rPr lang="en-US" sz="2400" dirty="0" smtClean="0"/>
              <a:t>(AGIIS)</a:t>
            </a:r>
            <a:endParaRPr lang="en-US" sz="2400" dirty="0"/>
          </a:p>
          <a:p>
            <a:pPr lvl="1"/>
            <a:r>
              <a:rPr lang="en-US" sz="2400" dirty="0"/>
              <a:t>Education</a:t>
            </a:r>
          </a:p>
          <a:p>
            <a:pPr lvl="1"/>
            <a:r>
              <a:rPr lang="en-US" sz="2400" dirty="0"/>
              <a:t>Emerging </a:t>
            </a:r>
            <a:r>
              <a:rPr lang="en-US" sz="2400" dirty="0" smtClean="0"/>
              <a:t>Technologies</a:t>
            </a:r>
          </a:p>
          <a:p>
            <a:pPr lvl="1"/>
            <a:r>
              <a:rPr lang="en-US" sz="2400" dirty="0" smtClean="0"/>
              <a:t>Future Direction</a:t>
            </a:r>
            <a:endParaRPr lang="en-US" sz="2400" dirty="0"/>
          </a:p>
          <a:p>
            <a:pPr lvl="1"/>
            <a:r>
              <a:rPr lang="en-US" sz="2400" dirty="0" smtClean="0"/>
              <a:t>Membership</a:t>
            </a:r>
            <a:endParaRPr lang="en-US" sz="2400" dirty="0"/>
          </a:p>
          <a:p>
            <a:pPr lvl="1"/>
            <a:r>
              <a:rPr lang="en-US" sz="2400" dirty="0" smtClean="0"/>
              <a:t>Standards </a:t>
            </a:r>
            <a:r>
              <a:rPr lang="en-US" sz="2400" dirty="0"/>
              <a:t>and Guidelines</a:t>
            </a:r>
          </a:p>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33</a:t>
            </a:fld>
            <a:endParaRPr lang="en-US" dirty="0"/>
          </a:p>
        </p:txBody>
      </p:sp>
    </p:spTree>
    <p:extLst>
      <p:ext uri="{BB962C8B-B14F-4D97-AF65-F5344CB8AC3E}">
        <p14:creationId xmlns:p14="http://schemas.microsoft.com/office/powerpoint/2010/main" val="3151349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t>Communications Committee</a:t>
            </a:r>
            <a:endParaRPr lang="en-US" dirty="0"/>
          </a:p>
        </p:txBody>
      </p:sp>
      <p:sp>
        <p:nvSpPr>
          <p:cNvPr id="5" name="Content Placeholder 4"/>
          <p:cNvSpPr>
            <a:spLocks noGrp="1"/>
          </p:cNvSpPr>
          <p:nvPr>
            <p:ph idx="1"/>
          </p:nvPr>
        </p:nvSpPr>
        <p:spPr>
          <a:xfrm>
            <a:off x="457200" y="1371600"/>
            <a:ext cx="8229600" cy="4876800"/>
          </a:xfrm>
        </p:spPr>
        <p:txBody>
          <a:bodyPr>
            <a:normAutofit/>
          </a:bodyPr>
          <a:lstStyle/>
          <a:p>
            <a:pPr>
              <a:defRPr/>
            </a:pPr>
            <a:r>
              <a:rPr lang="en-US" dirty="0" smtClean="0"/>
              <a:t>2013 Chair: Nancy Appelquist, Entira</a:t>
            </a:r>
          </a:p>
          <a:p>
            <a:pPr>
              <a:defRPr/>
            </a:pPr>
            <a:r>
              <a:rPr lang="en-US" dirty="0" smtClean="0"/>
              <a:t>2013 Vice Chair: Andriana Doukas, Agrian</a:t>
            </a:r>
          </a:p>
          <a:p>
            <a:pPr>
              <a:defRPr/>
            </a:pPr>
            <a:r>
              <a:rPr lang="en-US" dirty="0"/>
              <a:t>Newsletter Editor: Lorie Gasso CSC</a:t>
            </a:r>
          </a:p>
          <a:p>
            <a:pPr>
              <a:defRPr/>
            </a:pPr>
            <a:r>
              <a:rPr lang="en-US" dirty="0" smtClean="0"/>
              <a:t>Purpose</a:t>
            </a:r>
            <a:r>
              <a:rPr lang="en-US" dirty="0" smtClean="0"/>
              <a:t>: </a:t>
            </a:r>
            <a:r>
              <a:rPr lang="en-US" dirty="0"/>
              <a:t>Support AgGateway m</a:t>
            </a:r>
            <a:r>
              <a:rPr lang="en-US" dirty="0" smtClean="0"/>
              <a:t>arketing </a:t>
            </a:r>
            <a:r>
              <a:rPr lang="en-US" dirty="0"/>
              <a:t>and </a:t>
            </a:r>
            <a:r>
              <a:rPr lang="en-US" dirty="0" smtClean="0"/>
              <a:t>communications </a:t>
            </a:r>
            <a:r>
              <a:rPr lang="en-US" dirty="0"/>
              <a:t>activities</a:t>
            </a:r>
            <a:r>
              <a:rPr lang="en-US" dirty="0" smtClean="0"/>
              <a:t>. Promote AgGateway to </a:t>
            </a:r>
            <a:r>
              <a:rPr lang="en-US" dirty="0"/>
              <a:t>members, potential members and the </a:t>
            </a:r>
            <a:r>
              <a:rPr lang="en-US" dirty="0" smtClean="0"/>
              <a:t>media</a:t>
            </a:r>
            <a:r>
              <a:rPr lang="en-US" dirty="0"/>
              <a:t> </a:t>
            </a:r>
            <a:r>
              <a:rPr lang="en-US" dirty="0" smtClean="0"/>
              <a:t>through the </a:t>
            </a:r>
            <a:r>
              <a:rPr lang="en-US" dirty="0"/>
              <a:t>AgGateway website, electronic newsletter, and other communications </a:t>
            </a:r>
            <a:r>
              <a:rPr lang="en-US" dirty="0" smtClean="0"/>
              <a:t>outreach. </a:t>
            </a:r>
          </a:p>
          <a:p>
            <a:pPr>
              <a:defRPr/>
            </a:pPr>
            <a:r>
              <a:rPr lang="en-US" dirty="0" smtClean="0"/>
              <a:t>Participation</a:t>
            </a:r>
            <a:r>
              <a:rPr lang="en-US" dirty="0"/>
              <a:t>: Open to anyone with an interest</a:t>
            </a:r>
          </a:p>
          <a:p>
            <a:pPr>
              <a:defRPr/>
            </a:pPr>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34</a:t>
            </a:fld>
            <a:endParaRPr lang="en-US" dirty="0"/>
          </a:p>
        </p:txBody>
      </p:sp>
    </p:spTree>
    <p:extLst>
      <p:ext uri="{BB962C8B-B14F-4D97-AF65-F5344CB8AC3E}">
        <p14:creationId xmlns:p14="http://schemas.microsoft.com/office/powerpoint/2010/main" val="2558002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Conference Committee</a:t>
            </a:r>
            <a:endParaRPr lang="en-US" dirty="0"/>
          </a:p>
        </p:txBody>
      </p:sp>
      <p:sp>
        <p:nvSpPr>
          <p:cNvPr id="22531" name="Content Placeholder 4"/>
          <p:cNvSpPr>
            <a:spLocks noGrp="1"/>
          </p:cNvSpPr>
          <p:nvPr>
            <p:ph idx="1"/>
          </p:nvPr>
        </p:nvSpPr>
        <p:spPr>
          <a:xfrm>
            <a:off x="457200" y="1447800"/>
            <a:ext cx="8229600" cy="4495800"/>
          </a:xfrm>
        </p:spPr>
        <p:txBody>
          <a:bodyPr/>
          <a:lstStyle/>
          <a:p>
            <a:r>
              <a:rPr lang="en-US" dirty="0" smtClean="0"/>
              <a:t>2013 Chair: Karen Thomas, Southern States</a:t>
            </a:r>
          </a:p>
          <a:p>
            <a:r>
              <a:rPr lang="en-US" dirty="0" smtClean="0"/>
              <a:t>2013 Vice Chair: Sarah Denty, XS Inc</a:t>
            </a:r>
          </a:p>
          <a:p>
            <a:r>
              <a:rPr lang="en-US" dirty="0" smtClean="0"/>
              <a:t>Purpose:  Plan and execute the Mid-Year Meeting and Annual Conference to ensure experience is beneficial for all participants and further AgGateway mission to promote, enable and expand eBusiness in Agriculture</a:t>
            </a:r>
          </a:p>
          <a:p>
            <a:r>
              <a:rPr lang="en-US" dirty="0" smtClean="0"/>
              <a:t>Mid-Year Meeting Subcommittee</a:t>
            </a:r>
          </a:p>
          <a:p>
            <a:pPr lvl="1"/>
            <a:r>
              <a:rPr lang="en-US" dirty="0" smtClean="0"/>
              <a:t>2013 Chair – Pam Wilson, AgData</a:t>
            </a:r>
          </a:p>
          <a:p>
            <a:r>
              <a:rPr lang="en-US" dirty="0" smtClean="0"/>
              <a:t>Participation</a:t>
            </a:r>
            <a:r>
              <a:rPr lang="en-US" dirty="0" smtClean="0"/>
              <a:t>: Request councils provide at least one representative</a:t>
            </a:r>
          </a:p>
          <a:p>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35</a:t>
            </a:fld>
            <a:endParaRPr lang="en-US" dirty="0"/>
          </a:p>
        </p:txBody>
      </p:sp>
    </p:spTree>
    <p:extLst>
      <p:ext uri="{BB962C8B-B14F-4D97-AF65-F5344CB8AC3E}">
        <p14:creationId xmlns:p14="http://schemas.microsoft.com/office/powerpoint/2010/main" val="3176089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2013 AgGateway Mid-Year Meeting</a:t>
            </a:r>
            <a:endParaRPr lang="en-US" dirty="0"/>
          </a:p>
        </p:txBody>
      </p:sp>
      <p:sp>
        <p:nvSpPr>
          <p:cNvPr id="6" name="Content Placeholder 5"/>
          <p:cNvSpPr>
            <a:spLocks noGrp="1"/>
          </p:cNvSpPr>
          <p:nvPr>
            <p:ph sz="quarter" idx="1"/>
          </p:nvPr>
        </p:nvSpPr>
        <p:spPr/>
        <p:txBody>
          <a:bodyPr>
            <a:normAutofit/>
          </a:bodyPr>
          <a:lstStyle/>
          <a:p>
            <a:r>
              <a:rPr lang="en-US" dirty="0" smtClean="0"/>
              <a:t>June 17-20, 2013, John Deere Financial Facility, Johnston, Iowa</a:t>
            </a:r>
          </a:p>
          <a:p>
            <a:pPr marL="0" indent="0">
              <a:buNone/>
            </a:pPr>
            <a:r>
              <a:rPr lang="en-US" i="1" u="sng" dirty="0" smtClean="0"/>
              <a:t>Be there </a:t>
            </a:r>
            <a:r>
              <a:rPr lang="en-US" i="1" u="sng" dirty="0"/>
              <a:t>b</a:t>
            </a:r>
            <a:r>
              <a:rPr lang="en-US" i="1" u="sng" dirty="0" smtClean="0"/>
              <a:t>ecause</a:t>
            </a:r>
            <a:r>
              <a:rPr lang="en-US" dirty="0" smtClean="0"/>
              <a:t>:</a:t>
            </a:r>
          </a:p>
          <a:p>
            <a:r>
              <a:rPr lang="en-US" dirty="0" smtClean="0"/>
              <a:t>Face-to-face </a:t>
            </a:r>
            <a:r>
              <a:rPr lang="en-US" dirty="0"/>
              <a:t>c</a:t>
            </a:r>
            <a:r>
              <a:rPr lang="en-US" dirty="0" smtClean="0"/>
              <a:t>ouncil, committee and project </a:t>
            </a:r>
            <a:r>
              <a:rPr lang="en-US" dirty="0"/>
              <a:t>m</a:t>
            </a:r>
            <a:r>
              <a:rPr lang="en-US" dirty="0" smtClean="0"/>
              <a:t>eetings </a:t>
            </a:r>
            <a:endParaRPr lang="en-US" dirty="0"/>
          </a:p>
          <a:p>
            <a:pPr lvl="1"/>
            <a:r>
              <a:rPr lang="en-US" dirty="0" smtClean="0"/>
              <a:t>Opportunity </a:t>
            </a:r>
            <a:r>
              <a:rPr lang="en-US" dirty="0"/>
              <a:t>to move strategic planning and projects forward</a:t>
            </a:r>
          </a:p>
          <a:p>
            <a:r>
              <a:rPr lang="en-US" dirty="0" smtClean="0"/>
              <a:t>Cross-council </a:t>
            </a:r>
            <a:r>
              <a:rPr lang="en-US" dirty="0"/>
              <a:t>c</a:t>
            </a:r>
            <a:r>
              <a:rPr lang="en-US" dirty="0" smtClean="0"/>
              <a:t>ommunication</a:t>
            </a:r>
            <a:endParaRPr lang="en-US" dirty="0"/>
          </a:p>
          <a:p>
            <a:pPr lvl="1"/>
            <a:r>
              <a:rPr lang="en-US" dirty="0" smtClean="0"/>
              <a:t>Board of Directors meeting</a:t>
            </a:r>
            <a:endParaRPr lang="en-US" dirty="0"/>
          </a:p>
          <a:p>
            <a:pPr lvl="1"/>
            <a:r>
              <a:rPr lang="en-US" dirty="0"/>
              <a:t>Participation in </a:t>
            </a:r>
            <a:r>
              <a:rPr lang="en-US" dirty="0" smtClean="0"/>
              <a:t>committee meetings, other councils</a:t>
            </a:r>
            <a:r>
              <a:rPr lang="en-US" dirty="0"/>
              <a:t>’ meetings</a:t>
            </a:r>
          </a:p>
          <a:p>
            <a:r>
              <a:rPr lang="en-US" dirty="0" smtClean="0"/>
              <a:t>Networking</a:t>
            </a:r>
            <a:endParaRPr lang="en-US" dirty="0"/>
          </a:p>
          <a:p>
            <a:pPr lvl="1"/>
            <a:r>
              <a:rPr lang="en-US" dirty="0"/>
              <a:t>Breakfasts, refreshment breaks, luncheons, &amp; receptions</a:t>
            </a:r>
          </a:p>
          <a:p>
            <a:pPr lvl="1"/>
            <a:r>
              <a:rPr lang="en-US" dirty="0"/>
              <a:t>Invite a Trading Partner</a:t>
            </a:r>
          </a:p>
          <a:p>
            <a:r>
              <a:rPr lang="en-US" dirty="0" smtClean="0"/>
              <a:t>Bring a colleague – no registration fee for this meeting</a:t>
            </a:r>
            <a:endParaRPr lang="en-US" dirty="0" smtClean="0"/>
          </a:p>
        </p:txBody>
      </p:sp>
      <p:sp>
        <p:nvSpPr>
          <p:cNvPr id="4" name="Slide Number Placeholder 3"/>
          <p:cNvSpPr>
            <a:spLocks noGrp="1"/>
          </p:cNvSpPr>
          <p:nvPr>
            <p:ph type="sldNum" sz="quarter" idx="4294967295"/>
          </p:nvPr>
        </p:nvSpPr>
        <p:spPr>
          <a:xfrm>
            <a:off x="8129588" y="5734050"/>
            <a:ext cx="609600" cy="520700"/>
          </a:xfrm>
        </p:spPr>
        <p:txBody>
          <a:bodyPr/>
          <a:lstStyle/>
          <a:p>
            <a:pPr>
              <a:defRPr/>
            </a:pPr>
            <a:fld id="{2E60280F-E18C-4A5C-B7F3-ACD5498EACC2}" type="slidenum">
              <a:rPr lang="en-US" smtClean="0">
                <a:solidFill>
                  <a:schemeClr val="bg1"/>
                </a:solidFill>
              </a:rPr>
              <a:pPr>
                <a:defRPr/>
              </a:pPr>
              <a:t>36</a:t>
            </a:fld>
            <a:endParaRPr lang="en-US" dirty="0">
              <a:solidFill>
                <a:schemeClr val="bg1"/>
              </a:solidFill>
            </a:endParaRPr>
          </a:p>
        </p:txBody>
      </p:sp>
    </p:spTree>
    <p:extLst>
      <p:ext uri="{BB962C8B-B14F-4D97-AF65-F5344CB8AC3E}">
        <p14:creationId xmlns:p14="http://schemas.microsoft.com/office/powerpoint/2010/main" val="949573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2013 AgGateway Annual Meeting &amp; Conference</a:t>
            </a:r>
            <a:endParaRPr lang="en-US" dirty="0"/>
          </a:p>
        </p:txBody>
      </p:sp>
      <p:sp>
        <p:nvSpPr>
          <p:cNvPr id="6" name="Content Placeholder 5"/>
          <p:cNvSpPr>
            <a:spLocks noGrp="1"/>
          </p:cNvSpPr>
          <p:nvPr>
            <p:ph sz="quarter" idx="1"/>
          </p:nvPr>
        </p:nvSpPr>
        <p:spPr>
          <a:xfrm>
            <a:off x="457200" y="1600200"/>
            <a:ext cx="7239000" cy="4876800"/>
          </a:xfrm>
        </p:spPr>
        <p:txBody>
          <a:bodyPr/>
          <a:lstStyle/>
          <a:p>
            <a:r>
              <a:rPr lang="en-US" dirty="0" smtClean="0"/>
              <a:t>November 12-14, 2013, The Vinoy Resort &amp; Golf Club, St. Petersburg, Florida</a:t>
            </a:r>
          </a:p>
          <a:p>
            <a:pPr marL="0" indent="0" algn="ctr">
              <a:buNone/>
            </a:pPr>
            <a:r>
              <a:rPr lang="en-US" dirty="0" smtClean="0"/>
              <a:t>Theme: </a:t>
            </a:r>
            <a:r>
              <a:rPr lang="en-US" b="1" dirty="0" smtClean="0"/>
              <a:t>Collaboration for Connectivity – Ensuring Success for the Future</a:t>
            </a:r>
          </a:p>
          <a:p>
            <a:pPr marL="0" indent="0">
              <a:buNone/>
            </a:pPr>
            <a:r>
              <a:rPr lang="en-US" i="1" u="sng" dirty="0" smtClean="0"/>
              <a:t>Be there because</a:t>
            </a:r>
            <a:r>
              <a:rPr lang="en-US" dirty="0" smtClean="0"/>
              <a:t>:</a:t>
            </a:r>
          </a:p>
          <a:p>
            <a:r>
              <a:rPr lang="en-US" dirty="0" smtClean="0"/>
              <a:t>AgGateway’s main meeting of the year</a:t>
            </a:r>
          </a:p>
          <a:p>
            <a:r>
              <a:rPr lang="en-US" dirty="0" smtClean="0"/>
              <a:t>Insightful keynote and educational sessions</a:t>
            </a:r>
          </a:p>
          <a:p>
            <a:r>
              <a:rPr lang="en-US" dirty="0" smtClean="0"/>
              <a:t>Face-to-face </a:t>
            </a:r>
            <a:r>
              <a:rPr lang="en-US" dirty="0" smtClean="0"/>
              <a:t>council, committee and project meetings</a:t>
            </a:r>
            <a:endParaRPr lang="en-US" dirty="0" smtClean="0"/>
          </a:p>
          <a:p>
            <a:r>
              <a:rPr lang="en-US" dirty="0" smtClean="0"/>
              <a:t>Networking opportunities</a:t>
            </a:r>
          </a:p>
          <a:p>
            <a:pPr marL="0" indent="0">
              <a:buNone/>
            </a:pPr>
            <a:endParaRPr lang="en-US" dirty="0" smtClean="0"/>
          </a:p>
        </p:txBody>
      </p:sp>
      <p:sp>
        <p:nvSpPr>
          <p:cNvPr id="4" name="Slide Number Placeholder 3"/>
          <p:cNvSpPr>
            <a:spLocks noGrp="1"/>
          </p:cNvSpPr>
          <p:nvPr>
            <p:ph type="sldNum" sz="quarter" idx="4294967295"/>
          </p:nvPr>
        </p:nvSpPr>
        <p:spPr>
          <a:xfrm>
            <a:off x="8129588" y="5734050"/>
            <a:ext cx="609600" cy="520700"/>
          </a:xfrm>
        </p:spPr>
        <p:txBody>
          <a:bodyPr/>
          <a:lstStyle/>
          <a:p>
            <a:pPr>
              <a:defRPr/>
            </a:pPr>
            <a:fld id="{2E60280F-E18C-4A5C-B7F3-ACD5498EACC2}" type="slidenum">
              <a:rPr lang="en-US" smtClean="0"/>
              <a:pPr>
                <a:defRPr/>
              </a:pPr>
              <a:t>37</a:t>
            </a:fld>
            <a:endParaRPr lang="en-US" dirty="0"/>
          </a:p>
        </p:txBody>
      </p:sp>
    </p:spTree>
    <p:extLst>
      <p:ext uri="{BB962C8B-B14F-4D97-AF65-F5344CB8AC3E}">
        <p14:creationId xmlns:p14="http://schemas.microsoft.com/office/powerpoint/2010/main" val="1034524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Directory Oversight Committee</a:t>
            </a:r>
            <a:endParaRPr lang="en-US" dirty="0"/>
          </a:p>
        </p:txBody>
      </p:sp>
      <p:sp>
        <p:nvSpPr>
          <p:cNvPr id="5" name="Content Placeholder 4"/>
          <p:cNvSpPr>
            <a:spLocks noGrp="1"/>
          </p:cNvSpPr>
          <p:nvPr>
            <p:ph idx="1"/>
          </p:nvPr>
        </p:nvSpPr>
        <p:spPr>
          <a:xfrm>
            <a:off x="457200" y="1371600"/>
            <a:ext cx="8229600" cy="4495800"/>
          </a:xfrm>
        </p:spPr>
        <p:txBody>
          <a:bodyPr>
            <a:normAutofit fontScale="92500" lnSpcReduction="20000"/>
          </a:bodyPr>
          <a:lstStyle/>
          <a:p>
            <a:pPr>
              <a:defRPr/>
            </a:pPr>
            <a:r>
              <a:rPr lang="en-US" dirty="0" smtClean="0"/>
              <a:t>2013 Chair: Brent Kemp, Southern States</a:t>
            </a:r>
          </a:p>
          <a:p>
            <a:pPr>
              <a:defRPr/>
            </a:pPr>
            <a:r>
              <a:rPr lang="en-US" dirty="0" smtClean="0"/>
              <a:t>2013 Vice Chair: Open</a:t>
            </a:r>
          </a:p>
          <a:p>
            <a:pPr>
              <a:defRPr/>
            </a:pPr>
            <a:r>
              <a:rPr lang="en-US" dirty="0" smtClean="0"/>
              <a:t>Purpose: Establish </a:t>
            </a:r>
            <a:r>
              <a:rPr lang="en-US" dirty="0"/>
              <a:t>policies and procedures in the operation of </a:t>
            </a:r>
            <a:r>
              <a:rPr lang="en-US" dirty="0" smtClean="0"/>
              <a:t>AGIIS, evaluate, prioritize </a:t>
            </a:r>
            <a:r>
              <a:rPr lang="en-US" dirty="0"/>
              <a:t>and </a:t>
            </a:r>
            <a:r>
              <a:rPr lang="en-US" dirty="0" smtClean="0"/>
              <a:t>execute </a:t>
            </a:r>
            <a:r>
              <a:rPr lang="en-US" dirty="0"/>
              <a:t>enhancements; </a:t>
            </a:r>
            <a:r>
              <a:rPr lang="en-US" dirty="0" smtClean="0"/>
              <a:t>respond to </a:t>
            </a:r>
            <a:r>
              <a:rPr lang="en-US" dirty="0"/>
              <a:t>subscriber and project requests; and </a:t>
            </a:r>
            <a:r>
              <a:rPr lang="en-US" dirty="0" smtClean="0"/>
              <a:t>oversee data maintenance </a:t>
            </a:r>
            <a:endParaRPr lang="en-US" dirty="0"/>
          </a:p>
          <a:p>
            <a:pPr>
              <a:defRPr/>
            </a:pPr>
            <a:r>
              <a:rPr lang="en-US" dirty="0" smtClean="0"/>
              <a:t>Participation: </a:t>
            </a:r>
            <a:r>
              <a:rPr lang="en-US" dirty="0" smtClean="0"/>
              <a:t>Limited to subscribers</a:t>
            </a:r>
            <a:endParaRPr lang="en-US" dirty="0" smtClean="0"/>
          </a:p>
          <a:p>
            <a:pPr lvl="1">
              <a:defRPr/>
            </a:pPr>
            <a:r>
              <a:rPr lang="en-US" dirty="0" smtClean="0"/>
              <a:t>Voting Participants: Council </a:t>
            </a:r>
            <a:r>
              <a:rPr lang="en-US" dirty="0"/>
              <a:t>representatives and At Large members, each of whom serve three year terms. </a:t>
            </a:r>
            <a:r>
              <a:rPr lang="en-US" dirty="0" smtClean="0"/>
              <a:t>Each AgGateway council may appoint up to two representatives to the committee. At Large members are nominated by the committee and approved by the membership.</a:t>
            </a:r>
          </a:p>
          <a:p>
            <a:pPr lvl="1">
              <a:defRPr/>
            </a:pPr>
            <a:r>
              <a:rPr lang="en-US" dirty="0" smtClean="0"/>
              <a:t>AgGateway </a:t>
            </a:r>
            <a:r>
              <a:rPr lang="en-US" dirty="0"/>
              <a:t>staff and AGIIS database hosting company </a:t>
            </a:r>
            <a:r>
              <a:rPr lang="en-US" dirty="0" smtClean="0"/>
              <a:t>representatives are non-voting </a:t>
            </a:r>
            <a:r>
              <a:rPr lang="en-US" dirty="0"/>
              <a:t>members. Non-voting advisory positions may also be created as needed. </a:t>
            </a:r>
          </a:p>
          <a:p>
            <a:pPr lvl="1">
              <a:defRPr/>
            </a:pPr>
            <a:r>
              <a:rPr lang="en-US" dirty="0" smtClean="0"/>
              <a:t>In the </a:t>
            </a:r>
            <a:r>
              <a:rPr lang="en-US" dirty="0" smtClean="0"/>
              <a:t>interest </a:t>
            </a:r>
            <a:r>
              <a:rPr lang="en-US" dirty="0" smtClean="0"/>
              <a:t>of conducting business efficiently, meetings and conference calls are open only to committee members or invitees. </a:t>
            </a:r>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38</a:t>
            </a:fld>
            <a:endParaRPr lang="en-US" dirty="0"/>
          </a:p>
        </p:txBody>
      </p:sp>
    </p:spTree>
    <p:extLst>
      <p:ext uri="{BB962C8B-B14F-4D97-AF65-F5344CB8AC3E}">
        <p14:creationId xmlns:p14="http://schemas.microsoft.com/office/powerpoint/2010/main" val="3248786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Education Committee</a:t>
            </a:r>
            <a:endParaRPr lang="en-US" dirty="0"/>
          </a:p>
        </p:txBody>
      </p:sp>
      <p:sp>
        <p:nvSpPr>
          <p:cNvPr id="24579" name="Content Placeholder 4"/>
          <p:cNvSpPr>
            <a:spLocks noGrp="1"/>
          </p:cNvSpPr>
          <p:nvPr>
            <p:ph idx="1"/>
          </p:nvPr>
        </p:nvSpPr>
        <p:spPr>
          <a:xfrm>
            <a:off x="457200" y="1371600"/>
            <a:ext cx="8229600" cy="4495800"/>
          </a:xfrm>
        </p:spPr>
        <p:txBody>
          <a:bodyPr/>
          <a:lstStyle/>
          <a:p>
            <a:r>
              <a:rPr lang="en-US" dirty="0" smtClean="0"/>
              <a:t>2013 Chair: Judy Serra, Mosaic</a:t>
            </a:r>
          </a:p>
          <a:p>
            <a:r>
              <a:rPr lang="en-US" dirty="0" smtClean="0"/>
              <a:t>2013 Vice Chair: Open</a:t>
            </a:r>
          </a:p>
          <a:p>
            <a:r>
              <a:rPr lang="en-US" dirty="0" smtClean="0"/>
              <a:t>Purpose: Identify and deliver topics for informing and instructing members on why and how to use eBusiness to improve their operations</a:t>
            </a:r>
            <a:r>
              <a:rPr lang="en-US" dirty="0"/>
              <a:t> </a:t>
            </a:r>
            <a:r>
              <a:rPr lang="en-US" dirty="0" smtClean="0"/>
              <a:t>and develop annual tactical plan that enables AgGateway to achieve its strategic educational objectives. </a:t>
            </a:r>
          </a:p>
          <a:p>
            <a:r>
              <a:rPr lang="en-US" dirty="0" smtClean="0"/>
              <a:t>Participation: Open to anyone with an interest</a:t>
            </a:r>
          </a:p>
          <a:p>
            <a:endParaRPr lang="en-US" dirty="0" smtClean="0"/>
          </a:p>
          <a:p>
            <a:endParaRPr lang="en-US" dirty="0" smtClean="0"/>
          </a:p>
          <a:p>
            <a:endParaRPr lang="en-US" dirty="0" smtClean="0"/>
          </a:p>
          <a:p>
            <a:endParaRPr lang="en-US" dirty="0" smtClean="0"/>
          </a:p>
          <a:p>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39</a:t>
            </a:fld>
            <a:endParaRPr lang="en-US" dirty="0"/>
          </a:p>
        </p:txBody>
      </p:sp>
    </p:spTree>
    <p:extLst>
      <p:ext uri="{BB962C8B-B14F-4D97-AF65-F5344CB8AC3E}">
        <p14:creationId xmlns:p14="http://schemas.microsoft.com/office/powerpoint/2010/main" val="743102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big </a:t>
            </a:r>
            <a:r>
              <a:rPr lang="en-US" dirty="0"/>
              <a:t>i</a:t>
            </a:r>
            <a:r>
              <a:rPr lang="en-US" dirty="0" smtClean="0"/>
              <a:t>dea?</a:t>
            </a:r>
            <a:endParaRPr lang="en-US" dirty="0"/>
          </a:p>
        </p:txBody>
      </p:sp>
      <p:sp>
        <p:nvSpPr>
          <p:cNvPr id="3" name="Content Placeholder 2"/>
          <p:cNvSpPr>
            <a:spLocks noGrp="1"/>
          </p:cNvSpPr>
          <p:nvPr>
            <p:ph idx="1"/>
          </p:nvPr>
        </p:nvSpPr>
        <p:spPr>
          <a:xfrm>
            <a:off x="457200" y="1600200"/>
            <a:ext cx="6477000" cy="4876800"/>
          </a:xfrm>
        </p:spPr>
        <p:txBody>
          <a:bodyPr>
            <a:normAutofit/>
          </a:bodyPr>
          <a:lstStyle/>
          <a:p>
            <a:pPr marL="0" indent="0">
              <a:buNone/>
            </a:pPr>
            <a:r>
              <a:rPr lang="en-US" dirty="0" smtClean="0"/>
              <a:t>To </a:t>
            </a:r>
            <a:r>
              <a:rPr lang="en-US" dirty="0"/>
              <a:t>enable the entire agriculture community to use eBusiness to exchange information to: </a:t>
            </a:r>
            <a:endParaRPr lang="en-US" dirty="0" smtClean="0"/>
          </a:p>
          <a:p>
            <a:pPr marL="0" indent="0">
              <a:buNone/>
            </a:pPr>
            <a:endParaRPr lang="en-US" sz="1000" dirty="0"/>
          </a:p>
          <a:p>
            <a:pPr lvl="1"/>
            <a:r>
              <a:rPr lang="en-US" sz="2400" dirty="0"/>
              <a:t>I</a:t>
            </a:r>
            <a:r>
              <a:rPr lang="en-US" sz="2400" dirty="0" smtClean="0"/>
              <a:t>mprove </a:t>
            </a:r>
            <a:r>
              <a:rPr lang="en-US" sz="2400" dirty="0"/>
              <a:t>business </a:t>
            </a:r>
            <a:r>
              <a:rPr lang="en-US" sz="2400" dirty="0" smtClean="0"/>
              <a:t>processes</a:t>
            </a:r>
            <a:endParaRPr lang="en-US" sz="2400" dirty="0"/>
          </a:p>
          <a:p>
            <a:pPr lvl="1"/>
            <a:r>
              <a:rPr lang="en-US" sz="2400" dirty="0"/>
              <a:t>H</a:t>
            </a:r>
            <a:r>
              <a:rPr lang="en-US" sz="2400" dirty="0" smtClean="0"/>
              <a:t>elp </a:t>
            </a:r>
            <a:r>
              <a:rPr lang="en-US" sz="2400" dirty="0"/>
              <a:t>deliver excellent customer </a:t>
            </a:r>
            <a:r>
              <a:rPr lang="en-US" sz="2400" dirty="0" smtClean="0"/>
              <a:t>service</a:t>
            </a:r>
            <a:endParaRPr lang="en-US" sz="2400" dirty="0"/>
          </a:p>
          <a:p>
            <a:pPr lvl="1"/>
            <a:r>
              <a:rPr lang="en-US" sz="2400" dirty="0"/>
              <a:t>S</a:t>
            </a:r>
            <a:r>
              <a:rPr lang="en-US" sz="2400" dirty="0" smtClean="0"/>
              <a:t>treamline </a:t>
            </a:r>
            <a:r>
              <a:rPr lang="en-US" sz="2400" dirty="0"/>
              <a:t>the supply </a:t>
            </a:r>
            <a:r>
              <a:rPr lang="en-US" sz="2400" dirty="0" smtClean="0"/>
              <a:t>chain</a:t>
            </a:r>
            <a:endParaRPr lang="en-US" sz="2400" dirty="0"/>
          </a:p>
          <a:p>
            <a:pPr lvl="1"/>
            <a:r>
              <a:rPr lang="en-US" sz="2400" dirty="0"/>
              <a:t>E</a:t>
            </a:r>
            <a:r>
              <a:rPr lang="en-US" sz="2400" dirty="0" smtClean="0"/>
              <a:t>nhance </a:t>
            </a:r>
            <a:r>
              <a:rPr lang="en-US" sz="2400" dirty="0"/>
              <a:t>food </a:t>
            </a:r>
            <a:r>
              <a:rPr lang="en-US" sz="2400" dirty="0" smtClean="0"/>
              <a:t>safety</a:t>
            </a:r>
            <a:endParaRPr lang="en-US" sz="2400" dirty="0"/>
          </a:p>
          <a:p>
            <a:pPr lvl="1"/>
            <a:r>
              <a:rPr lang="en-US" sz="2400" dirty="0"/>
              <a:t>S</a:t>
            </a:r>
            <a:r>
              <a:rPr lang="en-US" sz="2400" dirty="0" smtClean="0"/>
              <a:t>upport </a:t>
            </a:r>
            <a:r>
              <a:rPr lang="en-US" sz="2400" dirty="0"/>
              <a:t>sustainable agricultural practices throughout the world</a:t>
            </a:r>
            <a:r>
              <a:rPr lang="en-US" sz="2400" dirty="0" smtClean="0"/>
              <a:t>.</a:t>
            </a:r>
            <a:endParaRPr lang="en-US" sz="2400" dirty="0"/>
          </a:p>
          <a:p>
            <a:endParaRPr lang="en-US" sz="2800" dirty="0"/>
          </a:p>
        </p:txBody>
      </p:sp>
      <p:sp>
        <p:nvSpPr>
          <p:cNvPr id="4" name="Slide Number Placeholder 3"/>
          <p:cNvSpPr>
            <a:spLocks noGrp="1"/>
          </p:cNvSpPr>
          <p:nvPr>
            <p:ph type="sldNum" sz="quarter" idx="12"/>
          </p:nvPr>
        </p:nvSpPr>
        <p:spPr/>
        <p:txBody>
          <a:bodyPr/>
          <a:lstStyle/>
          <a:p>
            <a:fld id="{ADE3A8B2-84D3-49A8-8E03-921EE22FAEA7}" type="slidenum">
              <a:rPr lang="en-US" smtClean="0"/>
              <a:t>4</a:t>
            </a:fld>
            <a:endParaRPr lang="en-US" dirty="0"/>
          </a:p>
        </p:txBody>
      </p:sp>
      <p:sp>
        <p:nvSpPr>
          <p:cNvPr id="5" name="Curved Down Arrow 4"/>
          <p:cNvSpPr/>
          <p:nvPr/>
        </p:nvSpPr>
        <p:spPr>
          <a:xfrm>
            <a:off x="6553200" y="2133600"/>
            <a:ext cx="1444752" cy="8839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urved Down Arrow 7"/>
          <p:cNvSpPr/>
          <p:nvPr/>
        </p:nvSpPr>
        <p:spPr>
          <a:xfrm rot="10800000">
            <a:off x="6553201" y="3124200"/>
            <a:ext cx="1368553"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17238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Emerging Technologies Committee</a:t>
            </a:r>
            <a:endParaRPr lang="en-US" dirty="0"/>
          </a:p>
        </p:txBody>
      </p:sp>
      <p:sp>
        <p:nvSpPr>
          <p:cNvPr id="25603" name="Content Placeholder 4"/>
          <p:cNvSpPr>
            <a:spLocks noGrp="1"/>
          </p:cNvSpPr>
          <p:nvPr>
            <p:ph idx="1"/>
          </p:nvPr>
        </p:nvSpPr>
        <p:spPr>
          <a:xfrm>
            <a:off x="457200" y="1371600"/>
            <a:ext cx="8229600" cy="4495800"/>
          </a:xfrm>
        </p:spPr>
        <p:txBody>
          <a:bodyPr/>
          <a:lstStyle/>
          <a:p>
            <a:r>
              <a:rPr lang="en-US" dirty="0" smtClean="0"/>
              <a:t>2013 Chair: Jay Rushing, ARMtech</a:t>
            </a:r>
          </a:p>
          <a:p>
            <a:r>
              <a:rPr lang="en-US" dirty="0" smtClean="0"/>
              <a:t>2013 Vice Chair: Open</a:t>
            </a:r>
          </a:p>
          <a:p>
            <a:r>
              <a:rPr lang="en-US" dirty="0" smtClean="0"/>
              <a:t>Purpose: Central clearinghouse for new and evolving technologies that might provide benefits to agriculture. Committee members provide recommendations to AgGateway and its membership on those technologies that show real benefits to the companies that would use them</a:t>
            </a:r>
          </a:p>
          <a:p>
            <a:r>
              <a:rPr lang="en-US" dirty="0" smtClean="0"/>
              <a:t>Participation: Open to anyone with an interest</a:t>
            </a:r>
          </a:p>
          <a:p>
            <a:endParaRPr lang="en-US" dirty="0" smtClean="0"/>
          </a:p>
          <a:p>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40</a:t>
            </a:fld>
            <a:endParaRPr lang="en-US" dirty="0"/>
          </a:p>
        </p:txBody>
      </p:sp>
    </p:spTree>
    <p:extLst>
      <p:ext uri="{BB962C8B-B14F-4D97-AF65-F5344CB8AC3E}">
        <p14:creationId xmlns:p14="http://schemas.microsoft.com/office/powerpoint/2010/main" val="2868789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 </a:t>
            </a:r>
            <a:r>
              <a:rPr lang="en-US" dirty="0" smtClean="0"/>
              <a:t>Committee</a:t>
            </a:r>
            <a:endParaRPr lang="en-US" dirty="0"/>
          </a:p>
        </p:txBody>
      </p:sp>
      <p:sp>
        <p:nvSpPr>
          <p:cNvPr id="3" name="Content Placeholder 2"/>
          <p:cNvSpPr>
            <a:spLocks noGrp="1"/>
          </p:cNvSpPr>
          <p:nvPr>
            <p:ph idx="1"/>
          </p:nvPr>
        </p:nvSpPr>
        <p:spPr/>
        <p:txBody>
          <a:bodyPr>
            <a:normAutofit/>
          </a:bodyPr>
          <a:lstStyle/>
          <a:p>
            <a:r>
              <a:rPr lang="en-US" dirty="0" smtClean="0"/>
              <a:t>Created </a:t>
            </a:r>
            <a:r>
              <a:rPr lang="en-US" dirty="0"/>
              <a:t>and reports directly to the AgGateway Board of Directors. Its purpose is three-fold:</a:t>
            </a:r>
          </a:p>
          <a:p>
            <a:pPr lvl="1">
              <a:buFont typeface="Arial"/>
              <a:buChar char="•"/>
            </a:pPr>
            <a:r>
              <a:rPr lang="en-US" dirty="0"/>
              <a:t>Periodically review the AgGateway vision and mission to validate that they are still appropriate and valid for the organization</a:t>
            </a:r>
          </a:p>
          <a:p>
            <a:pPr lvl="1">
              <a:buFont typeface="Arial"/>
              <a:buChar char="•"/>
            </a:pPr>
            <a:r>
              <a:rPr lang="en-US" dirty="0"/>
              <a:t>Review the current and future state of agriculture to identify challenges and opportunities for AgGateway</a:t>
            </a:r>
          </a:p>
          <a:p>
            <a:pPr lvl="1">
              <a:buFont typeface="Arial"/>
              <a:buChar char="•"/>
            </a:pPr>
            <a:r>
              <a:rPr lang="en-US" dirty="0"/>
              <a:t>Review and revise as needed the current strategic plan and extend the plan into future years.</a:t>
            </a:r>
          </a:p>
          <a:p>
            <a:r>
              <a:rPr lang="en-US" dirty="0"/>
              <a:t>The committee is reformed and reconvened every 2-3 years and usually completes its work in 4-6 months, at which time it is adjourned until needed again.</a:t>
            </a:r>
            <a:br>
              <a:rPr lang="en-US" dirty="0"/>
            </a:br>
            <a:endParaRPr lang="en-US" dirty="0"/>
          </a:p>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41</a:t>
            </a:fld>
            <a:endParaRPr lang="en-US" dirty="0"/>
          </a:p>
        </p:txBody>
      </p:sp>
    </p:spTree>
    <p:extLst>
      <p:ext uri="{BB962C8B-B14F-4D97-AF65-F5344CB8AC3E}">
        <p14:creationId xmlns:p14="http://schemas.microsoft.com/office/powerpoint/2010/main" val="8903737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Committee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42</a:t>
            </a:fld>
            <a:endParaRPr lang="en-US" dirty="0"/>
          </a:p>
        </p:txBody>
      </p:sp>
    </p:spTree>
    <p:extLst>
      <p:ext uri="{BB962C8B-B14F-4D97-AF65-F5344CB8AC3E}">
        <p14:creationId xmlns:p14="http://schemas.microsoft.com/office/powerpoint/2010/main" val="3959531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Standards &amp; Guidelines Committee</a:t>
            </a:r>
            <a:endParaRPr lang="en-US" dirty="0"/>
          </a:p>
        </p:txBody>
      </p:sp>
      <p:sp>
        <p:nvSpPr>
          <p:cNvPr id="27651" name="Content Placeholder 4"/>
          <p:cNvSpPr>
            <a:spLocks noGrp="1"/>
          </p:cNvSpPr>
          <p:nvPr>
            <p:ph idx="1"/>
          </p:nvPr>
        </p:nvSpPr>
        <p:spPr>
          <a:xfrm>
            <a:off x="457200" y="1371600"/>
            <a:ext cx="8229600" cy="4495800"/>
          </a:xfrm>
        </p:spPr>
        <p:txBody>
          <a:bodyPr/>
          <a:lstStyle/>
          <a:p>
            <a:r>
              <a:rPr lang="en-US" dirty="0" smtClean="0"/>
              <a:t>2013 Chair: Tammy Creswell, Simplot</a:t>
            </a:r>
          </a:p>
          <a:p>
            <a:r>
              <a:rPr lang="en-US" dirty="0" smtClean="0"/>
              <a:t>2013 Vice Chair: Victoria Peoples, </a:t>
            </a:r>
            <a:r>
              <a:rPr lang="en-US" dirty="0"/>
              <a:t>B</a:t>
            </a:r>
            <a:r>
              <a:rPr lang="en-US" dirty="0" smtClean="0"/>
              <a:t>ayer</a:t>
            </a:r>
          </a:p>
          <a:p>
            <a:r>
              <a:rPr lang="en-US" dirty="0" smtClean="0"/>
              <a:t>Purpose: Coordinate standards and guidelines development, maintenance and publication, encourage collaboration among councils, and respond to requests for assistance with standards-related efforts</a:t>
            </a:r>
          </a:p>
          <a:p>
            <a:r>
              <a:rPr lang="en-US" dirty="0" smtClean="0"/>
              <a:t>Participation: Open to anyone with an interest</a:t>
            </a:r>
          </a:p>
          <a:p>
            <a:endParaRPr lang="en-US" dirty="0" smtClean="0"/>
          </a:p>
          <a:p>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43</a:t>
            </a:fld>
            <a:endParaRPr lang="en-US" dirty="0"/>
          </a:p>
        </p:txBody>
      </p:sp>
    </p:spTree>
    <p:extLst>
      <p:ext uri="{BB962C8B-B14F-4D97-AF65-F5344CB8AC3E}">
        <p14:creationId xmlns:p14="http://schemas.microsoft.com/office/powerpoint/2010/main" val="1841136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AgGateway Member Services</a:t>
            </a:r>
            <a:endParaRPr lang="en-US" dirty="0"/>
          </a:p>
        </p:txBody>
      </p:sp>
      <p:sp>
        <p:nvSpPr>
          <p:cNvPr id="4" name="Slide Number Placeholder 3"/>
          <p:cNvSpPr>
            <a:spLocks noGrp="1"/>
          </p:cNvSpPr>
          <p:nvPr>
            <p:ph type="sldNum" sz="quarter" idx="12"/>
          </p:nvPr>
        </p:nvSpPr>
        <p:spPr/>
        <p:txBody>
          <a:bodyPr/>
          <a:lstStyle/>
          <a:p>
            <a:pPr>
              <a:defRPr/>
            </a:pPr>
            <a:fld id="{E444834C-E6F3-4D8C-A316-F92D13804E9B}" type="slidenum">
              <a:rPr lang="en-US" smtClean="0"/>
              <a:pPr>
                <a:defRPr/>
              </a:pPr>
              <a:t>44</a:t>
            </a:fld>
            <a:endParaRPr lang="en-US" dirty="0"/>
          </a:p>
        </p:txBody>
      </p:sp>
    </p:spTree>
    <p:extLst>
      <p:ext uri="{BB962C8B-B14F-4D97-AF65-F5344CB8AC3E}">
        <p14:creationId xmlns:p14="http://schemas.microsoft.com/office/powerpoint/2010/main" val="2769667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defRPr/>
            </a:pPr>
            <a:r>
              <a:rPr lang="en-US" dirty="0" smtClean="0"/>
              <a:t>Member Services</a:t>
            </a:r>
            <a:endParaRPr lang="en-US" dirty="0"/>
          </a:p>
        </p:txBody>
      </p:sp>
      <p:sp>
        <p:nvSpPr>
          <p:cNvPr id="99332" name="Content Placeholder 10"/>
          <p:cNvSpPr>
            <a:spLocks noGrp="1"/>
          </p:cNvSpPr>
          <p:nvPr>
            <p:ph sz="quarter" idx="1"/>
          </p:nvPr>
        </p:nvSpPr>
        <p:spPr>
          <a:ln>
            <a:solidFill>
              <a:schemeClr val="accent1"/>
            </a:solidFill>
          </a:ln>
        </p:spPr>
        <p:txBody>
          <a:bodyPr>
            <a:normAutofit/>
          </a:bodyPr>
          <a:lstStyle/>
          <a:p>
            <a:r>
              <a:rPr lang="en-US" dirty="0" smtClean="0"/>
              <a:t>One-stop</a:t>
            </a:r>
            <a:r>
              <a:rPr lang="en-US" dirty="0"/>
              <a:t>, centralized resource for AgGateway members </a:t>
            </a:r>
            <a:endParaRPr lang="en-US" dirty="0" smtClean="0"/>
          </a:p>
          <a:p>
            <a:r>
              <a:rPr lang="en-US" dirty="0" smtClean="0"/>
              <a:t>Responds </a:t>
            </a:r>
            <a:r>
              <a:rPr lang="en-US" dirty="0"/>
              <a:t>to your needs, questions and requests. </a:t>
            </a:r>
          </a:p>
          <a:p>
            <a:r>
              <a:rPr lang="en-US" dirty="0" smtClean="0"/>
              <a:t>Any and all requests (e.g., info on AGIIS, </a:t>
            </a:r>
            <a:r>
              <a:rPr lang="en-US" dirty="0"/>
              <a:t>new project idea, where to find specific eConnectivity resources, sharing contact </a:t>
            </a:r>
            <a:r>
              <a:rPr lang="en-US" dirty="0" smtClean="0"/>
              <a:t>info for new </a:t>
            </a:r>
            <a:r>
              <a:rPr lang="en-US" dirty="0"/>
              <a:t>member prospect, </a:t>
            </a:r>
            <a:r>
              <a:rPr lang="en-US" dirty="0" smtClean="0"/>
              <a:t>webinar info, etc.)</a:t>
            </a:r>
            <a:endParaRPr lang="en-US" dirty="0"/>
          </a:p>
          <a:p>
            <a:r>
              <a:rPr lang="en-US" u="sng" dirty="0" smtClean="0">
                <a:hlinkClick r:id="rId3"/>
              </a:rPr>
              <a:t>Member.Services@AgGateway.org</a:t>
            </a:r>
            <a:r>
              <a:rPr lang="en-US" dirty="0" smtClean="0"/>
              <a:t> </a:t>
            </a:r>
            <a:r>
              <a:rPr lang="en-US" dirty="0"/>
              <a:t/>
            </a:r>
            <a:br>
              <a:rPr lang="en-US" dirty="0"/>
            </a:br>
            <a:r>
              <a:rPr lang="en-US" dirty="0"/>
              <a:t>or </a:t>
            </a:r>
            <a:r>
              <a:rPr lang="en-US" b="1" dirty="0" smtClean="0"/>
              <a:t>1-866-251-8618</a:t>
            </a:r>
          </a:p>
        </p:txBody>
      </p:sp>
      <p:sp>
        <p:nvSpPr>
          <p:cNvPr id="5" name="Rectangle 4"/>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45</a:t>
            </a:fld>
            <a:endParaRPr lang="en-US" dirty="0">
              <a:solidFill>
                <a:schemeClr val="bg1"/>
              </a:solidFill>
            </a:endParaRPr>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45</a:t>
            </a:fld>
            <a:endParaRPr lang="en-US" dirty="0"/>
          </a:p>
        </p:txBody>
      </p:sp>
    </p:spTree>
    <p:extLst>
      <p:ext uri="{BB962C8B-B14F-4D97-AF65-F5344CB8AC3E}">
        <p14:creationId xmlns:p14="http://schemas.microsoft.com/office/powerpoint/2010/main" val="1728807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AGIIS &amp; Other Enabling Mechanisms</a:t>
            </a:r>
            <a:endParaRPr lang="en-US" dirty="0"/>
          </a:p>
        </p:txBody>
      </p:sp>
      <p:sp>
        <p:nvSpPr>
          <p:cNvPr id="4" name="Slide Number Placeholder 3"/>
          <p:cNvSpPr>
            <a:spLocks noGrp="1"/>
          </p:cNvSpPr>
          <p:nvPr>
            <p:ph type="sldNum" sz="quarter" idx="12"/>
          </p:nvPr>
        </p:nvSpPr>
        <p:spPr/>
        <p:txBody>
          <a:bodyPr/>
          <a:lstStyle/>
          <a:p>
            <a:pPr>
              <a:defRPr/>
            </a:pPr>
            <a:fld id="{E444834C-E6F3-4D8C-A316-F92D13804E9B}" type="slidenum">
              <a:rPr lang="en-US" smtClean="0"/>
              <a:pPr>
                <a:defRPr/>
              </a:pPr>
              <a:t>46</a:t>
            </a:fld>
            <a:endParaRPr lang="en-US" dirty="0"/>
          </a:p>
        </p:txBody>
      </p:sp>
    </p:spTree>
    <p:extLst>
      <p:ext uri="{BB962C8B-B14F-4D97-AF65-F5344CB8AC3E}">
        <p14:creationId xmlns:p14="http://schemas.microsoft.com/office/powerpoint/2010/main" val="2109997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Ag Industry Identification System (AGIIS)</a:t>
            </a:r>
            <a:endParaRPr lang="en-US" dirty="0"/>
          </a:p>
        </p:txBody>
      </p:sp>
      <p:sp>
        <p:nvSpPr>
          <p:cNvPr id="6" name="Content Placeholder 5"/>
          <p:cNvSpPr>
            <a:spLocks noGrp="1"/>
          </p:cNvSpPr>
          <p:nvPr>
            <p:ph sz="quarter" idx="1"/>
          </p:nvPr>
        </p:nvSpPr>
        <p:spPr/>
        <p:txBody>
          <a:bodyPr/>
          <a:lstStyle/>
          <a:p>
            <a:r>
              <a:rPr lang="en-US" dirty="0" smtClean="0"/>
              <a:t>Purpose: To provide unique identifiers for the facilitation of eBusiness</a:t>
            </a:r>
          </a:p>
          <a:p>
            <a:pPr lvl="1"/>
            <a:r>
              <a:rPr lang="en-US" sz="2400" dirty="0" smtClean="0"/>
              <a:t>Subscriber owned</a:t>
            </a:r>
          </a:p>
          <a:p>
            <a:pPr lvl="1"/>
            <a:r>
              <a:rPr lang="en-US" sz="2400" dirty="0" smtClean="0"/>
              <a:t>Subscriber maintained</a:t>
            </a:r>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p:txBody>
      </p:sp>
      <p:sp>
        <p:nvSpPr>
          <p:cNvPr id="2" name="Slide Number Placeholder 1"/>
          <p:cNvSpPr>
            <a:spLocks noGrp="1"/>
          </p:cNvSpPr>
          <p:nvPr>
            <p:ph type="sldNum" sz="quarter" idx="11"/>
          </p:nvPr>
        </p:nvSpPr>
        <p:spPr/>
        <p:txBody>
          <a:bodyPr/>
          <a:lstStyle/>
          <a:p>
            <a:pPr>
              <a:defRPr/>
            </a:pPr>
            <a:fld id="{E444834C-E6F3-4D8C-A316-F92D13804E9B}" type="slidenum">
              <a:rPr lang="en-US" smtClean="0"/>
              <a:pPr>
                <a:defRPr/>
              </a:pPr>
              <a:t>47</a:t>
            </a:fld>
            <a:endParaRPr lang="en-US" dirty="0"/>
          </a:p>
        </p:txBody>
      </p:sp>
    </p:spTree>
    <p:extLst>
      <p:ext uri="{BB962C8B-B14F-4D97-AF65-F5344CB8AC3E}">
        <p14:creationId xmlns:p14="http://schemas.microsoft.com/office/powerpoint/2010/main" val="342694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AGIIS - Database</a:t>
            </a:r>
          </a:p>
        </p:txBody>
      </p:sp>
      <p:graphicFrame>
        <p:nvGraphicFramePr>
          <p:cNvPr id="4" name="Content Placeholder 3"/>
          <p:cNvGraphicFramePr>
            <a:graphicFrameLocks noGrp="1"/>
          </p:cNvGraphicFramePr>
          <p:nvPr>
            <p:ph sz="quarter" idx="1"/>
          </p:nvPr>
        </p:nvGraphicFramePr>
        <p:xfrm>
          <a:off x="457200" y="1600200"/>
          <a:ext cx="7467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5" name="AutoShape 4"/>
          <p:cNvSpPr>
            <a:spLocks noChangeAspect="1" noChangeArrowheads="1" noTextEdit="1"/>
          </p:cNvSpPr>
          <p:nvPr/>
        </p:nvSpPr>
        <p:spPr bwMode="auto">
          <a:xfrm>
            <a:off x="762000" y="1600200"/>
            <a:ext cx="1784350" cy="1766888"/>
          </a:xfrm>
          <a:prstGeom prst="rect">
            <a:avLst/>
          </a:prstGeom>
          <a:noFill/>
          <a:ln w="9525">
            <a:noFill/>
            <a:miter lim="800000"/>
            <a:headEnd/>
            <a:tailEnd/>
          </a:ln>
        </p:spPr>
        <p:txBody>
          <a:bodyPr/>
          <a:lstStyle/>
          <a:p>
            <a:endParaRPr lang="en-US" dirty="0"/>
          </a:p>
        </p:txBody>
      </p:sp>
      <p:sp>
        <p:nvSpPr>
          <p:cNvPr id="29" name="Rectangle 28"/>
          <p:cNvSpPr/>
          <p:nvPr/>
        </p:nvSpPr>
        <p:spPr>
          <a:xfrm>
            <a:off x="1654175" y="3367088"/>
            <a:ext cx="1622425" cy="646331"/>
          </a:xfrm>
          <a:prstGeom prst="rect">
            <a:avLst/>
          </a:prstGeom>
          <a:noFill/>
        </p:spPr>
        <p:txBody>
          <a:bodyPr wrap="square">
            <a:spAutoFit/>
          </a:bodyPr>
          <a:lstStyle/>
          <a:p>
            <a:pPr algn="ctr">
              <a:defRPr/>
            </a:pPr>
            <a:r>
              <a:rPr lang="en-US" sz="36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AGIIS</a:t>
            </a:r>
          </a:p>
        </p:txBody>
      </p:sp>
      <p:sp>
        <p:nvSpPr>
          <p:cNvPr id="25607" name="TextBox 7"/>
          <p:cNvSpPr txBox="1">
            <a:spLocks noChangeArrowheads="1"/>
          </p:cNvSpPr>
          <p:nvPr/>
        </p:nvSpPr>
        <p:spPr bwMode="auto">
          <a:xfrm>
            <a:off x="4876800" y="1989138"/>
            <a:ext cx="3200400" cy="646331"/>
          </a:xfrm>
          <a:prstGeom prst="rect">
            <a:avLst/>
          </a:prstGeom>
          <a:noFill/>
          <a:ln w="9525">
            <a:noFill/>
            <a:miter lim="800000"/>
            <a:headEnd/>
            <a:tailEnd/>
          </a:ln>
        </p:spPr>
        <p:txBody>
          <a:bodyPr wrap="square">
            <a:spAutoFit/>
          </a:bodyPr>
          <a:lstStyle/>
          <a:p>
            <a:pPr>
              <a:spcAft>
                <a:spcPts val="600"/>
              </a:spcAft>
              <a:buFont typeface="Arial" charset="0"/>
              <a:buChar char="•"/>
            </a:pPr>
            <a:r>
              <a:rPr lang="en-US" dirty="0">
                <a:cs typeface="Arial" charset="0"/>
              </a:rPr>
              <a:t> Added/maintained by </a:t>
            </a:r>
            <a:r>
              <a:rPr lang="en-US" b="1" dirty="0">
                <a:cs typeface="Arial" charset="0"/>
              </a:rPr>
              <a:t>Manufacturers</a:t>
            </a:r>
            <a:endParaRPr lang="en-US" b="1" dirty="0"/>
          </a:p>
        </p:txBody>
      </p:sp>
      <p:sp>
        <p:nvSpPr>
          <p:cNvPr id="25608" name="TextBox 9"/>
          <p:cNvSpPr txBox="1">
            <a:spLocks noChangeArrowheads="1"/>
          </p:cNvSpPr>
          <p:nvPr/>
        </p:nvSpPr>
        <p:spPr bwMode="auto">
          <a:xfrm>
            <a:off x="4876800" y="5334000"/>
            <a:ext cx="2819400" cy="646331"/>
          </a:xfrm>
          <a:prstGeom prst="rect">
            <a:avLst/>
          </a:prstGeom>
          <a:noFill/>
          <a:ln w="9525">
            <a:noFill/>
            <a:miter lim="800000"/>
            <a:headEnd/>
            <a:tailEnd/>
          </a:ln>
        </p:spPr>
        <p:txBody>
          <a:bodyPr wrap="square">
            <a:spAutoFit/>
          </a:bodyPr>
          <a:lstStyle/>
          <a:p>
            <a:pPr>
              <a:spcAft>
                <a:spcPts val="600"/>
              </a:spcAft>
              <a:buFont typeface="Arial" charset="0"/>
              <a:buChar char="•"/>
            </a:pPr>
            <a:r>
              <a:rPr lang="en-US" dirty="0">
                <a:cs typeface="Arial" charset="0"/>
              </a:rPr>
              <a:t> Added/maintained by </a:t>
            </a:r>
            <a:r>
              <a:rPr lang="en-US" b="1" dirty="0">
                <a:cs typeface="Arial" charset="0"/>
              </a:rPr>
              <a:t>Manufacturers</a:t>
            </a:r>
            <a:endParaRPr lang="en-US" b="1" dirty="0"/>
          </a:p>
        </p:txBody>
      </p:sp>
      <p:sp>
        <p:nvSpPr>
          <p:cNvPr id="25609" name="TextBox 10"/>
          <p:cNvSpPr txBox="1">
            <a:spLocks noChangeArrowheads="1"/>
          </p:cNvSpPr>
          <p:nvPr/>
        </p:nvSpPr>
        <p:spPr bwMode="auto">
          <a:xfrm>
            <a:off x="5257800" y="3581400"/>
            <a:ext cx="3124200" cy="646331"/>
          </a:xfrm>
          <a:prstGeom prst="rect">
            <a:avLst/>
          </a:prstGeom>
          <a:noFill/>
          <a:ln w="9525">
            <a:noFill/>
            <a:miter lim="800000"/>
            <a:headEnd/>
            <a:tailEnd/>
          </a:ln>
        </p:spPr>
        <p:txBody>
          <a:bodyPr wrap="square">
            <a:spAutoFit/>
          </a:bodyPr>
          <a:lstStyle/>
          <a:p>
            <a:pPr>
              <a:spcAft>
                <a:spcPts val="600"/>
              </a:spcAft>
              <a:buFont typeface="Arial" charset="0"/>
              <a:buChar char="•"/>
            </a:pPr>
            <a:r>
              <a:rPr lang="en-US" dirty="0">
                <a:cs typeface="Arial" charset="0"/>
              </a:rPr>
              <a:t> Added/maintained by </a:t>
            </a:r>
            <a:r>
              <a:rPr lang="en-US" b="1" dirty="0">
                <a:cs typeface="Arial" charset="0"/>
              </a:rPr>
              <a:t>AGIIS users</a:t>
            </a:r>
            <a:endParaRPr lang="en-US" b="1" dirty="0"/>
          </a:p>
        </p:txBody>
      </p:sp>
      <p:sp>
        <p:nvSpPr>
          <p:cNvPr id="10" name="Rectangle 9"/>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48</a:t>
            </a:fld>
            <a:endParaRPr lang="en-US" dirty="0">
              <a:solidFill>
                <a:schemeClr val="bg1"/>
              </a:solidFill>
            </a:endParaRPr>
          </a:p>
        </p:txBody>
      </p:sp>
      <p:sp>
        <p:nvSpPr>
          <p:cNvPr id="2" name="Slide Number Placeholder 1"/>
          <p:cNvSpPr>
            <a:spLocks noGrp="1"/>
          </p:cNvSpPr>
          <p:nvPr>
            <p:ph type="sldNum" sz="quarter" idx="12"/>
          </p:nvPr>
        </p:nvSpPr>
        <p:spPr/>
        <p:txBody>
          <a:bodyPr/>
          <a:lstStyle/>
          <a:p>
            <a:fld id="{ADE3A8B2-84D3-49A8-8E03-921EE22FAEA7}" type="slidenum">
              <a:rPr lang="en-US" smtClean="0"/>
              <a:t>48</a:t>
            </a:fld>
            <a:endParaRPr lang="en-US" dirty="0"/>
          </a:p>
        </p:txBody>
      </p:sp>
    </p:spTree>
    <p:extLst>
      <p:ext uri="{BB962C8B-B14F-4D97-AF65-F5344CB8AC3E}">
        <p14:creationId xmlns:p14="http://schemas.microsoft.com/office/powerpoint/2010/main" val="9243948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AGIIS - Software</a:t>
            </a:r>
            <a:endParaRPr lang="en-US" dirty="0"/>
          </a:p>
        </p:txBody>
      </p:sp>
      <p:sp>
        <p:nvSpPr>
          <p:cNvPr id="5" name="Content Placeholder 4"/>
          <p:cNvSpPr>
            <a:spLocks noGrp="1"/>
          </p:cNvSpPr>
          <p:nvPr>
            <p:ph sz="quarter" idx="1"/>
          </p:nvPr>
        </p:nvSpPr>
        <p:spPr/>
        <p:txBody>
          <a:bodyPr/>
          <a:lstStyle/>
          <a:p>
            <a:r>
              <a:rPr lang="en-US" dirty="0" smtClean="0"/>
              <a:t>Web services</a:t>
            </a:r>
          </a:p>
          <a:p>
            <a:r>
              <a:rPr lang="en-US" dirty="0" smtClean="0"/>
              <a:t>Product extracts</a:t>
            </a:r>
          </a:p>
          <a:p>
            <a:r>
              <a:rPr lang="en-US" dirty="0" smtClean="0"/>
              <a:t>AGIIS.org web interface</a:t>
            </a:r>
          </a:p>
          <a:p>
            <a:r>
              <a:rPr lang="en-US" dirty="0" smtClean="0"/>
              <a:t>Batch processes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52800"/>
            <a:ext cx="5638800" cy="331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49</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49</a:t>
            </a:fld>
            <a:endParaRPr lang="en-US" dirty="0"/>
          </a:p>
        </p:txBody>
      </p:sp>
    </p:spTree>
    <p:extLst>
      <p:ext uri="{BB962C8B-B14F-4D97-AF65-F5344CB8AC3E}">
        <p14:creationId xmlns:p14="http://schemas.microsoft.com/office/powerpoint/2010/main" val="3400669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critical </a:t>
            </a:r>
            <a:r>
              <a:rPr lang="en-US" dirty="0"/>
              <a:t>t</a:t>
            </a:r>
            <a:r>
              <a:rPr lang="en-US" dirty="0" smtClean="0"/>
              <a:t>ime</a:t>
            </a:r>
            <a:endParaRPr lang="en-US" dirty="0"/>
          </a:p>
        </p:txBody>
      </p:sp>
      <p:sp>
        <p:nvSpPr>
          <p:cNvPr id="3" name="Content Placeholder 2"/>
          <p:cNvSpPr>
            <a:spLocks noGrp="1"/>
          </p:cNvSpPr>
          <p:nvPr>
            <p:ph sz="quarter" idx="1"/>
          </p:nvPr>
        </p:nvSpPr>
        <p:spPr/>
        <p:txBody>
          <a:bodyPr/>
          <a:lstStyle/>
          <a:p>
            <a:pPr marL="274320" indent="-274320" eaLnBrk="1" fontAlgn="auto" hangingPunct="1">
              <a:lnSpc>
                <a:spcPct val="120000"/>
              </a:lnSpc>
              <a:spcAft>
                <a:spcPts val="600"/>
              </a:spcAft>
              <a:buNone/>
              <a:defRPr/>
            </a:pPr>
            <a:r>
              <a:rPr lang="en-US" dirty="0" smtClean="0"/>
              <a:t>eBusiness is critical today to address:</a:t>
            </a:r>
          </a:p>
          <a:p>
            <a:pPr>
              <a:lnSpc>
                <a:spcPct val="120000"/>
              </a:lnSpc>
              <a:spcAft>
                <a:spcPts val="600"/>
              </a:spcAft>
              <a:defRPr/>
            </a:pPr>
            <a:r>
              <a:rPr lang="en-US" dirty="0" smtClean="0"/>
              <a:t>Increasing </a:t>
            </a:r>
            <a:r>
              <a:rPr lang="en-US" dirty="0"/>
              <a:t>o</a:t>
            </a:r>
            <a:r>
              <a:rPr lang="en-US" dirty="0" smtClean="0"/>
              <a:t>perational </a:t>
            </a:r>
            <a:r>
              <a:rPr lang="en-US" dirty="0"/>
              <a:t>c</a:t>
            </a:r>
            <a:r>
              <a:rPr lang="en-US" dirty="0" smtClean="0"/>
              <a:t>omplexity</a:t>
            </a:r>
            <a:endParaRPr lang="en-US" dirty="0"/>
          </a:p>
          <a:p>
            <a:pPr>
              <a:lnSpc>
                <a:spcPct val="120000"/>
              </a:lnSpc>
              <a:spcAft>
                <a:spcPts val="600"/>
              </a:spcAft>
              <a:defRPr/>
            </a:pPr>
            <a:r>
              <a:rPr lang="en-US" dirty="0" smtClean="0"/>
              <a:t>Increasing </a:t>
            </a:r>
            <a:r>
              <a:rPr lang="en-US" dirty="0"/>
              <a:t>r</a:t>
            </a:r>
            <a:r>
              <a:rPr lang="en-US" dirty="0" smtClean="0"/>
              <a:t>egulatory </a:t>
            </a:r>
            <a:r>
              <a:rPr lang="en-US" dirty="0"/>
              <a:t>r</a:t>
            </a:r>
            <a:r>
              <a:rPr lang="en-US" dirty="0" smtClean="0"/>
              <a:t>equirements</a:t>
            </a:r>
            <a:endParaRPr lang="en-US" dirty="0"/>
          </a:p>
          <a:p>
            <a:pPr>
              <a:lnSpc>
                <a:spcPct val="120000"/>
              </a:lnSpc>
              <a:spcAft>
                <a:spcPts val="600"/>
              </a:spcAft>
              <a:defRPr/>
            </a:pPr>
            <a:r>
              <a:rPr lang="en-US" dirty="0" smtClean="0"/>
              <a:t>International and domestic market pressures</a:t>
            </a:r>
          </a:p>
          <a:p>
            <a:pPr marL="0" indent="0" algn="ctr">
              <a:spcAft>
                <a:spcPts val="600"/>
              </a:spcAft>
              <a:buNone/>
              <a:defRPr/>
            </a:pPr>
            <a:r>
              <a:rPr lang="en-US" sz="2800" dirty="0" smtClean="0">
                <a:solidFill>
                  <a:srgbClr val="C00000"/>
                </a:solidFill>
                <a:effectLst>
                  <a:outerShdw blurRad="38100" dist="38100" dir="2700000" algn="tl">
                    <a:srgbClr val="000000">
                      <a:alpha val="43137"/>
                    </a:srgbClr>
                  </a:outerShdw>
                </a:effectLst>
              </a:rPr>
              <a:t>Can’t be done without eBusiness!</a:t>
            </a:r>
          </a:p>
          <a:p>
            <a:pPr marL="0" indent="0" algn="ctr">
              <a:spcAft>
                <a:spcPts val="600"/>
              </a:spcAft>
              <a:buNone/>
              <a:defRPr/>
            </a:pPr>
            <a:r>
              <a:rPr lang="en-US" sz="2800" dirty="0" smtClean="0">
                <a:solidFill>
                  <a:srgbClr val="C00000"/>
                </a:solidFill>
                <a:effectLst>
                  <a:outerShdw blurRad="38100" dist="38100" dir="2700000" algn="tl">
                    <a:srgbClr val="000000">
                      <a:alpha val="43137"/>
                    </a:srgbClr>
                  </a:outerShdw>
                </a:effectLst>
              </a:rPr>
              <a:t>Ag companies </a:t>
            </a:r>
            <a:r>
              <a:rPr lang="en-US" sz="2800" dirty="0" smtClean="0">
                <a:solidFill>
                  <a:srgbClr val="C00000"/>
                </a:solidFill>
                <a:effectLst>
                  <a:outerShdw blurRad="38100" dist="38100" dir="2700000" algn="tl">
                    <a:srgbClr val="000000">
                      <a:alpha val="43137"/>
                    </a:srgbClr>
                  </a:outerShdw>
                </a:effectLst>
              </a:rPr>
              <a:t>need to be</a:t>
            </a:r>
            <a:r>
              <a:rPr lang="en-US" sz="2800" dirty="0" smtClean="0">
                <a:solidFill>
                  <a:srgbClr val="C00000"/>
                </a:solidFill>
                <a:effectLst>
                  <a:outerShdw blurRad="38100" dist="38100" dir="2700000" algn="tl">
                    <a:srgbClr val="000000">
                      <a:alpha val="43137"/>
                    </a:srgbClr>
                  </a:outerShdw>
                </a:effectLst>
              </a:rPr>
              <a:t> </a:t>
            </a:r>
            <a:r>
              <a:rPr lang="en-US" sz="2800" dirty="0" smtClean="0">
                <a:solidFill>
                  <a:srgbClr val="C00000"/>
                </a:solidFill>
                <a:effectLst>
                  <a:outerShdw blurRad="38100" dist="38100" dir="2700000" algn="tl">
                    <a:srgbClr val="000000">
                      <a:alpha val="43137"/>
                    </a:srgbClr>
                  </a:outerShdw>
                </a:effectLst>
              </a:rPr>
              <a:t>involved to stay competitive!</a:t>
            </a:r>
            <a:endParaRPr lang="en-US" sz="2800" dirty="0">
              <a:solidFill>
                <a:srgbClr val="C00000"/>
              </a:solidFill>
              <a:effectLst>
                <a:outerShdw blurRad="38100" dist="38100" dir="2700000" algn="tl">
                  <a:srgbClr val="000000">
                    <a:alpha val="43137"/>
                  </a:srgbClr>
                </a:outerShdw>
              </a:effectLst>
            </a:endParaRPr>
          </a:p>
          <a:p>
            <a:endParaRPr lang="en-US" sz="1050" i="1" dirty="0"/>
          </a:p>
        </p:txBody>
      </p:sp>
      <p:sp>
        <p:nvSpPr>
          <p:cNvPr id="4" name="Slide Number Placeholder 3"/>
          <p:cNvSpPr>
            <a:spLocks noGrp="1"/>
          </p:cNvSpPr>
          <p:nvPr>
            <p:ph type="sldNum" sz="quarter" idx="11"/>
          </p:nvPr>
        </p:nvSpPr>
        <p:spPr/>
        <p:txBody>
          <a:bodyPr/>
          <a:lstStyle/>
          <a:p>
            <a:pPr>
              <a:defRPr/>
            </a:pPr>
            <a:fld id="{E444834C-E6F3-4D8C-A316-F92D13804E9B}" type="slidenum">
              <a:rPr lang="en-US" smtClean="0"/>
              <a:pPr>
                <a:defRPr/>
              </a:pPr>
              <a:t>5</a:t>
            </a:fld>
            <a:endParaRPr lang="en-US" dirty="0"/>
          </a:p>
        </p:txBody>
      </p:sp>
    </p:spTree>
    <p:extLst>
      <p:ext uri="{BB962C8B-B14F-4D97-AF65-F5344CB8AC3E}">
        <p14:creationId xmlns:p14="http://schemas.microsoft.com/office/powerpoint/2010/main" val="1614792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identifiers</a:t>
            </a:r>
            <a:endParaRPr lang="en-US" dirty="0"/>
          </a:p>
        </p:txBody>
      </p:sp>
      <p:sp>
        <p:nvSpPr>
          <p:cNvPr id="5" name="Content Placeholder 4"/>
          <p:cNvSpPr>
            <a:spLocks noGrp="1"/>
          </p:cNvSpPr>
          <p:nvPr>
            <p:ph sz="quarter" idx="1"/>
          </p:nvPr>
        </p:nvSpPr>
        <p:spPr/>
        <p:txBody>
          <a:bodyPr/>
          <a:lstStyle/>
          <a:p>
            <a:r>
              <a:rPr lang="en-US" b="1" dirty="0" smtClean="0"/>
              <a:t>GTIN</a:t>
            </a:r>
            <a:r>
              <a:rPr lang="en-US" dirty="0" smtClean="0"/>
              <a:t> – Global Trade Item Number</a:t>
            </a:r>
          </a:p>
          <a:p>
            <a:pPr lvl="1"/>
            <a:r>
              <a:rPr lang="en-US" sz="2400" dirty="0" smtClean="0"/>
              <a:t>Used to identify products at the lowest salable unit 	</a:t>
            </a:r>
          </a:p>
          <a:p>
            <a:r>
              <a:rPr lang="en-US" b="1" dirty="0" smtClean="0"/>
              <a:t>GLN</a:t>
            </a:r>
            <a:r>
              <a:rPr lang="en-US" dirty="0" smtClean="0"/>
              <a:t> – Global Locator Number</a:t>
            </a:r>
          </a:p>
          <a:p>
            <a:pPr lvl="1"/>
            <a:r>
              <a:rPr lang="en-US" sz="2400" dirty="0" smtClean="0"/>
              <a:t>Used to identify entities</a:t>
            </a:r>
          </a:p>
          <a:p>
            <a:pPr lvl="1"/>
            <a:r>
              <a:rPr lang="en-US" sz="2400" dirty="0" smtClean="0"/>
              <a:t>All active entity records in AGIIS have a GLN identifier</a:t>
            </a:r>
          </a:p>
          <a:p>
            <a:pPr marL="274320" lvl="1" indent="0">
              <a:buNone/>
            </a:pPr>
            <a:r>
              <a:rPr lang="en-US" dirty="0" smtClean="0"/>
              <a:t>[</a:t>
            </a:r>
            <a:r>
              <a:rPr lang="en-US" dirty="0" smtClean="0">
                <a:solidFill>
                  <a:srgbClr val="FF0000"/>
                </a:solidFill>
              </a:rPr>
              <a:t>Add EBID??]</a:t>
            </a:r>
            <a:endParaRPr lang="en-US" dirty="0">
              <a:solidFill>
                <a:srgbClr val="FF0000"/>
              </a:solidFill>
            </a:endParaRPr>
          </a:p>
        </p:txBody>
      </p:sp>
      <p:sp>
        <p:nvSpPr>
          <p:cNvPr id="6" name="Rectangle 5"/>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50</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50</a:t>
            </a:fld>
            <a:endParaRPr lang="en-US" dirty="0"/>
          </a:p>
        </p:txBody>
      </p:sp>
    </p:spTree>
    <p:extLst>
      <p:ext uri="{BB962C8B-B14F-4D97-AF65-F5344CB8AC3E}">
        <p14:creationId xmlns:p14="http://schemas.microsoft.com/office/powerpoint/2010/main" val="22936186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r>
              <a:rPr lang="en-US" dirty="0" smtClean="0"/>
              <a:t>Entities</a:t>
            </a:r>
            <a:endParaRPr lang="en-US" dirty="0"/>
          </a:p>
        </p:txBody>
      </p:sp>
      <p:sp>
        <p:nvSpPr>
          <p:cNvPr id="3" name="Content Placeholder 2"/>
          <p:cNvSpPr>
            <a:spLocks noGrp="1"/>
          </p:cNvSpPr>
          <p:nvPr>
            <p:ph sz="quarter" idx="1"/>
          </p:nvPr>
        </p:nvSpPr>
        <p:spPr/>
        <p:txBody>
          <a:bodyPr>
            <a:normAutofit/>
          </a:bodyPr>
          <a:lstStyle/>
          <a:p>
            <a:r>
              <a:rPr lang="en-US" dirty="0" smtClean="0"/>
              <a:t>Entities</a:t>
            </a:r>
            <a:r>
              <a:rPr lang="en-US" dirty="0" smtClean="0"/>
              <a:t> </a:t>
            </a:r>
            <a:r>
              <a:rPr lang="en-US" dirty="0"/>
              <a:t>are </a:t>
            </a:r>
            <a:r>
              <a:rPr lang="en-US" dirty="0" smtClean="0"/>
              <a:t>added and maintained by AGIIS subscribers. </a:t>
            </a:r>
          </a:p>
          <a:p>
            <a:r>
              <a:rPr lang="en-US" sz="2400" dirty="0" smtClean="0"/>
              <a:t>Entities may be </a:t>
            </a:r>
            <a:r>
              <a:rPr lang="en-US" dirty="0" smtClean="0"/>
              <a:t>licensed by a manufacturer to indicate they have the authorization to purchase certain products. </a:t>
            </a:r>
          </a:p>
          <a:p>
            <a:r>
              <a:rPr lang="en-US" sz="2400" dirty="0" smtClean="0"/>
              <a:t>All AGIIS </a:t>
            </a:r>
            <a:r>
              <a:rPr lang="en-US" sz="2400" dirty="0"/>
              <a:t>subscribers have access to view </a:t>
            </a:r>
            <a:r>
              <a:rPr lang="en-US" sz="2400" dirty="0" smtClean="0"/>
              <a:t>entity records</a:t>
            </a:r>
          </a:p>
          <a:p>
            <a:r>
              <a:rPr lang="en-US" dirty="0" smtClean="0"/>
              <a:t>Only subscribers with full privileges can maintain an entity subset, which also authorizes the subscriber to add, update, import or extract entity information. </a:t>
            </a:r>
            <a:endParaRPr lang="en-US" sz="2400" dirty="0"/>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51</a:t>
            </a:fld>
            <a:endParaRPr lang="en-US" dirty="0">
              <a:solidFill>
                <a:schemeClr val="bg1"/>
              </a:solidFill>
            </a:endParaRPr>
          </a:p>
        </p:txBody>
      </p:sp>
      <p:sp>
        <p:nvSpPr>
          <p:cNvPr id="2" name="Slide Number Placeholder 1"/>
          <p:cNvSpPr>
            <a:spLocks noGrp="1"/>
          </p:cNvSpPr>
          <p:nvPr>
            <p:ph type="sldNum" sz="quarter" idx="12"/>
          </p:nvPr>
        </p:nvSpPr>
        <p:spPr/>
        <p:txBody>
          <a:bodyPr/>
          <a:lstStyle/>
          <a:p>
            <a:fld id="{ADE3A8B2-84D3-49A8-8E03-921EE22FAEA7}" type="slidenum">
              <a:rPr lang="en-US" smtClean="0"/>
              <a:t>51</a:t>
            </a:fld>
            <a:endParaRPr lang="en-US" dirty="0"/>
          </a:p>
        </p:txBody>
      </p:sp>
    </p:spTree>
    <p:extLst>
      <p:ext uri="{BB962C8B-B14F-4D97-AF65-F5344CB8AC3E}">
        <p14:creationId xmlns:p14="http://schemas.microsoft.com/office/powerpoint/2010/main" val="36863403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 Entity Subsets</a:t>
            </a:r>
            <a:endParaRPr lang="en-US" dirty="0"/>
          </a:p>
        </p:txBody>
      </p:sp>
      <p:sp>
        <p:nvSpPr>
          <p:cNvPr id="3" name="Content Placeholder 2"/>
          <p:cNvSpPr>
            <a:spLocks noGrp="1"/>
          </p:cNvSpPr>
          <p:nvPr>
            <p:ph idx="1"/>
          </p:nvPr>
        </p:nvSpPr>
        <p:spPr/>
        <p:txBody>
          <a:bodyPr/>
          <a:lstStyle/>
          <a:p>
            <a:r>
              <a:rPr lang="en-US" dirty="0" smtClean="0"/>
              <a:t>Subsets are established by a subscriber linking their internal identifier (customer ID) or prop code to the corresponding GLN or EBID. </a:t>
            </a:r>
          </a:p>
          <a:p>
            <a:r>
              <a:rPr lang="en-US" dirty="0" smtClean="0"/>
              <a:t>Subsets enable subscribers to keep their internal data and data in AGIIS synchronized, ensuring accurate eBusiness transactions. Subscribers with full privileges can then:</a:t>
            </a:r>
          </a:p>
          <a:p>
            <a:pPr lvl="1"/>
            <a:r>
              <a:rPr lang="en-US" dirty="0" smtClean="0"/>
              <a:t>Add or update entity records in AGIIS</a:t>
            </a:r>
          </a:p>
          <a:p>
            <a:pPr lvl="1"/>
            <a:r>
              <a:rPr lang="en-US" dirty="0" smtClean="0"/>
              <a:t>Download their subset information (identifiers, name and demographic information)</a:t>
            </a:r>
          </a:p>
          <a:p>
            <a:pPr lvl="1"/>
            <a:r>
              <a:rPr lang="en-US" dirty="0" smtClean="0"/>
              <a:t>Receive notification when data in their subset changes</a:t>
            </a: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52</a:t>
            </a:fld>
            <a:endParaRPr lang="en-US" dirty="0"/>
          </a:p>
        </p:txBody>
      </p:sp>
    </p:spTree>
    <p:extLst>
      <p:ext uri="{BB962C8B-B14F-4D97-AF65-F5344CB8AC3E}">
        <p14:creationId xmlns:p14="http://schemas.microsoft.com/office/powerpoint/2010/main" val="3701882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dirty="0" smtClean="0"/>
              <a:t>Products are added and maintained by manufacturers that subscribe to AGIIS. </a:t>
            </a:r>
          </a:p>
          <a:p>
            <a:r>
              <a:rPr lang="en-US" dirty="0" smtClean="0"/>
              <a:t>Manufacturers can restrict access to their product information using flexible product security features.</a:t>
            </a:r>
          </a:p>
          <a:p>
            <a:r>
              <a:rPr lang="en-US" dirty="0" smtClean="0"/>
              <a:t>Subscribers with full privileges can download all product information (where they have authorization)</a:t>
            </a:r>
          </a:p>
          <a:p>
            <a:r>
              <a:rPr lang="en-US" dirty="0" smtClean="0"/>
              <a:t>Products and agreements can be linked to indicate that the purchase of the product requires a license.</a:t>
            </a: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53</a:t>
            </a:fld>
            <a:endParaRPr lang="en-US" dirty="0"/>
          </a:p>
        </p:txBody>
      </p:sp>
    </p:spTree>
    <p:extLst>
      <p:ext uri="{BB962C8B-B14F-4D97-AF65-F5344CB8AC3E}">
        <p14:creationId xmlns:p14="http://schemas.microsoft.com/office/powerpoint/2010/main" val="1522038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sz="quarter" idx="1"/>
          </p:nvPr>
        </p:nvSpPr>
        <p:spPr/>
        <p:txBody>
          <a:bodyPr>
            <a:normAutofit/>
          </a:bodyPr>
          <a:lstStyle/>
          <a:p>
            <a:r>
              <a:rPr lang="en-US" dirty="0" smtClean="0"/>
              <a:t>Several enhancements scheduled for implementation over this year and into next</a:t>
            </a:r>
          </a:p>
          <a:p>
            <a:r>
              <a:rPr lang="en-US" dirty="0" smtClean="0"/>
              <a:t>Future Vision Task Force identifying next generation needs for potential new platform</a:t>
            </a:r>
          </a:p>
          <a:p>
            <a:r>
              <a:rPr lang="en-US" dirty="0" smtClean="0"/>
              <a:t>For more information contact Member Services at</a:t>
            </a:r>
          </a:p>
          <a:p>
            <a:pPr lvl="1"/>
            <a:r>
              <a:rPr lang="en-US" sz="2400" dirty="0" smtClean="0">
                <a:hlinkClick r:id="rId2"/>
              </a:rPr>
              <a:t>Member.Services@AgGateway.org</a:t>
            </a:r>
            <a:endParaRPr lang="en-US" sz="2400" dirty="0" smtClean="0"/>
          </a:p>
          <a:p>
            <a:pPr lvl="1"/>
            <a:r>
              <a:rPr lang="en-US" sz="2400" dirty="0" smtClean="0"/>
              <a:t>1-866-251-8618 </a:t>
            </a:r>
          </a:p>
        </p:txBody>
      </p:sp>
      <p:sp>
        <p:nvSpPr>
          <p:cNvPr id="4" name="Slide Number Placeholder 3"/>
          <p:cNvSpPr>
            <a:spLocks noGrp="1"/>
          </p:cNvSpPr>
          <p:nvPr>
            <p:ph type="sldNum" sz="quarter" idx="4294967295"/>
          </p:nvPr>
        </p:nvSpPr>
        <p:spPr>
          <a:xfrm>
            <a:off x="8129588" y="5734050"/>
            <a:ext cx="609600" cy="520700"/>
          </a:xfrm>
        </p:spPr>
        <p:txBody>
          <a:bodyPr/>
          <a:lstStyle/>
          <a:p>
            <a:pPr algn="ctr">
              <a:defRPr/>
            </a:pPr>
            <a:fld id="{2E60280F-E18C-4A5C-B7F3-ACD5498EACC2}" type="slidenum">
              <a:rPr lang="en-US" sz="1400" smtClean="0">
                <a:solidFill>
                  <a:schemeClr val="bg1"/>
                </a:solidFill>
              </a:rPr>
              <a:pPr algn="ctr">
                <a:defRPr/>
              </a:pPr>
              <a:t>54</a:t>
            </a:fld>
            <a:endParaRPr lang="en-US" sz="1400" dirty="0">
              <a:solidFill>
                <a:schemeClr val="bg1"/>
              </a:solidFill>
            </a:endParaRPr>
          </a:p>
        </p:txBody>
      </p:sp>
    </p:spTree>
    <p:extLst>
      <p:ext uri="{BB962C8B-B14F-4D97-AF65-F5344CB8AC3E}">
        <p14:creationId xmlns:p14="http://schemas.microsoft.com/office/powerpoint/2010/main" val="42036094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Standards &amp; Guidelines</a:t>
            </a:r>
            <a:endParaRPr lang="en-US" dirty="0"/>
          </a:p>
        </p:txBody>
      </p:sp>
      <p:sp>
        <p:nvSpPr>
          <p:cNvPr id="4" name="Slide Number Placeholder 3"/>
          <p:cNvSpPr>
            <a:spLocks noGrp="1"/>
          </p:cNvSpPr>
          <p:nvPr>
            <p:ph type="sldNum" sz="quarter" idx="12"/>
          </p:nvPr>
        </p:nvSpPr>
        <p:spPr/>
        <p:txBody>
          <a:bodyPr/>
          <a:lstStyle/>
          <a:p>
            <a:pPr>
              <a:defRPr/>
            </a:pPr>
            <a:fld id="{E444834C-E6F3-4D8C-A316-F92D13804E9B}" type="slidenum">
              <a:rPr lang="en-US" smtClean="0"/>
              <a:pPr>
                <a:defRPr/>
              </a:pPr>
              <a:t>55</a:t>
            </a:fld>
            <a:endParaRPr lang="en-US" dirty="0"/>
          </a:p>
        </p:txBody>
      </p:sp>
    </p:spTree>
    <p:extLst>
      <p:ext uri="{BB962C8B-B14F-4D97-AF65-F5344CB8AC3E}">
        <p14:creationId xmlns:p14="http://schemas.microsoft.com/office/powerpoint/2010/main" val="2984344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Standards &amp; Guidelines</a:t>
            </a:r>
          </a:p>
        </p:txBody>
      </p:sp>
      <p:sp>
        <p:nvSpPr>
          <p:cNvPr id="105475" name="Content Placeholder 2"/>
          <p:cNvSpPr>
            <a:spLocks noGrp="1"/>
          </p:cNvSpPr>
          <p:nvPr>
            <p:ph idx="1"/>
          </p:nvPr>
        </p:nvSpPr>
        <p:spPr/>
        <p:txBody>
          <a:bodyPr>
            <a:normAutofit/>
          </a:bodyPr>
          <a:lstStyle/>
          <a:p>
            <a:r>
              <a:rPr lang="en-US" dirty="0" smtClean="0"/>
              <a:t>Messages</a:t>
            </a:r>
          </a:p>
          <a:p>
            <a:pPr lvl="1"/>
            <a:r>
              <a:rPr lang="en-US" sz="2400" dirty="0" smtClean="0"/>
              <a:t>Ag eStandards (XML schemas)</a:t>
            </a:r>
          </a:p>
          <a:p>
            <a:pPr lvl="2"/>
            <a:r>
              <a:rPr lang="en-US" sz="2400" dirty="0"/>
              <a:t>Specifies the structure and data types of messages such as purchase orders, </a:t>
            </a:r>
            <a:r>
              <a:rPr lang="en-US" sz="2400" dirty="0" smtClean="0"/>
              <a:t>invoices </a:t>
            </a:r>
            <a:r>
              <a:rPr lang="en-US" sz="2400" dirty="0"/>
              <a:t>and ship notices</a:t>
            </a:r>
            <a:endParaRPr lang="en-US" sz="2400" dirty="0" smtClean="0"/>
          </a:p>
          <a:p>
            <a:pPr lvl="1"/>
            <a:r>
              <a:rPr lang="en-US" sz="2400" dirty="0" smtClean="0"/>
              <a:t>EDI guidelines</a:t>
            </a:r>
          </a:p>
          <a:p>
            <a:pPr lvl="2"/>
            <a:r>
              <a:rPr lang="en-US" sz="2400" dirty="0" smtClean="0"/>
              <a:t>EDI </a:t>
            </a:r>
            <a:r>
              <a:rPr lang="en-US" sz="2400" dirty="0"/>
              <a:t>from the </a:t>
            </a:r>
            <a:r>
              <a:rPr lang="en-US" sz="2400" dirty="0" smtClean="0"/>
              <a:t>1990s</a:t>
            </a:r>
          </a:p>
          <a:p>
            <a:r>
              <a:rPr lang="en-US" dirty="0"/>
              <a:t>Identifier Encoding</a:t>
            </a:r>
          </a:p>
          <a:p>
            <a:pPr lvl="1"/>
            <a:r>
              <a:rPr lang="en-US" sz="2400" dirty="0"/>
              <a:t>RFID guidelines</a:t>
            </a:r>
          </a:p>
          <a:p>
            <a:pPr lvl="1"/>
            <a:r>
              <a:rPr lang="en-US" sz="2400" dirty="0"/>
              <a:t>Bar code guidelines</a:t>
            </a:r>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56</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56</a:t>
            </a:fld>
            <a:endParaRPr lang="en-US" dirty="0"/>
          </a:p>
        </p:txBody>
      </p:sp>
    </p:spTree>
    <p:extLst>
      <p:ext uri="{BB962C8B-B14F-4D97-AF65-F5344CB8AC3E}">
        <p14:creationId xmlns:p14="http://schemas.microsoft.com/office/powerpoint/2010/main" val="538911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Standards &amp; Guidelines</a:t>
            </a:r>
          </a:p>
        </p:txBody>
      </p:sp>
      <p:sp>
        <p:nvSpPr>
          <p:cNvPr id="105475" name="Content Placeholder 2"/>
          <p:cNvSpPr>
            <a:spLocks noGrp="1"/>
          </p:cNvSpPr>
          <p:nvPr>
            <p:ph idx="1"/>
          </p:nvPr>
        </p:nvSpPr>
        <p:spPr/>
        <p:txBody>
          <a:bodyPr/>
          <a:lstStyle/>
          <a:p>
            <a:r>
              <a:rPr lang="en-US" dirty="0" smtClean="0"/>
              <a:t>Sales reporting reconciliation format</a:t>
            </a:r>
          </a:p>
          <a:p>
            <a:r>
              <a:rPr lang="en-US" dirty="0" smtClean="0"/>
              <a:t>Code lists</a:t>
            </a:r>
          </a:p>
          <a:p>
            <a:r>
              <a:rPr lang="en-US" dirty="0"/>
              <a:t>Guidelines for </a:t>
            </a:r>
            <a:r>
              <a:rPr lang="en-US" dirty="0" smtClean="0"/>
              <a:t>transport</a:t>
            </a:r>
            <a:r>
              <a:rPr lang="en-US" dirty="0"/>
              <a:t>, </a:t>
            </a:r>
            <a:r>
              <a:rPr lang="en-US" dirty="0" smtClean="0"/>
              <a:t>routing</a:t>
            </a:r>
            <a:r>
              <a:rPr lang="en-US" dirty="0"/>
              <a:t>, and </a:t>
            </a:r>
            <a:r>
              <a:rPr lang="en-US" dirty="0" smtClean="0"/>
              <a:t>packaging </a:t>
            </a:r>
            <a:r>
              <a:rPr lang="en-US" dirty="0"/>
              <a:t>(i.e., how to move messages from from one trading partner to another)</a:t>
            </a:r>
          </a:p>
          <a:p>
            <a:pPr lvl="1"/>
            <a:r>
              <a:rPr lang="en-US" sz="2400" dirty="0"/>
              <a:t>Web service guidelines</a:t>
            </a:r>
          </a:p>
          <a:p>
            <a:pPr lvl="1"/>
            <a:r>
              <a:rPr lang="en-US" sz="2400" dirty="0"/>
              <a:t>ebMS implementation guidelines</a:t>
            </a:r>
          </a:p>
          <a:p>
            <a:endParaRPr lang="en-US" dirty="0" smtClean="0"/>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57</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57</a:t>
            </a:fld>
            <a:endParaRPr lang="en-US" dirty="0"/>
          </a:p>
        </p:txBody>
      </p:sp>
    </p:spTree>
    <p:extLst>
      <p:ext uri="{BB962C8B-B14F-4D97-AF65-F5344CB8AC3E}">
        <p14:creationId xmlns:p14="http://schemas.microsoft.com/office/powerpoint/2010/main" val="976988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Tools</a:t>
            </a:r>
          </a:p>
        </p:txBody>
      </p:sp>
      <p:sp>
        <p:nvSpPr>
          <p:cNvPr id="106499" name="Content Placeholder 2"/>
          <p:cNvSpPr>
            <a:spLocks noGrp="1"/>
          </p:cNvSpPr>
          <p:nvPr>
            <p:ph idx="1"/>
          </p:nvPr>
        </p:nvSpPr>
        <p:spPr/>
        <p:txBody>
          <a:bodyPr>
            <a:normAutofit/>
          </a:bodyPr>
          <a:lstStyle/>
          <a:p>
            <a:r>
              <a:rPr lang="en-US" dirty="0" smtClean="0"/>
              <a:t>AGIIS</a:t>
            </a:r>
          </a:p>
          <a:p>
            <a:r>
              <a:rPr lang="en-US" dirty="0" smtClean="0"/>
              <a:t>NEXUSe2e</a:t>
            </a:r>
          </a:p>
          <a:p>
            <a:pPr lvl="1"/>
            <a:r>
              <a:rPr lang="en-US" sz="2400" dirty="0"/>
              <a:t>An open-source messaging server</a:t>
            </a:r>
            <a:endParaRPr lang="en-US" sz="2400" dirty="0" smtClean="0"/>
          </a:p>
          <a:p>
            <a:r>
              <a:rPr lang="en-US" dirty="0" smtClean="0"/>
              <a:t>Business Use Case</a:t>
            </a:r>
          </a:p>
          <a:p>
            <a:pPr lvl="1"/>
            <a:r>
              <a:rPr lang="en-US" sz="2400" dirty="0"/>
              <a:t>Approach for documenting processes in text and </a:t>
            </a:r>
            <a:r>
              <a:rPr lang="en-US" sz="2400" dirty="0" smtClean="0"/>
              <a:t>diagrams</a:t>
            </a:r>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58</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58</a:t>
            </a:fld>
            <a:endParaRPr lang="en-US" dirty="0"/>
          </a:p>
        </p:txBody>
      </p:sp>
    </p:spTree>
    <p:extLst>
      <p:ext uri="{BB962C8B-B14F-4D97-AF65-F5344CB8AC3E}">
        <p14:creationId xmlns:p14="http://schemas.microsoft.com/office/powerpoint/2010/main" val="32655711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E3A8B2-84D3-49A8-8E03-921EE22FAEA7}" type="slidenum">
              <a:rPr lang="en-US" smtClean="0"/>
              <a:t>59</a:t>
            </a:fld>
            <a:endParaRPr lang="en-US" dirty="0"/>
          </a:p>
        </p:txBody>
      </p:sp>
    </p:spTree>
    <p:extLst>
      <p:ext uri="{BB962C8B-B14F-4D97-AF65-F5344CB8AC3E}">
        <p14:creationId xmlns:p14="http://schemas.microsoft.com/office/powerpoint/2010/main" val="386138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driver of current ag trends…</a:t>
            </a:r>
            <a:endParaRPr lang="en-US" dirty="0"/>
          </a:p>
        </p:txBody>
      </p:sp>
      <p:sp>
        <p:nvSpPr>
          <p:cNvPr id="3" name="Content Placeholder 2"/>
          <p:cNvSpPr>
            <a:spLocks noGrp="1"/>
          </p:cNvSpPr>
          <p:nvPr>
            <p:ph idx="1"/>
          </p:nvPr>
        </p:nvSpPr>
        <p:spPr>
          <a:xfrm>
            <a:off x="457200" y="1828800"/>
            <a:ext cx="8229600" cy="4876800"/>
          </a:xfrm>
        </p:spPr>
        <p:txBody>
          <a:bodyPr/>
          <a:lstStyle/>
          <a:p>
            <a:pPr marL="0" lvl="0" indent="0" algn="ctr">
              <a:spcBef>
                <a:spcPts val="0"/>
              </a:spcBef>
              <a:buClrTx/>
              <a:buSzTx/>
              <a:buNone/>
            </a:pPr>
            <a:r>
              <a:rPr lang="en-US" sz="4800" b="1" dirty="0" smtClean="0">
                <a:solidFill>
                  <a:srgbClr val="1F497D"/>
                </a:solidFill>
              </a:rPr>
              <a:t>FEEDING </a:t>
            </a:r>
            <a:r>
              <a:rPr lang="en-US" sz="4800" b="1" dirty="0">
                <a:solidFill>
                  <a:srgbClr val="1F497D"/>
                </a:solidFill>
              </a:rPr>
              <a:t>A HUNGRY WORLD!</a:t>
            </a:r>
          </a:p>
          <a:p>
            <a:pPr marL="0" lvl="0" indent="0" algn="ctr">
              <a:spcBef>
                <a:spcPts val="0"/>
              </a:spcBef>
              <a:buClrTx/>
              <a:buSzTx/>
              <a:buNone/>
            </a:pPr>
            <a:endParaRPr lang="en-US" sz="2800" b="1" dirty="0">
              <a:solidFill>
                <a:srgbClr val="1F497D"/>
              </a:solidFill>
            </a:endParaRPr>
          </a:p>
          <a:p>
            <a:pPr marL="0" lvl="0" indent="0" algn="ctr">
              <a:spcBef>
                <a:spcPts val="0"/>
              </a:spcBef>
              <a:buClrTx/>
              <a:buSzTx/>
              <a:buNone/>
            </a:pPr>
            <a:r>
              <a:rPr lang="en-US" sz="4800" b="1" dirty="0">
                <a:solidFill>
                  <a:srgbClr val="1F497D"/>
                </a:solidFill>
              </a:rPr>
              <a:t>“50 – 100 – 70”</a:t>
            </a:r>
          </a:p>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6</a:t>
            </a:fld>
            <a:endParaRPr lang="en-US" dirty="0"/>
          </a:p>
        </p:txBody>
      </p:sp>
    </p:spTree>
    <p:extLst>
      <p:ext uri="{BB962C8B-B14F-4D97-AF65-F5344CB8AC3E}">
        <p14:creationId xmlns:p14="http://schemas.microsoft.com/office/powerpoint/2010/main" val="397518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Tools</a:t>
            </a:r>
          </a:p>
        </p:txBody>
      </p:sp>
      <p:sp>
        <p:nvSpPr>
          <p:cNvPr id="106499" name="Content Placeholder 2"/>
          <p:cNvSpPr>
            <a:spLocks noGrp="1"/>
          </p:cNvSpPr>
          <p:nvPr>
            <p:ph idx="1"/>
          </p:nvPr>
        </p:nvSpPr>
        <p:spPr/>
        <p:txBody>
          <a:bodyPr/>
          <a:lstStyle/>
          <a:p>
            <a:r>
              <a:rPr lang="en-US" dirty="0"/>
              <a:t>Various project-related tools </a:t>
            </a:r>
            <a:endParaRPr lang="en-US" dirty="0" smtClean="0"/>
          </a:p>
          <a:p>
            <a:r>
              <a:rPr lang="en-US" dirty="0" smtClean="0"/>
              <a:t>Message-use templates</a:t>
            </a:r>
          </a:p>
          <a:p>
            <a:pPr lvl="1"/>
            <a:r>
              <a:rPr lang="en-US" sz="2400" dirty="0"/>
              <a:t>Tool for documenting message implementation in a particular context</a:t>
            </a:r>
          </a:p>
          <a:p>
            <a:r>
              <a:rPr lang="en-US" dirty="0" smtClean="0"/>
              <a:t>CLICK</a:t>
            </a:r>
          </a:p>
          <a:p>
            <a:pPr lvl="1"/>
            <a:r>
              <a:rPr lang="en-US" sz="2400" dirty="0"/>
              <a:t>Tool for comprehending the messaging standards, producing message use templates, and various other utilities</a:t>
            </a:r>
          </a:p>
          <a:p>
            <a:pPr lvl="1"/>
            <a:endParaRPr lang="en-US" dirty="0" smtClean="0"/>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60</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60</a:t>
            </a:fld>
            <a:endParaRPr lang="en-US" dirty="0"/>
          </a:p>
        </p:txBody>
      </p:sp>
    </p:spTree>
    <p:extLst>
      <p:ext uri="{BB962C8B-B14F-4D97-AF65-F5344CB8AC3E}">
        <p14:creationId xmlns:p14="http://schemas.microsoft.com/office/powerpoint/2010/main" val="19425493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274638"/>
            <a:ext cx="7467600" cy="715962"/>
          </a:xfrm>
        </p:spPr>
        <p:txBody>
          <a:bodyPr/>
          <a:lstStyle/>
          <a:p>
            <a:pPr>
              <a:defRPr/>
            </a:pPr>
            <a:r>
              <a:rPr lang="en-US" dirty="0"/>
              <a:t>CLICK</a:t>
            </a:r>
          </a:p>
        </p:txBody>
      </p:sp>
      <p:sp>
        <p:nvSpPr>
          <p:cNvPr id="2" name="Slide Number Placeholder 1"/>
          <p:cNvSpPr>
            <a:spLocks noGrp="1"/>
          </p:cNvSpPr>
          <p:nvPr>
            <p:ph type="sldNum" sz="quarter" idx="12"/>
          </p:nvPr>
        </p:nvSpPr>
        <p:spPr/>
        <p:txBody>
          <a:bodyPr/>
          <a:lstStyle/>
          <a:p>
            <a:fld id="{ADE3A8B2-84D3-49A8-8E03-921EE22FAEA7}" type="slidenum">
              <a:rPr lang="en-US" smtClean="0"/>
              <a:t>61</a:t>
            </a:fld>
            <a:endParaRPr lang="en-US" dirty="0"/>
          </a:p>
        </p:txBody>
      </p:sp>
    </p:spTree>
    <p:extLst>
      <p:ext uri="{BB962C8B-B14F-4D97-AF65-F5344CB8AC3E}">
        <p14:creationId xmlns:p14="http://schemas.microsoft.com/office/powerpoint/2010/main" val="15790265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1950"/>
            <a:ext cx="9144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274638"/>
            <a:ext cx="7467600" cy="715962"/>
          </a:xfrm>
        </p:spPr>
        <p:txBody>
          <a:bodyPr/>
          <a:lstStyle/>
          <a:p>
            <a:pPr>
              <a:defRPr/>
            </a:pPr>
            <a:r>
              <a:rPr lang="en-US" dirty="0"/>
              <a:t>Message </a:t>
            </a:r>
            <a:r>
              <a:rPr lang="en-US" dirty="0" smtClean="0"/>
              <a:t>use </a:t>
            </a:r>
            <a:r>
              <a:rPr lang="en-US" dirty="0"/>
              <a:t>t</a:t>
            </a:r>
            <a:r>
              <a:rPr lang="en-US" dirty="0" smtClean="0"/>
              <a:t>emplate</a:t>
            </a:r>
            <a:endParaRPr lang="en-US" dirty="0"/>
          </a:p>
        </p:txBody>
      </p:sp>
      <p:sp>
        <p:nvSpPr>
          <p:cNvPr id="2" name="Slide Number Placeholder 1"/>
          <p:cNvSpPr>
            <a:spLocks noGrp="1"/>
          </p:cNvSpPr>
          <p:nvPr>
            <p:ph type="sldNum" sz="quarter" idx="12"/>
          </p:nvPr>
        </p:nvSpPr>
        <p:spPr/>
        <p:txBody>
          <a:bodyPr/>
          <a:lstStyle/>
          <a:p>
            <a:fld id="{ADE3A8B2-84D3-49A8-8E03-921EE22FAEA7}" type="slidenum">
              <a:rPr lang="en-US" smtClean="0"/>
              <a:t>62</a:t>
            </a:fld>
            <a:endParaRPr lang="en-US" dirty="0"/>
          </a:p>
        </p:txBody>
      </p:sp>
    </p:spTree>
    <p:extLst>
      <p:ext uri="{BB962C8B-B14F-4D97-AF65-F5344CB8AC3E}">
        <p14:creationId xmlns:p14="http://schemas.microsoft.com/office/powerpoint/2010/main" val="40580620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AgGateway Enabling Services</a:t>
            </a:r>
            <a:endParaRPr lang="en-US" dirty="0"/>
          </a:p>
        </p:txBody>
      </p:sp>
      <p:sp>
        <p:nvSpPr>
          <p:cNvPr id="4" name="Slide Number Placeholder 3"/>
          <p:cNvSpPr>
            <a:spLocks noGrp="1"/>
          </p:cNvSpPr>
          <p:nvPr>
            <p:ph type="sldNum" sz="quarter" idx="12"/>
          </p:nvPr>
        </p:nvSpPr>
        <p:spPr/>
        <p:txBody>
          <a:bodyPr/>
          <a:lstStyle/>
          <a:p>
            <a:pPr>
              <a:defRPr/>
            </a:pPr>
            <a:fld id="{E444834C-E6F3-4D8C-A316-F92D13804E9B}" type="slidenum">
              <a:rPr lang="en-US" smtClean="0"/>
              <a:pPr>
                <a:defRPr/>
              </a:pPr>
              <a:t>63</a:t>
            </a:fld>
            <a:endParaRPr lang="en-US" dirty="0"/>
          </a:p>
        </p:txBody>
      </p:sp>
    </p:spTree>
    <p:extLst>
      <p:ext uri="{BB962C8B-B14F-4D97-AF65-F5344CB8AC3E}">
        <p14:creationId xmlns:p14="http://schemas.microsoft.com/office/powerpoint/2010/main" val="39040558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9FB7B01-63F2-40B0-97BD-6D39ED00E1F5}" type="slidenum">
              <a:rPr lang="en-US" smtClean="0"/>
              <a:pPr>
                <a:defRPr/>
              </a:pPr>
              <a:t>64</a:t>
            </a:fld>
            <a:endParaRPr lang="en-US" dirty="0"/>
          </a:p>
        </p:txBody>
      </p:sp>
      <p:graphicFrame>
        <p:nvGraphicFramePr>
          <p:cNvPr id="5" name="Diagram 4"/>
          <p:cNvGraphicFramePr/>
          <p:nvPr>
            <p:extLst>
              <p:ext uri="{D42A27DB-BD31-4B8C-83A1-F6EECF244321}">
                <p14:modId xmlns:p14="http://schemas.microsoft.com/office/powerpoint/2010/main" val="3018055149"/>
              </p:ext>
            </p:extLst>
          </p:nvPr>
        </p:nvGraphicFramePr>
        <p:xfrm>
          <a:off x="248372" y="1905000"/>
          <a:ext cx="8472444"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Helping companies get connected</a:t>
            </a:r>
            <a:endParaRPr lang="en-US" dirty="0"/>
          </a:p>
        </p:txBody>
      </p:sp>
    </p:spTree>
    <p:extLst>
      <p:ext uri="{BB962C8B-B14F-4D97-AF65-F5344CB8AC3E}">
        <p14:creationId xmlns:p14="http://schemas.microsoft.com/office/powerpoint/2010/main" val="1268253473"/>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&amp; expand </a:t>
            </a:r>
            <a:r>
              <a:rPr lang="en-US" dirty="0"/>
              <a:t>c</a:t>
            </a:r>
            <a:r>
              <a:rPr lang="en-US" dirty="0" smtClean="0"/>
              <a:t>onnectivity</a:t>
            </a:r>
            <a:endParaRPr lang="en-US" dirty="0"/>
          </a:p>
        </p:txBody>
      </p:sp>
      <p:sp>
        <p:nvSpPr>
          <p:cNvPr id="122885" name="Content Placeholder 4"/>
          <p:cNvSpPr>
            <a:spLocks noGrp="1"/>
          </p:cNvSpPr>
          <p:nvPr>
            <p:ph sz="quarter" idx="1"/>
          </p:nvPr>
        </p:nvSpPr>
        <p:spPr/>
        <p:txBody>
          <a:bodyPr/>
          <a:lstStyle/>
          <a:p>
            <a:r>
              <a:rPr lang="en-US" dirty="0" smtClean="0"/>
              <a:t>Historically, we’ve expanded connectivity primarily through large industry projects sponsored by the councils.</a:t>
            </a:r>
          </a:p>
          <a:p>
            <a:r>
              <a:rPr lang="en-US" dirty="0" smtClean="0"/>
              <a:t>Since 2010 we provide help and knowledge to expand connectivity by enabling individual companies to connect with members who are already enabled.</a:t>
            </a:r>
          </a:p>
          <a:p>
            <a:r>
              <a:rPr lang="en-US" dirty="0" smtClean="0"/>
              <a:t>Not every company is ready or able to jump into a project – this provides multiple options.</a:t>
            </a:r>
          </a:p>
        </p:txBody>
      </p:sp>
      <p:sp>
        <p:nvSpPr>
          <p:cNvPr id="6" name="Rectangle 5"/>
          <p:cNvSpPr/>
          <p:nvPr/>
        </p:nvSpPr>
        <p:spPr>
          <a:xfrm>
            <a:off x="7239000" y="5791200"/>
            <a:ext cx="1431746" cy="369332"/>
          </a:xfrm>
          <a:prstGeom prst="rect">
            <a:avLst/>
          </a:prstGeom>
        </p:spPr>
        <p:txBody>
          <a:bodyPr wrap="square">
            <a:spAutoFit/>
          </a:bodyPr>
          <a:lstStyle/>
          <a:p>
            <a:fld id="{E81F8404-7DFE-40C6-8947-612A4ACB98FE}" type="slidenum">
              <a:rPr lang="en-US">
                <a:solidFill>
                  <a:schemeClr val="bg1"/>
                </a:solidFill>
              </a:rPr>
              <a:pPr/>
              <a:t>65</a:t>
            </a:fld>
            <a:endParaRPr lang="en-US" dirty="0">
              <a:solidFill>
                <a:schemeClr val="bg1"/>
              </a:solidFill>
            </a:endParaRPr>
          </a:p>
        </p:txBody>
      </p:sp>
      <p:sp>
        <p:nvSpPr>
          <p:cNvPr id="3" name="Slide Number Placeholder 2"/>
          <p:cNvSpPr>
            <a:spLocks noGrp="1"/>
          </p:cNvSpPr>
          <p:nvPr>
            <p:ph type="sldNum" sz="quarter" idx="11"/>
          </p:nvPr>
        </p:nvSpPr>
        <p:spPr/>
        <p:txBody>
          <a:bodyPr/>
          <a:lstStyle/>
          <a:p>
            <a:pPr>
              <a:defRPr/>
            </a:pPr>
            <a:fld id="{E444834C-E6F3-4D8C-A316-F92D13804E9B}" type="slidenum">
              <a:rPr lang="en-US" smtClean="0"/>
              <a:pPr>
                <a:defRPr/>
              </a:pPr>
              <a:t>65</a:t>
            </a:fld>
            <a:endParaRPr lang="en-US" dirty="0"/>
          </a:p>
        </p:txBody>
      </p:sp>
    </p:spTree>
    <p:extLst>
      <p:ext uri="{BB962C8B-B14F-4D97-AF65-F5344CB8AC3E}">
        <p14:creationId xmlns:p14="http://schemas.microsoft.com/office/powerpoint/2010/main" val="883108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eBusiness Enabling Services</a:t>
            </a:r>
            <a:endParaRPr lang="en-US" dirty="0"/>
          </a:p>
        </p:txBody>
      </p:sp>
      <p:sp>
        <p:nvSpPr>
          <p:cNvPr id="11" name="Content Placeholder 10"/>
          <p:cNvSpPr>
            <a:spLocks noGrp="1"/>
          </p:cNvSpPr>
          <p:nvPr>
            <p:ph sz="quarter" idx="1"/>
          </p:nvPr>
        </p:nvSpPr>
        <p:spPr>
          <a:xfrm>
            <a:off x="457200" y="1600200"/>
            <a:ext cx="8077200" cy="4114800"/>
          </a:xfrm>
        </p:spPr>
        <p:txBody>
          <a:bodyPr>
            <a:normAutofit/>
          </a:bodyPr>
          <a:lstStyle/>
          <a:p>
            <a:r>
              <a:rPr lang="en-US" b="1" dirty="0" smtClean="0"/>
              <a:t>eBusiness Readiness Assessment</a:t>
            </a:r>
          </a:p>
          <a:p>
            <a:pPr lvl="1"/>
            <a:r>
              <a:rPr lang="en-US" sz="2400" dirty="0" smtClean="0"/>
              <a:t>Helps companies evaluate their readiness for connectivity</a:t>
            </a:r>
          </a:p>
          <a:p>
            <a:r>
              <a:rPr lang="en-US" b="1" dirty="0" smtClean="0"/>
              <a:t>eBusiness Readiness Development</a:t>
            </a:r>
          </a:p>
          <a:p>
            <a:pPr lvl="1"/>
            <a:r>
              <a:rPr lang="en-US" sz="2400" dirty="0" smtClean="0"/>
              <a:t>Helps companies that are not “ready” develop a plan to achieve connectivity</a:t>
            </a:r>
          </a:p>
          <a:p>
            <a:r>
              <a:rPr lang="en-US" b="1" dirty="0" smtClean="0"/>
              <a:t>Getting Started/Expanding eConnectivity</a:t>
            </a:r>
          </a:p>
          <a:p>
            <a:pPr lvl="1"/>
            <a:r>
              <a:rPr lang="en-US" sz="2400" dirty="0" smtClean="0"/>
              <a:t>Helps companies implement specific standard messages and guidelines specific to their business</a:t>
            </a:r>
          </a:p>
        </p:txBody>
      </p:sp>
      <p:sp>
        <p:nvSpPr>
          <p:cNvPr id="8" name="Rectangle 7"/>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66</a:t>
            </a:fld>
            <a:endParaRPr lang="en-US" dirty="0">
              <a:solidFill>
                <a:schemeClr val="bg1"/>
              </a:solidFill>
            </a:endParaRPr>
          </a:p>
        </p:txBody>
      </p:sp>
      <p:sp>
        <p:nvSpPr>
          <p:cNvPr id="2" name="Slide Number Placeholder 1"/>
          <p:cNvSpPr>
            <a:spLocks noGrp="1"/>
          </p:cNvSpPr>
          <p:nvPr>
            <p:ph type="sldNum" sz="quarter" idx="12"/>
          </p:nvPr>
        </p:nvSpPr>
        <p:spPr/>
        <p:txBody>
          <a:bodyPr/>
          <a:lstStyle/>
          <a:p>
            <a:fld id="{ADE3A8B2-84D3-49A8-8E03-921EE22FAEA7}" type="slidenum">
              <a:rPr lang="en-US" smtClean="0"/>
              <a:t>66</a:t>
            </a:fld>
            <a:endParaRPr lang="en-US" dirty="0"/>
          </a:p>
        </p:txBody>
      </p:sp>
    </p:spTree>
    <p:extLst>
      <p:ext uri="{BB962C8B-B14F-4D97-AF65-F5344CB8AC3E}">
        <p14:creationId xmlns:p14="http://schemas.microsoft.com/office/powerpoint/2010/main" val="12248348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eBusiness Enabling Services</a:t>
            </a:r>
            <a:endParaRPr lang="en-US" dirty="0"/>
          </a:p>
        </p:txBody>
      </p:sp>
      <p:sp>
        <p:nvSpPr>
          <p:cNvPr id="11" name="Content Placeholder 10"/>
          <p:cNvSpPr>
            <a:spLocks noGrp="1"/>
          </p:cNvSpPr>
          <p:nvPr>
            <p:ph sz="quarter" idx="1"/>
          </p:nvPr>
        </p:nvSpPr>
        <p:spPr>
          <a:xfrm>
            <a:off x="457200" y="1600200"/>
            <a:ext cx="8077200" cy="4114800"/>
          </a:xfrm>
        </p:spPr>
        <p:txBody>
          <a:bodyPr/>
          <a:lstStyle/>
          <a:p>
            <a:r>
              <a:rPr lang="en-US" b="1" dirty="0" smtClean="0"/>
              <a:t>Connectivity Training</a:t>
            </a:r>
          </a:p>
          <a:p>
            <a:pPr lvl="1"/>
            <a:r>
              <a:rPr lang="en-US" sz="2400" dirty="0" smtClean="0"/>
              <a:t>Provides training on specific topics to enhance individuals’ skill sets.</a:t>
            </a:r>
          </a:p>
          <a:p>
            <a:r>
              <a:rPr lang="en-US" b="1" dirty="0" smtClean="0"/>
              <a:t>Project Management Consulting</a:t>
            </a:r>
          </a:p>
          <a:p>
            <a:pPr lvl="1"/>
            <a:r>
              <a:rPr lang="en-US" sz="2400" dirty="0" smtClean="0"/>
              <a:t>Custom consulting for eConnectivity or general project management</a:t>
            </a:r>
          </a:p>
          <a:p>
            <a:pPr lvl="1"/>
            <a:r>
              <a:rPr lang="en-US" sz="2400" dirty="0" smtClean="0"/>
              <a:t>Industry collaborative project management and facilitation</a:t>
            </a:r>
          </a:p>
          <a:p>
            <a:endParaRPr lang="en-US" dirty="0" smtClean="0"/>
          </a:p>
          <a:p>
            <a:endParaRPr lang="en-US" dirty="0" smtClean="0"/>
          </a:p>
          <a:p>
            <a:endParaRPr lang="en-US" dirty="0"/>
          </a:p>
        </p:txBody>
      </p:sp>
      <p:sp>
        <p:nvSpPr>
          <p:cNvPr id="4" name="Rectangle 3"/>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67</a:t>
            </a:fld>
            <a:endParaRPr lang="en-US" dirty="0">
              <a:solidFill>
                <a:schemeClr val="bg1"/>
              </a:solidFill>
            </a:endParaRPr>
          </a:p>
        </p:txBody>
      </p:sp>
      <p:sp>
        <p:nvSpPr>
          <p:cNvPr id="2" name="Slide Number Placeholder 1"/>
          <p:cNvSpPr>
            <a:spLocks noGrp="1"/>
          </p:cNvSpPr>
          <p:nvPr>
            <p:ph type="sldNum" sz="quarter" idx="12"/>
          </p:nvPr>
        </p:nvSpPr>
        <p:spPr/>
        <p:txBody>
          <a:bodyPr/>
          <a:lstStyle/>
          <a:p>
            <a:fld id="{ADE3A8B2-84D3-49A8-8E03-921EE22FAEA7}" type="slidenum">
              <a:rPr lang="en-US" smtClean="0"/>
              <a:t>67</a:t>
            </a:fld>
            <a:endParaRPr lang="en-US" dirty="0"/>
          </a:p>
        </p:txBody>
      </p:sp>
    </p:spTree>
    <p:extLst>
      <p:ext uri="{BB962C8B-B14F-4D97-AF65-F5344CB8AC3E}">
        <p14:creationId xmlns:p14="http://schemas.microsoft.com/office/powerpoint/2010/main" val="30253930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How it works</a:t>
            </a:r>
            <a:endParaRPr lang="en-US" dirty="0"/>
          </a:p>
        </p:txBody>
      </p:sp>
      <p:sp>
        <p:nvSpPr>
          <p:cNvPr id="5" name="Content Placeholder 4"/>
          <p:cNvSpPr>
            <a:spLocks noGrp="1"/>
          </p:cNvSpPr>
          <p:nvPr>
            <p:ph sz="quarter" idx="1"/>
          </p:nvPr>
        </p:nvSpPr>
        <p:spPr/>
        <p:txBody>
          <a:bodyPr>
            <a:normAutofit fontScale="92500" lnSpcReduction="10000"/>
          </a:bodyPr>
          <a:lstStyle/>
          <a:p>
            <a:pPr>
              <a:defRPr/>
            </a:pPr>
            <a:r>
              <a:rPr lang="en-US" b="1" dirty="0" smtClean="0"/>
              <a:t>Individual Company wants to connect…</a:t>
            </a:r>
          </a:p>
          <a:p>
            <a:pPr marL="731520" lvl="1" indent="-457200">
              <a:buFont typeface="+mj-lt"/>
              <a:buAutoNum type="arabicPeriod"/>
              <a:defRPr/>
            </a:pPr>
            <a:r>
              <a:rPr lang="en-US" sz="2400" dirty="0" smtClean="0"/>
              <a:t>Contact the enabling services director to determine requirements</a:t>
            </a:r>
          </a:p>
          <a:p>
            <a:pPr marL="731520" lvl="1" indent="-457200">
              <a:buFont typeface="+mj-lt"/>
              <a:buAutoNum type="arabicPeriod"/>
              <a:defRPr/>
            </a:pPr>
            <a:r>
              <a:rPr lang="en-US" sz="2400" dirty="0" smtClean="0"/>
              <a:t>eBusiness Readiness Survey is sent to company</a:t>
            </a:r>
          </a:p>
          <a:p>
            <a:pPr marL="731520" lvl="1" indent="-457200">
              <a:buFont typeface="+mj-lt"/>
              <a:buAutoNum type="arabicPeriod"/>
              <a:defRPr/>
            </a:pPr>
            <a:r>
              <a:rPr lang="en-US" sz="2400" dirty="0" smtClean="0"/>
              <a:t>Agreement of services and SOW is determined</a:t>
            </a:r>
          </a:p>
          <a:p>
            <a:pPr lvl="2">
              <a:defRPr/>
            </a:pPr>
            <a:r>
              <a:rPr lang="en-US" sz="2400" dirty="0" smtClean="0"/>
              <a:t>Each SOW is geared to the member company’s needs/requirements</a:t>
            </a:r>
          </a:p>
          <a:p>
            <a:pPr lvl="2">
              <a:defRPr/>
            </a:pPr>
            <a:r>
              <a:rPr lang="en-US" sz="2400" dirty="0" smtClean="0"/>
              <a:t>May be one message, one trading partner, or may be multiple messages and/or multiple trading partners</a:t>
            </a:r>
          </a:p>
          <a:p>
            <a:pPr marL="731520" lvl="1" indent="-457200">
              <a:buFont typeface="+mj-lt"/>
              <a:buAutoNum type="arabicPeriod"/>
              <a:defRPr/>
            </a:pPr>
            <a:r>
              <a:rPr lang="en-US" sz="2400" dirty="0" smtClean="0"/>
              <a:t>Enabling services director executes agreement</a:t>
            </a:r>
            <a:endParaRPr lang="en-US" sz="2400" dirty="0"/>
          </a:p>
          <a:p>
            <a:pPr>
              <a:defRPr/>
            </a:pPr>
            <a:r>
              <a:rPr lang="en-US" b="1" dirty="0" smtClean="0"/>
              <a:t>Self-directed Enabling Services…</a:t>
            </a:r>
          </a:p>
          <a:p>
            <a:pPr lvl="1">
              <a:defRPr/>
            </a:pPr>
            <a:r>
              <a:rPr lang="en-US" sz="2400" dirty="0" smtClean="0"/>
              <a:t>Although in the works, this service on the web has not yet been fully published</a:t>
            </a:r>
          </a:p>
          <a:p>
            <a:pPr marL="274320" lvl="1" indent="0">
              <a:buFont typeface="Wingdings 2" pitchFamily="18" charset="2"/>
              <a:buNone/>
              <a:defRPr/>
            </a:pPr>
            <a:endParaRPr lang="en-US" dirty="0"/>
          </a:p>
        </p:txBody>
      </p:sp>
      <p:sp>
        <p:nvSpPr>
          <p:cNvPr id="6" name="Rectangle 5"/>
          <p:cNvSpPr/>
          <p:nvPr/>
        </p:nvSpPr>
        <p:spPr>
          <a:xfrm>
            <a:off x="8229600" y="5791200"/>
            <a:ext cx="441146" cy="369332"/>
          </a:xfrm>
          <a:prstGeom prst="rect">
            <a:avLst/>
          </a:prstGeom>
        </p:spPr>
        <p:txBody>
          <a:bodyPr wrap="none">
            <a:spAutoFit/>
          </a:bodyPr>
          <a:lstStyle/>
          <a:p>
            <a:fld id="{E81F8404-7DFE-40C6-8947-612A4ACB98FE}" type="slidenum">
              <a:rPr lang="en-US">
                <a:solidFill>
                  <a:schemeClr val="bg1"/>
                </a:solidFill>
              </a:rPr>
              <a:pPr/>
              <a:t>68</a:t>
            </a:fld>
            <a:endParaRPr lang="en-US" dirty="0">
              <a:solidFill>
                <a:schemeClr val="bg1"/>
              </a:solidFill>
            </a:endParaRPr>
          </a:p>
        </p:txBody>
      </p:sp>
      <p:sp>
        <p:nvSpPr>
          <p:cNvPr id="3" name="Slide Number Placeholder 2"/>
          <p:cNvSpPr>
            <a:spLocks noGrp="1"/>
          </p:cNvSpPr>
          <p:nvPr>
            <p:ph type="sldNum" sz="quarter" idx="12"/>
          </p:nvPr>
        </p:nvSpPr>
        <p:spPr/>
        <p:txBody>
          <a:bodyPr/>
          <a:lstStyle/>
          <a:p>
            <a:fld id="{ADE3A8B2-84D3-49A8-8E03-921EE22FAEA7}" type="slidenum">
              <a:rPr lang="en-US" smtClean="0"/>
              <a:t>68</a:t>
            </a:fld>
            <a:endParaRPr lang="en-US" dirty="0"/>
          </a:p>
        </p:txBody>
      </p:sp>
    </p:spTree>
    <p:extLst>
      <p:ext uri="{BB962C8B-B14F-4D97-AF65-F5344CB8AC3E}">
        <p14:creationId xmlns:p14="http://schemas.microsoft.com/office/powerpoint/2010/main" val="1997354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8229600" cy="990600"/>
          </a:xfrm>
        </p:spPr>
        <p:txBody>
          <a:bodyPr>
            <a:normAutofit fontScale="90000"/>
          </a:bodyPr>
          <a:lstStyle/>
          <a:p>
            <a:r>
              <a:rPr lang="en-US" dirty="0"/>
              <a:t>How </a:t>
            </a:r>
            <a:r>
              <a:rPr lang="en-US" dirty="0" smtClean="0"/>
              <a:t>we start industry </a:t>
            </a:r>
            <a:r>
              <a:rPr lang="en-US" dirty="0"/>
              <a:t>c</a:t>
            </a:r>
            <a:r>
              <a:rPr lang="en-US" dirty="0" smtClean="0"/>
              <a:t>ollaborative projects…</a:t>
            </a: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69</a:t>
            </a:fld>
            <a:endParaRPr lang="en-US" dirty="0"/>
          </a:p>
        </p:txBody>
      </p:sp>
    </p:spTree>
    <p:extLst>
      <p:ext uri="{BB962C8B-B14F-4D97-AF65-F5344CB8AC3E}">
        <p14:creationId xmlns:p14="http://schemas.microsoft.com/office/powerpoint/2010/main" val="594814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Growing demand for food –</a:t>
            </a:r>
            <a:br>
              <a:rPr lang="en-US" dirty="0" smtClean="0"/>
            </a:br>
            <a:r>
              <a:rPr lang="en-US" dirty="0" smtClean="0"/>
              <a:t>Growing pressure on agriculture</a:t>
            </a:r>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7</a:t>
            </a:fld>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725045"/>
            <a:ext cx="8610600" cy="444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4726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Pathway for starting projects</a:t>
            </a:r>
            <a:endParaRPr lang="en-US" dirty="0"/>
          </a:p>
        </p:txBody>
      </p:sp>
      <p:sp>
        <p:nvSpPr>
          <p:cNvPr id="3" name="Content Placeholder 2"/>
          <p:cNvSpPr>
            <a:spLocks noGrp="1"/>
          </p:cNvSpPr>
          <p:nvPr>
            <p:ph idx="1"/>
          </p:nvPr>
        </p:nvSpPr>
        <p:spPr>
          <a:xfrm>
            <a:off x="457200" y="1600200"/>
            <a:ext cx="5638800" cy="4876800"/>
          </a:xfrm>
        </p:spPr>
        <p:txBody>
          <a:bodyPr/>
          <a:lstStyle/>
          <a:p>
            <a:r>
              <a:rPr lang="en-US" b="1" dirty="0" smtClean="0"/>
              <a:t>Conceptual:</a:t>
            </a:r>
            <a:r>
              <a:rPr lang="en-US" dirty="0" smtClean="0"/>
              <a:t> idea presented to Council; task force formed, charter developed</a:t>
            </a:r>
          </a:p>
          <a:p>
            <a:r>
              <a:rPr lang="en-US" b="1" dirty="0" smtClean="0"/>
              <a:t>Approval:</a:t>
            </a:r>
            <a:r>
              <a:rPr lang="en-US" dirty="0" smtClean="0"/>
              <a:t> Council approval, project leadership designated</a:t>
            </a:r>
          </a:p>
          <a:p>
            <a:r>
              <a:rPr lang="en-US" b="1" dirty="0" smtClean="0"/>
              <a:t>Plan:</a:t>
            </a:r>
            <a:r>
              <a:rPr lang="en-US" dirty="0" smtClean="0"/>
              <a:t> Funding and timing</a:t>
            </a:r>
          </a:p>
          <a:p>
            <a:r>
              <a:rPr lang="en-US" b="1" dirty="0" smtClean="0"/>
              <a:t>Design</a:t>
            </a:r>
            <a:r>
              <a:rPr lang="en-US" dirty="0" smtClean="0"/>
              <a:t>: Team determines rules for implementation</a:t>
            </a:r>
          </a:p>
          <a:p>
            <a:r>
              <a:rPr lang="en-US" b="1" dirty="0" smtClean="0"/>
              <a:t>Implementation</a:t>
            </a:r>
            <a:r>
              <a:rPr lang="en-US" dirty="0" smtClean="0"/>
              <a:t>: Develop, test and implement standards</a:t>
            </a:r>
          </a:p>
          <a:p>
            <a:r>
              <a:rPr lang="en-US" b="1" dirty="0" smtClean="0"/>
              <a:t>Wrap-up</a:t>
            </a:r>
            <a:r>
              <a:rPr lang="en-US" dirty="0" smtClean="0"/>
              <a:t>: Documentation so others can implement</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70</a:t>
            </a:fld>
            <a:endParaRPr lang="en-US" dirty="0"/>
          </a:p>
        </p:txBody>
      </p:sp>
      <p:pic>
        <p:nvPicPr>
          <p:cNvPr id="5" name="Picture 2" descr="C:\Program Files\Microsoft Office\MEDIA\CAGCAT10\j023465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5040" y="1752600"/>
            <a:ext cx="2590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733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AgGateway Website 101</a:t>
            </a:r>
            <a:endParaRPr lang="en-US" dirty="0"/>
          </a:p>
        </p:txBody>
      </p:sp>
      <p:sp>
        <p:nvSpPr>
          <p:cNvPr id="4" name="Slide Number Placeholder 3"/>
          <p:cNvSpPr>
            <a:spLocks noGrp="1"/>
          </p:cNvSpPr>
          <p:nvPr>
            <p:ph type="sldNum" sz="quarter" idx="12"/>
          </p:nvPr>
        </p:nvSpPr>
        <p:spPr/>
        <p:txBody>
          <a:bodyPr/>
          <a:lstStyle/>
          <a:p>
            <a:pPr>
              <a:defRPr/>
            </a:pPr>
            <a:fld id="{E444834C-E6F3-4D8C-A316-F92D13804E9B}" type="slidenum">
              <a:rPr lang="en-US" smtClean="0"/>
              <a:pPr>
                <a:defRPr/>
              </a:pPr>
              <a:t>71</a:t>
            </a:fld>
            <a:endParaRPr lang="en-US" dirty="0"/>
          </a:p>
        </p:txBody>
      </p:sp>
    </p:spTree>
    <p:extLst>
      <p:ext uri="{BB962C8B-B14F-4D97-AF65-F5344CB8AC3E}">
        <p14:creationId xmlns:p14="http://schemas.microsoft.com/office/powerpoint/2010/main" val="23121096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website</a:t>
            </a:r>
            <a:endParaRPr lang="en-US" dirty="0"/>
          </a:p>
        </p:txBody>
      </p:sp>
      <p:sp>
        <p:nvSpPr>
          <p:cNvPr id="4" name="Content Placeholder 3"/>
          <p:cNvSpPr>
            <a:spLocks noGrp="1"/>
          </p:cNvSpPr>
          <p:nvPr>
            <p:ph sz="quarter" idx="1"/>
          </p:nvPr>
        </p:nvSpPr>
        <p:spPr>
          <a:xfrm>
            <a:off x="301752" y="1527048"/>
            <a:ext cx="5337048" cy="4572000"/>
          </a:xfrm>
        </p:spPr>
        <p:txBody>
          <a:bodyPr>
            <a:normAutofit/>
          </a:bodyPr>
          <a:lstStyle/>
          <a:p>
            <a:pPr>
              <a:lnSpc>
                <a:spcPct val="150000"/>
              </a:lnSpc>
            </a:pPr>
            <a:r>
              <a:rPr lang="en-US" sz="2800" dirty="0" smtClean="0"/>
              <a:t> </a:t>
            </a:r>
            <a:r>
              <a:rPr lang="en-US" dirty="0" smtClean="0"/>
              <a:t>Ease of use in finding information</a:t>
            </a:r>
          </a:p>
          <a:p>
            <a:pPr>
              <a:lnSpc>
                <a:spcPct val="110000"/>
              </a:lnSpc>
              <a:spcBef>
                <a:spcPts val="0"/>
              </a:spcBef>
            </a:pPr>
            <a:r>
              <a:rPr lang="en-US" dirty="0"/>
              <a:t> </a:t>
            </a:r>
            <a:r>
              <a:rPr lang="en-US" dirty="0" smtClean="0"/>
              <a:t>Communicate benefits of AgGateway membership and collaboration</a:t>
            </a:r>
          </a:p>
          <a:p>
            <a:pPr>
              <a:lnSpc>
                <a:spcPct val="150000"/>
              </a:lnSpc>
            </a:pPr>
            <a:r>
              <a:rPr lang="en-US" dirty="0"/>
              <a:t> </a:t>
            </a:r>
            <a:r>
              <a:rPr lang="en-US" dirty="0" smtClean="0"/>
              <a:t>A go-to source for eConnectivity</a:t>
            </a:r>
          </a:p>
          <a:p>
            <a:pPr>
              <a:lnSpc>
                <a:spcPct val="150000"/>
              </a:lnSpc>
            </a:pPr>
            <a:r>
              <a:rPr lang="en-US" dirty="0"/>
              <a:t> </a:t>
            </a:r>
            <a:r>
              <a:rPr lang="en-US" dirty="0" smtClean="0"/>
              <a:t>Reflects our growth and successes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836" y="1524000"/>
            <a:ext cx="3102964" cy="2057400"/>
          </a:xfrm>
          <a:prstGeom prst="rect">
            <a:avLst/>
          </a:prstGeom>
        </p:spPr>
      </p:pic>
      <p:sp>
        <p:nvSpPr>
          <p:cNvPr id="6" name="Slide Number Placeholder 5"/>
          <p:cNvSpPr>
            <a:spLocks noGrp="1"/>
          </p:cNvSpPr>
          <p:nvPr>
            <p:ph type="sldNum" sz="quarter" idx="11"/>
          </p:nvPr>
        </p:nvSpPr>
        <p:spPr/>
        <p:txBody>
          <a:bodyPr/>
          <a:lstStyle/>
          <a:p>
            <a:pPr>
              <a:defRPr/>
            </a:pPr>
            <a:fld id="{E444834C-E6F3-4D8C-A316-F92D13804E9B}" type="slidenum">
              <a:rPr lang="en-US" smtClean="0"/>
              <a:pPr>
                <a:defRPr/>
              </a:pPr>
              <a:t>72</a:t>
            </a:fld>
            <a:endParaRPr lang="en-US" dirty="0"/>
          </a:p>
        </p:txBody>
      </p:sp>
    </p:spTree>
    <p:extLst>
      <p:ext uri="{BB962C8B-B14F-4D97-AF65-F5344CB8AC3E}">
        <p14:creationId xmlns:p14="http://schemas.microsoft.com/office/powerpoint/2010/main" val="28370275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endParaRPr lang="en-US" dirty="0"/>
          </a:p>
        </p:txBody>
      </p:sp>
      <p:sp>
        <p:nvSpPr>
          <p:cNvPr id="4" name="Slide Number Placeholder 3"/>
          <p:cNvSpPr>
            <a:spLocks noGrp="1"/>
          </p:cNvSpPr>
          <p:nvPr>
            <p:ph type="sldNum" sz="quarter" idx="4294967295"/>
          </p:nvPr>
        </p:nvSpPr>
        <p:spPr>
          <a:xfrm rot="5400000">
            <a:off x="6989763" y="3736975"/>
            <a:ext cx="3200400" cy="365125"/>
          </a:xfrm>
        </p:spPr>
        <p:txBody>
          <a:bodyPr/>
          <a:lstStyle/>
          <a:p>
            <a:fld id="{27AED4FB-C91D-4710-BC61-A2456948BF17}" type="slidenum">
              <a:rPr lang="en-US" smtClean="0"/>
              <a:pPr/>
              <a:t>73</a:t>
            </a:fld>
            <a:endParaRPr lang="en-US" dirty="0"/>
          </a:p>
        </p:txBody>
      </p:sp>
      <p:sp>
        <p:nvSpPr>
          <p:cNvPr id="11" name="Content Placeholder 10"/>
          <p:cNvSpPr>
            <a:spLocks noGrp="1"/>
          </p:cNvSpPr>
          <p:nvPr>
            <p:ph sz="quarter" idx="1"/>
          </p:nvPr>
        </p:nvSpPr>
        <p:spPr/>
        <p:txBody>
          <a:bodyPr/>
          <a:lstStyle/>
          <a:p>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15" b="4791"/>
          <a:stretch/>
        </p:blipFill>
        <p:spPr bwMode="auto">
          <a:xfrm>
            <a:off x="-1981200" y="97302"/>
            <a:ext cx="13342524" cy="660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178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74</a:t>
            </a:fld>
            <a:endParaRPr lang="en-US" dirty="0"/>
          </a:p>
        </p:txBody>
      </p:sp>
      <p:sp>
        <p:nvSpPr>
          <p:cNvPr id="4" name="Content Placeholder 3"/>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31" b="5241"/>
          <a:stretch/>
        </p:blipFill>
        <p:spPr bwMode="auto">
          <a:xfrm>
            <a:off x="-2209800" y="160930"/>
            <a:ext cx="13394912"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5731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75</a:t>
            </a:fld>
            <a:endParaRPr lang="en-US" dirty="0"/>
          </a:p>
        </p:txBody>
      </p:sp>
      <p:sp>
        <p:nvSpPr>
          <p:cNvPr id="4" name="Content Placeholder 3"/>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885" b="4616"/>
          <a:stretch/>
        </p:blipFill>
        <p:spPr bwMode="auto">
          <a:xfrm>
            <a:off x="-2133601" y="152400"/>
            <a:ext cx="13320937"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7627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76</a:t>
            </a:fld>
            <a:endParaRPr lang="en-US" dirty="0"/>
          </a:p>
        </p:txBody>
      </p:sp>
      <p:sp>
        <p:nvSpPr>
          <p:cNvPr id="4" name="Content Placeholder 3"/>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37" b="4934"/>
          <a:stretch/>
        </p:blipFill>
        <p:spPr bwMode="auto">
          <a:xfrm>
            <a:off x="-1828800" y="228600"/>
            <a:ext cx="13011150" cy="642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890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77</a:t>
            </a:fld>
            <a:endParaRPr lang="en-US" dirty="0"/>
          </a:p>
        </p:txBody>
      </p:sp>
      <p:sp>
        <p:nvSpPr>
          <p:cNvPr id="4" name="Content Placeholder 3"/>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15" b="4808"/>
          <a:stretch/>
        </p:blipFill>
        <p:spPr bwMode="auto">
          <a:xfrm>
            <a:off x="-1828800" y="152400"/>
            <a:ext cx="13011150" cy="644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7085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78</a:t>
            </a:fld>
            <a:endParaRPr lang="en-US" dirty="0"/>
          </a:p>
        </p:txBody>
      </p:sp>
      <p:sp>
        <p:nvSpPr>
          <p:cNvPr id="4" name="Content Placeholder 3"/>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15" b="4757"/>
          <a:stretch/>
        </p:blipFill>
        <p:spPr bwMode="auto">
          <a:xfrm>
            <a:off x="-2057400" y="152400"/>
            <a:ext cx="1322614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2004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79</a:t>
            </a:fld>
            <a:endParaRPr lang="en-US" dirty="0"/>
          </a:p>
        </p:txBody>
      </p:sp>
      <p:sp>
        <p:nvSpPr>
          <p:cNvPr id="4" name="Content Placeholder 3"/>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25" t="6344" r="-4825" b="6250"/>
          <a:stretch/>
        </p:blipFill>
        <p:spPr bwMode="auto">
          <a:xfrm>
            <a:off x="-1143000" y="228600"/>
            <a:ext cx="13011150" cy="63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9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of finite resources</a:t>
            </a:r>
            <a:endParaRPr lang="en-US" dirty="0"/>
          </a:p>
        </p:txBody>
      </p:sp>
      <p:sp>
        <p:nvSpPr>
          <p:cNvPr id="3" name="Content Placeholder 2"/>
          <p:cNvSpPr>
            <a:spLocks noGrp="1"/>
          </p:cNvSpPr>
          <p:nvPr>
            <p:ph idx="1"/>
          </p:nvPr>
        </p:nvSpPr>
        <p:spPr>
          <a:xfrm>
            <a:off x="381000" y="1600200"/>
            <a:ext cx="7162800" cy="4876800"/>
          </a:xfrm>
        </p:spPr>
        <p:txBody>
          <a:bodyPr/>
          <a:lstStyle/>
          <a:p>
            <a:pPr marL="285750" indent="-285750">
              <a:spcAft>
                <a:spcPts val="600"/>
              </a:spcAft>
            </a:pPr>
            <a:r>
              <a:rPr lang="en-US" dirty="0"/>
              <a:t>Only 12% more arable land available </a:t>
            </a:r>
            <a:r>
              <a:rPr lang="en-US" dirty="0" smtClean="0"/>
              <a:t>globally</a:t>
            </a:r>
            <a:endParaRPr lang="en-US" dirty="0"/>
          </a:p>
          <a:p>
            <a:pPr marL="285750" indent="-285750">
              <a:spcAft>
                <a:spcPts val="600"/>
              </a:spcAft>
            </a:pPr>
            <a:r>
              <a:rPr lang="en-US" dirty="0"/>
              <a:t>Analysts project only 5% more land cultivated by </a:t>
            </a:r>
            <a:r>
              <a:rPr lang="en-US" dirty="0" smtClean="0"/>
              <a:t>2050</a:t>
            </a:r>
            <a:endParaRPr lang="en-US" dirty="0"/>
          </a:p>
          <a:p>
            <a:pPr marL="285750" indent="-285750">
              <a:spcAft>
                <a:spcPts val="600"/>
              </a:spcAft>
            </a:pPr>
            <a:r>
              <a:rPr lang="en-US" dirty="0"/>
              <a:t>Water demand projected to outstrip water supply </a:t>
            </a:r>
            <a:r>
              <a:rPr lang="en-US" sz="2400" dirty="0" smtClean="0"/>
              <a:t>by </a:t>
            </a:r>
            <a:r>
              <a:rPr lang="en-US" sz="2400" dirty="0"/>
              <a:t>40% in </a:t>
            </a:r>
            <a:r>
              <a:rPr lang="en-US" sz="2400" dirty="0" smtClean="0"/>
              <a:t>2030</a:t>
            </a:r>
            <a:endParaRPr lang="en-US" sz="2400" dirty="0"/>
          </a:p>
          <a:p>
            <a:pPr marL="285750" indent="-285750">
              <a:spcAft>
                <a:spcPts val="600"/>
              </a:spcAft>
            </a:pPr>
            <a:r>
              <a:rPr lang="en-US" dirty="0"/>
              <a:t>Farmers will need to increase food production dramatically … and with less fresh </a:t>
            </a:r>
            <a:r>
              <a:rPr lang="en-US" dirty="0" smtClean="0"/>
              <a:t>water.</a:t>
            </a:r>
            <a:endParaRPr lang="en-US" dirty="0"/>
          </a:p>
          <a:p>
            <a:endParaRPr lang="en-US" sz="1800" b="1" dirty="0"/>
          </a:p>
          <a:p>
            <a:r>
              <a:rPr lang="en-US" sz="1800" dirty="0"/>
              <a:t>SOURCES: OECD-FAO, global water supply/demand model; agricultural production based on IFPRI computed general equilibrium model base case; A Daunting Task, Prof. Robert Thompson (2010)</a:t>
            </a:r>
          </a:p>
          <a:p>
            <a:endParaRPr lang="en-US" dirty="0"/>
          </a:p>
        </p:txBody>
      </p:sp>
      <p:sp>
        <p:nvSpPr>
          <p:cNvPr id="4" name="Slide Number Placeholder 3"/>
          <p:cNvSpPr>
            <a:spLocks noGrp="1"/>
          </p:cNvSpPr>
          <p:nvPr>
            <p:ph type="sldNum" sz="quarter" idx="12"/>
          </p:nvPr>
        </p:nvSpPr>
        <p:spPr/>
        <p:txBody>
          <a:bodyPr/>
          <a:lstStyle/>
          <a:p>
            <a:fld id="{ADE3A8B2-84D3-49A8-8E03-921EE22FAEA7}" type="slidenum">
              <a:rPr lang="en-US" smtClean="0"/>
              <a:t>8</a:t>
            </a:fld>
            <a:endParaRPr lang="en-US" dirty="0"/>
          </a:p>
        </p:txBody>
      </p:sp>
    </p:spTree>
    <p:extLst>
      <p:ext uri="{BB962C8B-B14F-4D97-AF65-F5344CB8AC3E}">
        <p14:creationId xmlns:p14="http://schemas.microsoft.com/office/powerpoint/2010/main" val="32239604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80</a:t>
            </a:fld>
            <a:endParaRPr lang="en-US" dirty="0"/>
          </a:p>
        </p:txBody>
      </p:sp>
      <p:sp>
        <p:nvSpPr>
          <p:cNvPr id="4" name="Content Placeholder 3"/>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46" b="4863"/>
          <a:stretch/>
        </p:blipFill>
        <p:spPr bwMode="auto">
          <a:xfrm>
            <a:off x="-1981200" y="1"/>
            <a:ext cx="1343262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080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81</a:t>
            </a:fld>
            <a:endParaRPr lang="en-US" dirty="0"/>
          </a:p>
        </p:txBody>
      </p:sp>
      <p:sp>
        <p:nvSpPr>
          <p:cNvPr id="4" name="Content Placeholder 3"/>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15" b="5913"/>
          <a:stretch/>
        </p:blipFill>
        <p:spPr bwMode="auto">
          <a:xfrm>
            <a:off x="-1905000" y="304800"/>
            <a:ext cx="13011150" cy="636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2782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endParaRPr lang="en-US"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46" b="17607"/>
          <a:stretch/>
        </p:blipFill>
        <p:spPr bwMode="auto">
          <a:xfrm>
            <a:off x="-1761853" y="762000"/>
            <a:ext cx="1282528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3534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DD7DCB-2998-4903-8FC7-6732A60BE2ED}" type="slidenum">
              <a:rPr lang="en-US" smtClean="0"/>
              <a:pPr>
                <a:defRPr/>
              </a:pPr>
              <a:t>83</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04" b="4441"/>
          <a:stretch/>
        </p:blipFill>
        <p:spPr bwMode="auto">
          <a:xfrm>
            <a:off x="-1905000" y="212559"/>
            <a:ext cx="13011150" cy="615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8972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DD7DCB-2998-4903-8FC7-6732A60BE2ED}" type="slidenum">
              <a:rPr lang="en-US" smtClean="0"/>
              <a:pPr>
                <a:defRPr/>
              </a:pPr>
              <a:t>84</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062" b="4879"/>
          <a:stretch/>
        </p:blipFill>
        <p:spPr bwMode="auto">
          <a:xfrm>
            <a:off x="-1752600" y="629653"/>
            <a:ext cx="13011150" cy="607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7206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85</a:t>
            </a:fld>
            <a:endParaRPr lang="en-US" dirty="0"/>
          </a:p>
        </p:txBody>
      </p:sp>
      <p:sp>
        <p:nvSpPr>
          <p:cNvPr id="4" name="Content Placeholder 3"/>
          <p:cNvSpPr>
            <a:spLocks noGrp="1"/>
          </p:cNvSpPr>
          <p:nvPr>
            <p:ph sz="quarter" idx="1"/>
          </p:nvPr>
        </p:nvSpPr>
        <p:spPr/>
        <p:txBody>
          <a:bodyPr/>
          <a:lstStyle/>
          <a:p>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30" b="4805"/>
          <a:stretch/>
        </p:blipFill>
        <p:spPr bwMode="auto">
          <a:xfrm>
            <a:off x="-1828800" y="228600"/>
            <a:ext cx="13011150" cy="647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2103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Tips</a:t>
            </a:r>
            <a:endParaRPr lang="en-US" dirty="0"/>
          </a:p>
        </p:txBody>
      </p:sp>
      <p:sp>
        <p:nvSpPr>
          <p:cNvPr id="4" name="Content Placeholder 3"/>
          <p:cNvSpPr>
            <a:spLocks noGrp="1"/>
          </p:cNvSpPr>
          <p:nvPr>
            <p:ph sz="quarter" idx="1"/>
          </p:nvPr>
        </p:nvSpPr>
        <p:spPr/>
        <p:txBody>
          <a:bodyPr/>
          <a:lstStyle/>
          <a:p>
            <a:r>
              <a:rPr lang="en-US" dirty="0" smtClean="0"/>
              <a:t> Profile Management</a:t>
            </a:r>
          </a:p>
        </p:txBody>
      </p:sp>
      <p:pic>
        <p:nvPicPr>
          <p:cNvPr id="5" name="Picture 4" descr="Screen Shot 2013-01-10 at 12.39.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2077184"/>
            <a:ext cx="5181600" cy="4171215"/>
          </a:xfrm>
          <a:prstGeom prst="rect">
            <a:avLst/>
          </a:prstGeom>
        </p:spPr>
      </p:pic>
      <p:sp>
        <p:nvSpPr>
          <p:cNvPr id="6" name="Rectangle 5"/>
          <p:cNvSpPr/>
          <p:nvPr/>
        </p:nvSpPr>
        <p:spPr>
          <a:xfrm>
            <a:off x="6324600" y="2209800"/>
            <a:ext cx="609600" cy="228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010400" y="2133600"/>
            <a:ext cx="313044"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8" name="Rectangle 7"/>
          <p:cNvSpPr/>
          <p:nvPr/>
        </p:nvSpPr>
        <p:spPr>
          <a:xfrm>
            <a:off x="2971800" y="4419600"/>
            <a:ext cx="609600" cy="228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657600" y="4343400"/>
            <a:ext cx="313044"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0" name="Slide Number Placeholder 9"/>
          <p:cNvSpPr>
            <a:spLocks noGrp="1"/>
          </p:cNvSpPr>
          <p:nvPr>
            <p:ph type="sldNum" sz="quarter" idx="11"/>
          </p:nvPr>
        </p:nvSpPr>
        <p:spPr/>
        <p:txBody>
          <a:bodyPr/>
          <a:lstStyle/>
          <a:p>
            <a:pPr>
              <a:defRPr/>
            </a:pPr>
            <a:fld id="{E444834C-E6F3-4D8C-A316-F92D13804E9B}" type="slidenum">
              <a:rPr lang="en-US" smtClean="0"/>
              <a:pPr>
                <a:defRPr/>
              </a:pPr>
              <a:t>86</a:t>
            </a:fld>
            <a:endParaRPr lang="en-US" dirty="0"/>
          </a:p>
        </p:txBody>
      </p:sp>
    </p:spTree>
    <p:extLst>
      <p:ext uri="{BB962C8B-B14F-4D97-AF65-F5344CB8AC3E}">
        <p14:creationId xmlns:p14="http://schemas.microsoft.com/office/powerpoint/2010/main" val="36773619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Tips</a:t>
            </a:r>
            <a:endParaRPr lang="en-US" dirty="0"/>
          </a:p>
        </p:txBody>
      </p:sp>
      <p:sp>
        <p:nvSpPr>
          <p:cNvPr id="4" name="Content Placeholder 3"/>
          <p:cNvSpPr>
            <a:spLocks noGrp="1"/>
          </p:cNvSpPr>
          <p:nvPr>
            <p:ph sz="quarter" idx="1"/>
          </p:nvPr>
        </p:nvSpPr>
        <p:spPr/>
        <p:txBody>
          <a:bodyPr/>
          <a:lstStyle/>
          <a:p>
            <a:r>
              <a:rPr lang="en-US" dirty="0" smtClean="0"/>
              <a:t> Profile Management</a:t>
            </a:r>
          </a:p>
        </p:txBody>
      </p:sp>
      <p:pic>
        <p:nvPicPr>
          <p:cNvPr id="10" name="Picture 9" descr="Screen Shot 2013-01-10 at 1.05.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971800"/>
            <a:ext cx="7086600" cy="2713199"/>
          </a:xfrm>
          <a:prstGeom prst="rect">
            <a:avLst/>
          </a:prstGeom>
        </p:spPr>
      </p:pic>
      <p:sp>
        <p:nvSpPr>
          <p:cNvPr id="7" name="TextBox 6"/>
          <p:cNvSpPr txBox="1"/>
          <p:nvPr/>
        </p:nvSpPr>
        <p:spPr>
          <a:xfrm>
            <a:off x="1972956" y="3593068"/>
            <a:ext cx="313044"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9" name="TextBox 8"/>
          <p:cNvSpPr txBox="1"/>
          <p:nvPr/>
        </p:nvSpPr>
        <p:spPr>
          <a:xfrm>
            <a:off x="3154056" y="3593068"/>
            <a:ext cx="313044"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1" name="TextBox 10"/>
          <p:cNvSpPr txBox="1"/>
          <p:nvPr/>
        </p:nvSpPr>
        <p:spPr>
          <a:xfrm>
            <a:off x="4335156" y="3593068"/>
            <a:ext cx="313044" cy="369332"/>
          </a:xfrm>
          <a:prstGeom prst="rect">
            <a:avLst/>
          </a:prstGeom>
          <a:noFill/>
        </p:spPr>
        <p:txBody>
          <a:bodyPr wrap="none" rtlCol="0">
            <a:spAutoFit/>
          </a:bodyPr>
          <a:lstStyle/>
          <a:p>
            <a:r>
              <a:rPr lang="en-US" dirty="0" smtClean="0">
                <a:solidFill>
                  <a:srgbClr val="FF0000"/>
                </a:solidFill>
              </a:rPr>
              <a:t>3</a:t>
            </a:r>
            <a:endParaRPr lang="en-US" dirty="0">
              <a:solidFill>
                <a:srgbClr val="FF0000"/>
              </a:solidFill>
            </a:endParaRPr>
          </a:p>
        </p:txBody>
      </p:sp>
      <p:sp>
        <p:nvSpPr>
          <p:cNvPr id="5" name="Slide Number Placeholder 4"/>
          <p:cNvSpPr>
            <a:spLocks noGrp="1"/>
          </p:cNvSpPr>
          <p:nvPr>
            <p:ph type="sldNum" sz="quarter" idx="11"/>
          </p:nvPr>
        </p:nvSpPr>
        <p:spPr/>
        <p:txBody>
          <a:bodyPr/>
          <a:lstStyle/>
          <a:p>
            <a:pPr>
              <a:defRPr/>
            </a:pPr>
            <a:fld id="{E444834C-E6F3-4D8C-A316-F92D13804E9B}" type="slidenum">
              <a:rPr lang="en-US" smtClean="0"/>
              <a:pPr>
                <a:defRPr/>
              </a:pPr>
              <a:t>87</a:t>
            </a:fld>
            <a:endParaRPr lang="en-US" dirty="0"/>
          </a:p>
        </p:txBody>
      </p:sp>
    </p:spTree>
    <p:extLst>
      <p:ext uri="{BB962C8B-B14F-4D97-AF65-F5344CB8AC3E}">
        <p14:creationId xmlns:p14="http://schemas.microsoft.com/office/powerpoint/2010/main" val="14546852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Tips</a:t>
            </a:r>
            <a:endParaRPr lang="en-US" dirty="0"/>
          </a:p>
        </p:txBody>
      </p:sp>
      <p:sp>
        <p:nvSpPr>
          <p:cNvPr id="3" name="Slide Number Placeholder 2"/>
          <p:cNvSpPr>
            <a:spLocks noGrp="1"/>
          </p:cNvSpPr>
          <p:nvPr>
            <p:ph type="sldNum" sz="quarter" idx="4294967295"/>
          </p:nvPr>
        </p:nvSpPr>
        <p:spPr>
          <a:xfrm rot="5400000">
            <a:off x="6989763" y="3736975"/>
            <a:ext cx="3200400" cy="365125"/>
          </a:xfrm>
        </p:spPr>
        <p:txBody>
          <a:bodyPr/>
          <a:lstStyle/>
          <a:p>
            <a:pPr>
              <a:defRPr/>
            </a:pPr>
            <a:fld id="{27AED4FB-C91D-4710-BC61-A2456948BF17}" type="slidenum">
              <a:rPr lang="en-US" smtClean="0"/>
              <a:pPr>
                <a:defRPr/>
              </a:pPr>
              <a:t>88</a:t>
            </a:fld>
            <a:endParaRPr lang="en-US" dirty="0"/>
          </a:p>
        </p:txBody>
      </p:sp>
      <p:sp>
        <p:nvSpPr>
          <p:cNvPr id="4" name="Content Placeholder 3"/>
          <p:cNvSpPr>
            <a:spLocks noGrp="1"/>
          </p:cNvSpPr>
          <p:nvPr>
            <p:ph sz="quarter" idx="1"/>
          </p:nvPr>
        </p:nvSpPr>
        <p:spPr/>
        <p:txBody>
          <a:bodyPr/>
          <a:lstStyle/>
          <a:p>
            <a:r>
              <a:rPr lang="en-US" dirty="0" smtClean="0"/>
              <a:t> File </a:t>
            </a:r>
            <a:r>
              <a:rPr lang="en-US" dirty="0"/>
              <a:t>m</a:t>
            </a:r>
            <a:r>
              <a:rPr lang="en-US" dirty="0" smtClean="0"/>
              <a:t>anagement</a:t>
            </a:r>
          </a:p>
          <a:p>
            <a:r>
              <a:rPr lang="en-US" dirty="0"/>
              <a:t> Uploading </a:t>
            </a:r>
            <a:r>
              <a:rPr lang="en-US" dirty="0" smtClean="0"/>
              <a:t>files</a:t>
            </a:r>
          </a:p>
          <a:p>
            <a:r>
              <a:rPr lang="en-US" dirty="0" smtClean="0"/>
              <a:t>Calendar management</a:t>
            </a:r>
            <a:endParaRPr lang="en-US" dirty="0"/>
          </a:p>
          <a:p>
            <a:endParaRPr lang="en-US" dirty="0" smtClean="0"/>
          </a:p>
          <a:p>
            <a:r>
              <a:rPr lang="en-US" dirty="0" smtClean="0">
                <a:solidFill>
                  <a:srgbClr val="FF0000"/>
                </a:solidFill>
              </a:rPr>
              <a:t>SHOULD WE INCLUDE ANY OF THIS? OR JUST LET THEM KNOW THERE IS A GUIDE TO HELP THEM IF THEY EVER HAVE THE NEED TO DO THIS?</a:t>
            </a:r>
          </a:p>
        </p:txBody>
      </p:sp>
    </p:spTree>
    <p:extLst>
      <p:ext uri="{BB962C8B-B14F-4D97-AF65-F5344CB8AC3E}">
        <p14:creationId xmlns:p14="http://schemas.microsoft.com/office/powerpoint/2010/main" val="38572997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Getting more </a:t>
            </a:r>
            <a:r>
              <a:rPr lang="en-US" dirty="0"/>
              <a:t>i</a:t>
            </a:r>
            <a:r>
              <a:rPr lang="en-US" dirty="0" smtClean="0"/>
              <a:t>nvolved in AgGateway</a:t>
            </a:r>
            <a:endParaRPr lang="en-US" dirty="0"/>
          </a:p>
        </p:txBody>
      </p:sp>
      <p:sp>
        <p:nvSpPr>
          <p:cNvPr id="2" name="Slide Number Placeholder 1"/>
          <p:cNvSpPr>
            <a:spLocks noGrp="1"/>
          </p:cNvSpPr>
          <p:nvPr>
            <p:ph type="sldNum" sz="quarter" idx="12"/>
          </p:nvPr>
        </p:nvSpPr>
        <p:spPr/>
        <p:txBody>
          <a:bodyPr/>
          <a:lstStyle/>
          <a:p>
            <a:fld id="{ADE3A8B2-84D3-49A8-8E03-921EE22FAEA7}" type="slidenum">
              <a:rPr lang="en-US" smtClean="0"/>
              <a:t>89</a:t>
            </a:fld>
            <a:endParaRPr lang="en-US" dirty="0"/>
          </a:p>
        </p:txBody>
      </p:sp>
    </p:spTree>
    <p:extLst>
      <p:ext uri="{BB962C8B-B14F-4D97-AF65-F5344CB8AC3E}">
        <p14:creationId xmlns:p14="http://schemas.microsoft.com/office/powerpoint/2010/main" val="204506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 of </a:t>
            </a:r>
            <a:r>
              <a:rPr lang="en-US" dirty="0" smtClean="0"/>
              <a:t>sweeping </a:t>
            </a:r>
            <a:r>
              <a:rPr lang="en-US" dirty="0"/>
              <a:t>c</a:t>
            </a:r>
            <a:r>
              <a:rPr lang="en-US" dirty="0" smtClean="0"/>
              <a:t>hanges</a:t>
            </a:r>
            <a:endParaRPr lang="en-US" dirty="0"/>
          </a:p>
        </p:txBody>
      </p:sp>
      <p:sp>
        <p:nvSpPr>
          <p:cNvPr id="4" name="Slide Number Placeholder 3"/>
          <p:cNvSpPr>
            <a:spLocks noGrp="1"/>
          </p:cNvSpPr>
          <p:nvPr>
            <p:ph type="sldNum" sz="quarter" idx="12"/>
          </p:nvPr>
        </p:nvSpPr>
        <p:spPr/>
        <p:txBody>
          <a:bodyPr/>
          <a:lstStyle/>
          <a:p>
            <a:fld id="{FDD3E42D-C37C-4CF2-BA13-6C65C1A33A14}" type="slidenum">
              <a:rPr lang="en-US" smtClean="0"/>
              <a:pPr/>
              <a:t>9</a:t>
            </a:fld>
            <a:endParaRPr lang="en-US" dirty="0"/>
          </a:p>
        </p:txBody>
      </p:sp>
      <p:sp>
        <p:nvSpPr>
          <p:cNvPr id="3" name="Content Placeholder 2"/>
          <p:cNvSpPr>
            <a:spLocks noGrp="1"/>
          </p:cNvSpPr>
          <p:nvPr>
            <p:ph sz="quarter" idx="1"/>
          </p:nvPr>
        </p:nvSpPr>
        <p:spPr>
          <a:xfrm>
            <a:off x="301752" y="1527048"/>
            <a:ext cx="8503920" cy="5178552"/>
          </a:xfrm>
        </p:spPr>
        <p:txBody>
          <a:bodyPr>
            <a:normAutofit/>
          </a:bodyPr>
          <a:lstStyle/>
          <a:p>
            <a:pPr marL="514350" indent="-514350">
              <a:spcBef>
                <a:spcPts val="0"/>
              </a:spcBef>
              <a:spcAft>
                <a:spcPts val="1200"/>
              </a:spcAft>
              <a:buFont typeface="+mj-lt"/>
              <a:buAutoNum type="arabicPeriod"/>
            </a:pPr>
            <a:r>
              <a:rPr lang="en-US" b="1" dirty="0" smtClean="0"/>
              <a:t>Global </a:t>
            </a:r>
            <a:r>
              <a:rPr lang="en-US" b="1" dirty="0"/>
              <a:t>m</a:t>
            </a:r>
            <a:r>
              <a:rPr lang="en-US" b="1" dirty="0" smtClean="0"/>
              <a:t>arkets</a:t>
            </a:r>
          </a:p>
          <a:p>
            <a:pPr lvl="1">
              <a:spcBef>
                <a:spcPts val="0"/>
              </a:spcBef>
              <a:spcAft>
                <a:spcPts val="1200"/>
              </a:spcAft>
            </a:pPr>
            <a:r>
              <a:rPr lang="en-US" dirty="0" smtClean="0"/>
              <a:t>Agribusiness is impacted by events halfway around the globe</a:t>
            </a:r>
          </a:p>
          <a:p>
            <a:pPr marL="457200" indent="-457200">
              <a:spcBef>
                <a:spcPts val="0"/>
              </a:spcBef>
              <a:spcAft>
                <a:spcPts val="1200"/>
              </a:spcAft>
              <a:buFont typeface="+mj-lt"/>
              <a:buAutoNum type="arabicPeriod"/>
            </a:pPr>
            <a:r>
              <a:rPr lang="en-US" b="1" dirty="0" smtClean="0"/>
              <a:t>More demanding </a:t>
            </a:r>
            <a:r>
              <a:rPr lang="en-US" b="1" dirty="0"/>
              <a:t>c</a:t>
            </a:r>
            <a:r>
              <a:rPr lang="en-US" b="1" dirty="0" smtClean="0"/>
              <a:t>ustomers w/instantaneous </a:t>
            </a:r>
            <a:r>
              <a:rPr lang="en-US" b="1" dirty="0"/>
              <a:t>i</a:t>
            </a:r>
            <a:r>
              <a:rPr lang="en-US" b="1" dirty="0" smtClean="0"/>
              <a:t>nformation</a:t>
            </a:r>
          </a:p>
          <a:p>
            <a:pPr lvl="1">
              <a:spcBef>
                <a:spcPts val="0"/>
              </a:spcBef>
              <a:spcAft>
                <a:spcPts val="1200"/>
              </a:spcAft>
            </a:pPr>
            <a:r>
              <a:rPr lang="en-US" dirty="0" smtClean="0"/>
              <a:t>Larger, sophisticated </a:t>
            </a:r>
            <a:r>
              <a:rPr lang="en-US" dirty="0" smtClean="0"/>
              <a:t>farms </a:t>
            </a:r>
            <a:r>
              <a:rPr lang="en-US" dirty="0" smtClean="0"/>
              <a:t>using real-time market info</a:t>
            </a:r>
          </a:p>
          <a:p>
            <a:pPr marL="514350" indent="-514350">
              <a:spcBef>
                <a:spcPts val="0"/>
              </a:spcBef>
              <a:spcAft>
                <a:spcPts val="1200"/>
              </a:spcAft>
              <a:buFont typeface="+mj-lt"/>
              <a:buAutoNum type="arabicPeriod"/>
            </a:pPr>
            <a:r>
              <a:rPr lang="en-US" b="1" dirty="0" smtClean="0"/>
              <a:t>Growing demand worldwide for food</a:t>
            </a:r>
            <a:endParaRPr lang="en-US" dirty="0" smtClean="0"/>
          </a:p>
          <a:p>
            <a:pPr marL="514350" indent="-514350">
              <a:spcBef>
                <a:spcPts val="0"/>
              </a:spcBef>
              <a:spcAft>
                <a:spcPts val="1200"/>
              </a:spcAft>
              <a:buFont typeface="+mj-lt"/>
              <a:buAutoNum type="arabicPeriod"/>
            </a:pPr>
            <a:r>
              <a:rPr lang="en-US" b="1" dirty="0" smtClean="0"/>
              <a:t>Competition for </a:t>
            </a:r>
            <a:r>
              <a:rPr lang="en-US" b="1" dirty="0"/>
              <a:t>n</a:t>
            </a:r>
            <a:r>
              <a:rPr lang="en-US" b="1" dirty="0" smtClean="0"/>
              <a:t>atural </a:t>
            </a:r>
            <a:r>
              <a:rPr lang="en-US" b="1" dirty="0"/>
              <a:t>r</a:t>
            </a:r>
            <a:r>
              <a:rPr lang="en-US" b="1" dirty="0" smtClean="0"/>
              <a:t>esources</a:t>
            </a:r>
          </a:p>
          <a:p>
            <a:pPr marL="514350" indent="-514350">
              <a:spcBef>
                <a:spcPts val="0"/>
              </a:spcBef>
              <a:spcAft>
                <a:spcPts val="1200"/>
              </a:spcAft>
              <a:buFont typeface="+mj-lt"/>
              <a:buAutoNum type="arabicPeriod"/>
            </a:pPr>
            <a:r>
              <a:rPr lang="en-US" b="1" dirty="0" smtClean="0"/>
              <a:t>Unprecedented market volatility</a:t>
            </a:r>
          </a:p>
          <a:p>
            <a:pPr marL="514350" indent="-514350">
              <a:spcBef>
                <a:spcPts val="0"/>
              </a:spcBef>
              <a:spcAft>
                <a:spcPts val="1200"/>
              </a:spcAft>
              <a:buFont typeface="+mj-lt"/>
              <a:buAutoNum type="arabicPeriod"/>
            </a:pPr>
            <a:r>
              <a:rPr lang="en-US" b="1" dirty="0" smtClean="0"/>
              <a:t>Food safety / environment / global </a:t>
            </a:r>
            <a:r>
              <a:rPr lang="en-US" b="1" dirty="0"/>
              <a:t>w</a:t>
            </a:r>
            <a:r>
              <a:rPr lang="en-US" b="1" dirty="0" smtClean="0"/>
              <a:t>arming / </a:t>
            </a:r>
            <a:r>
              <a:rPr lang="en-US" b="1" dirty="0" smtClean="0"/>
              <a:t>sustainability</a:t>
            </a:r>
            <a:endParaRPr lang="en-US" b="1" dirty="0" smtClean="0"/>
          </a:p>
          <a:p>
            <a:pPr marL="274320" lvl="1" indent="0">
              <a:spcBef>
                <a:spcPts val="0"/>
              </a:spcBef>
              <a:spcAft>
                <a:spcPts val="1200"/>
              </a:spcAft>
              <a:buNone/>
            </a:pPr>
            <a:endParaRPr lang="en-US" sz="2900" dirty="0" smtClean="0"/>
          </a:p>
          <a:p>
            <a:pPr marL="274320" lvl="1" indent="0">
              <a:spcBef>
                <a:spcPts val="0"/>
              </a:spcBef>
              <a:spcAft>
                <a:spcPts val="1200"/>
              </a:spcAft>
              <a:buNone/>
            </a:pPr>
            <a:r>
              <a:rPr lang="en-US" dirty="0" smtClean="0"/>
              <a:t>Source: Purdue University 2010</a:t>
            </a:r>
            <a:endParaRPr lang="en-US" dirty="0"/>
          </a:p>
        </p:txBody>
      </p:sp>
    </p:spTree>
    <p:extLst>
      <p:ext uri="{BB962C8B-B14F-4D97-AF65-F5344CB8AC3E}">
        <p14:creationId xmlns:p14="http://schemas.microsoft.com/office/powerpoint/2010/main" val="23374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Getting involved</a:t>
            </a:r>
            <a:endParaRPr lang="en-US" dirty="0"/>
          </a:p>
        </p:txBody>
      </p:sp>
      <p:sp>
        <p:nvSpPr>
          <p:cNvPr id="6" name="Content Placeholder 5"/>
          <p:cNvSpPr>
            <a:spLocks noGrp="1"/>
          </p:cNvSpPr>
          <p:nvPr>
            <p:ph idx="1"/>
          </p:nvPr>
        </p:nvSpPr>
        <p:spPr/>
        <p:txBody>
          <a:bodyPr/>
          <a:lstStyle/>
          <a:p>
            <a:r>
              <a:rPr lang="en-US" dirty="0" smtClean="0"/>
              <a:t>Council participation</a:t>
            </a:r>
          </a:p>
          <a:p>
            <a:r>
              <a:rPr lang="en-US" dirty="0" smtClean="0"/>
              <a:t>Join a committee</a:t>
            </a:r>
          </a:p>
          <a:p>
            <a:r>
              <a:rPr lang="en-US" dirty="0" smtClean="0"/>
              <a:t>Attend the MYM and Annual Conference</a:t>
            </a:r>
          </a:p>
          <a:p>
            <a:r>
              <a:rPr lang="en-US" dirty="0" smtClean="0">
                <a:solidFill>
                  <a:srgbClr val="FF0000"/>
                </a:solidFill>
              </a:rPr>
              <a:t>Others?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DE3A8B2-84D3-49A8-8E03-921EE22FAEA7}" type="slidenum">
              <a:rPr lang="en-US" smtClean="0"/>
              <a:t>90</a:t>
            </a:fld>
            <a:endParaRPr lang="en-US" dirty="0"/>
          </a:p>
        </p:txBody>
      </p:sp>
    </p:spTree>
    <p:extLst>
      <p:ext uri="{BB962C8B-B14F-4D97-AF65-F5344CB8AC3E}">
        <p14:creationId xmlns:p14="http://schemas.microsoft.com/office/powerpoint/2010/main" val="6354584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E444834C-E6F3-4D8C-A316-F92D13804E9B}" type="slidenum">
              <a:rPr lang="en-US" smtClean="0"/>
              <a:pPr>
                <a:defRPr/>
              </a:pPr>
              <a:t>91</a:t>
            </a:fld>
            <a:endParaRPr lang="en-US" dirty="0"/>
          </a:p>
        </p:txBody>
      </p:sp>
    </p:spTree>
    <p:extLst>
      <p:ext uri="{BB962C8B-B14F-4D97-AF65-F5344CB8AC3E}">
        <p14:creationId xmlns:p14="http://schemas.microsoft.com/office/powerpoint/2010/main" val="3865308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5539</TotalTime>
  <Words>4643</Words>
  <Application>Microsoft Office PowerPoint</Application>
  <PresentationFormat>On-screen Show (4:3)</PresentationFormat>
  <Paragraphs>696</Paragraphs>
  <Slides>91</Slides>
  <Notes>56</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Clarity</vt:lpstr>
      <vt:lpstr>Introduction to AgGateway</vt:lpstr>
      <vt:lpstr>What we’ll discuss…</vt:lpstr>
      <vt:lpstr>AgGateway: What it is</vt:lpstr>
      <vt:lpstr>What’s the big idea?</vt:lpstr>
      <vt:lpstr>A critical time</vt:lpstr>
      <vt:lpstr>Main driver of current ag trends…</vt:lpstr>
      <vt:lpstr>Growing demand for food – Growing pressure on agriculture</vt:lpstr>
      <vt:lpstr>Challenge of finite resources</vt:lpstr>
      <vt:lpstr>Challenge of sweeping changes</vt:lpstr>
      <vt:lpstr>What’s different this time?</vt:lpstr>
      <vt:lpstr>How our members say they’ll address these challenges:</vt:lpstr>
      <vt:lpstr>AgGateway Vision</vt:lpstr>
      <vt:lpstr>AgGateway’s Mission</vt:lpstr>
      <vt:lpstr>2013-15 Strategic Objectives</vt:lpstr>
      <vt:lpstr>Continued membership growth</vt:lpstr>
      <vt:lpstr>What we mean when we say…</vt:lpstr>
      <vt:lpstr>PowerPoint Presentation</vt:lpstr>
      <vt:lpstr>PowerPoint Presentation</vt:lpstr>
      <vt:lpstr>PowerPoint Presentation</vt:lpstr>
      <vt:lpstr>How companies expand eBusiness</vt:lpstr>
      <vt:lpstr>Examples of Current Projects</vt:lpstr>
      <vt:lpstr>Examples of AgGateway projects</vt:lpstr>
      <vt:lpstr>More AgGateway projects…</vt:lpstr>
      <vt:lpstr>More AgGateway projects…</vt:lpstr>
      <vt:lpstr>AGIIS: A key tool in all we do</vt:lpstr>
      <vt:lpstr>AGIIS Today</vt:lpstr>
      <vt:lpstr>PowerPoint Presentation</vt:lpstr>
      <vt:lpstr>How AgGateway operates</vt:lpstr>
      <vt:lpstr>How we operate: a consortium</vt:lpstr>
      <vt:lpstr>How is AgGateway organized?</vt:lpstr>
      <vt:lpstr>Councils</vt:lpstr>
      <vt:lpstr>Currently 9 ag industry segments (so, 9 councils)</vt:lpstr>
      <vt:lpstr>Committees</vt:lpstr>
      <vt:lpstr>Communications Committee</vt:lpstr>
      <vt:lpstr>Conference Committee</vt:lpstr>
      <vt:lpstr>2013 AgGateway Mid-Year Meeting</vt:lpstr>
      <vt:lpstr>2013 AgGateway Annual Meeting &amp; Conference</vt:lpstr>
      <vt:lpstr>Directory Oversight Committee</vt:lpstr>
      <vt:lpstr>Education Committee</vt:lpstr>
      <vt:lpstr>Emerging Technologies Committee</vt:lpstr>
      <vt:lpstr>Future Direction Committee</vt:lpstr>
      <vt:lpstr>Membership Committee</vt:lpstr>
      <vt:lpstr>Standards &amp; Guidelines Committee</vt:lpstr>
      <vt:lpstr>AgGateway Member Services</vt:lpstr>
      <vt:lpstr>Member Services</vt:lpstr>
      <vt:lpstr>AGIIS &amp; Other Enabling Mechanisms</vt:lpstr>
      <vt:lpstr>Ag Industry Identification System (AGIIS)</vt:lpstr>
      <vt:lpstr>AGIIS - Database</vt:lpstr>
      <vt:lpstr>AGIIS - Software</vt:lpstr>
      <vt:lpstr>Unique identifiers</vt:lpstr>
      <vt:lpstr>Entities</vt:lpstr>
      <vt:lpstr>Maintain Entity Subsets</vt:lpstr>
      <vt:lpstr>Products</vt:lpstr>
      <vt:lpstr>More information</vt:lpstr>
      <vt:lpstr>Standards &amp; Guidelines</vt:lpstr>
      <vt:lpstr>Standards &amp; Guidelines</vt:lpstr>
      <vt:lpstr>Standards &amp; Guidelines</vt:lpstr>
      <vt:lpstr>Tools</vt:lpstr>
      <vt:lpstr>PowerPoint Presentation</vt:lpstr>
      <vt:lpstr>Tools</vt:lpstr>
      <vt:lpstr>CLICK</vt:lpstr>
      <vt:lpstr>Message use template</vt:lpstr>
      <vt:lpstr>AgGateway Enabling Services</vt:lpstr>
      <vt:lpstr>Helping companies get connected</vt:lpstr>
      <vt:lpstr>Enable &amp; expand connectivity</vt:lpstr>
      <vt:lpstr>eBusiness Enabling Services</vt:lpstr>
      <vt:lpstr>eBusiness Enabling Services</vt:lpstr>
      <vt:lpstr>How it works</vt:lpstr>
      <vt:lpstr>How we start industry collaborative projects…</vt:lpstr>
      <vt:lpstr>Pathway for starting projects</vt:lpstr>
      <vt:lpstr>AgGateway Website 101</vt:lpstr>
      <vt:lpstr>Goals of the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Tips</vt:lpstr>
      <vt:lpstr>Practical Tips</vt:lpstr>
      <vt:lpstr>Practical Tips</vt:lpstr>
      <vt:lpstr>Getting more involved in AgGateway</vt:lpstr>
      <vt:lpstr>Getting involved</vt:lpstr>
      <vt:lpstr>Questions?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Pollard</dc:creator>
  <cp:lastModifiedBy>Pollard</cp:lastModifiedBy>
  <cp:revision>112</cp:revision>
  <cp:lastPrinted>2013-03-18T17:39:17Z</cp:lastPrinted>
  <dcterms:created xsi:type="dcterms:W3CDTF">2013-03-13T19:30:33Z</dcterms:created>
  <dcterms:modified xsi:type="dcterms:W3CDTF">2013-04-09T19:52:21Z</dcterms:modified>
</cp:coreProperties>
</file>