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70" r:id="rId6"/>
    <p:sldId id="262" r:id="rId7"/>
    <p:sldId id="263" r:id="rId8"/>
    <p:sldId id="274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7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8A7BBD-D549-2643-BA07-63022BA57171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1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9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BED97308-9883-6B45-ADBE-DEEE21EDB111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54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0E6BD687-0F85-574F-B699-889E929659A1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5059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6AC9188E-9B68-8F4F-895B-CE3F31E4BA4C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88210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666653A1-A002-8947-860A-54DAC74034B4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4059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A1C842E7-FEA5-BE4D-AC84-D5D21933236D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9634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1DD92D16-328F-5348-AF2D-7B61BD1C7954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7449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7"/>
            <a:ext cx="7772400" cy="114617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z="3000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1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35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F0A9C8-D20E-2B45-9DF5-A04C54B34F37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5425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75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701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A222B14F-7D40-0748-91D5-C82EDA02FB0A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1" y="1371601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z="3000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1371601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4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88FAFB69-60CC-804C-84AF-171AB416D322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619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fld id="{F1CA29CA-767D-4E4B-987F-3C8E49737A3C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>
              <a:defRPr/>
            </a:pPr>
            <a:endParaRPr lang="en-US" kern="0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9257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22062" y="6019802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000" b="0" i="0" u="none" strike="noStrike" kern="1200" cap="none" spc="-75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37160" marR="0" lvl="0" indent="-13716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13716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48640" marR="0" lvl="2" indent="-13716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754380" marR="0" lvl="3" indent="-13716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891540" marR="0" lvl="4" indent="-10287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689BE3-A0BC-D941-803B-4FDECC26AE8B}" type="datetime1">
              <a:rPr lang="en-US" kern="0" smtClean="0"/>
              <a:pPr>
                <a:defRPr/>
              </a:pPr>
              <a:t>2/10/2020</a:t>
            </a:fld>
            <a:endParaRPr lang="en-US" kern="0" dirty="0"/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1444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marL="0" marR="0" indent="0" algn="l" defTabSz="3429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37160" marR="0" indent="-137160" algn="l" defTabSz="6858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marR="0" indent="-137160" algn="l" defTabSz="6858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marR="0" indent="-137160" algn="l" defTabSz="6858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marR="0" indent="-137160" algn="l" defTabSz="6858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marR="0" indent="-102870" algn="l" defTabSz="6858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2020 Communications Plan</a:t>
            </a:r>
            <a:endParaRPr lang="en-US" sz="2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946212"/>
          </a:xfrm>
        </p:spPr>
        <p:txBody>
          <a:bodyPr>
            <a:normAutofit/>
          </a:bodyPr>
          <a:lstStyle/>
          <a:p>
            <a:r>
              <a:rPr lang="en-US" dirty="0"/>
              <a:t>February 10, 2020</a:t>
            </a:r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DBA8-1654-40F1-8C69-D90917A7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A7AD9-7BE6-4AAD-8AE9-5527700F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2020 Goals: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Build on the successful case study library to bolster outreach efforts.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Complete 5 additional case studies by Mid-Year Meeting 2020; Promote new studies.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i="1" dirty="0"/>
              <a:t>Innovation Profiles</a:t>
            </a:r>
            <a:r>
              <a:rPr lang="en-US" sz="2000" dirty="0"/>
              <a:t>: Explore whether we should encourage production of more of these.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250F3-6F79-4F7B-B84E-288A9DC50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10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6460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CF3AF-9BB4-4090-AA96-2B6CC2E9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Newsletter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2F8C0-0663-4464-B2B6-B5A5C8F56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2954043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mix of articles that demonstrate importance of our mission, successes/achievements, breadth of sectors covered, participation of major industry players.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Q1: Promote changes/improvements related to 2020 and how members will interact with the new structure.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year: Promote Working Group activities, new members, information from Member Services, etc.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Monthly updates from Latin America and Europe.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B0CE3-C9BE-4CBC-938F-8F43C8123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11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3989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A97E-1942-4D33-8E39-B816CF25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Other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BBE4E-2676-4A76-BFF8-BFAA1A1CD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54864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 YouTube channel problems</a:t>
            </a:r>
          </a:p>
          <a:p>
            <a:pPr marL="54864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developing graphic explainer video(s) and/or testimonial video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Flyers: </a:t>
            </a:r>
          </a:p>
          <a:p>
            <a:pPr marL="54864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flyers as needed that are specific to areas of activity. (e.g., traceability, production efficiency, etc.).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Report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4864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annual report (fall).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Translations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Explore need/budget to translate some materials into Portuguese.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F3F6E-5E94-4CB4-B28B-93AE33BFF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12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7087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44384-7FA5-4F84-AA06-346CFBC7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Media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8868A-C759-457E-A269-869B2610D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 Releases: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least 1 press release/month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Guest columns/features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focus on specific areas of achievement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6C67B-4DF1-40ED-975E-5096023B1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13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68877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19979-B961-4194-88E4-851A4A51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33CC-0BDF-4C31-973E-F90B01D0B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 activity via Communications Committee - Current focus is on LinkedIn and Twitter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ways to leverage WhatsApp and Instagram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 use of photos and video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Latin America and European posts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33012-63A1-4E1F-9D6A-FBD9EEBC9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14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77900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7794-5E19-43E4-AFB1-2AA048F2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AgGateway Meeting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4D212-C430-46FE-A0E8-47785A22D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Mid-Year Meeting and Annual Conference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Work with new staff in promoting the two meetings to drive attendance.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other meetings as needed (e.g. in other regions)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B1A-7A1B-44CB-8A81-4E965101F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15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17444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4B636-8997-425F-A293-34EAEC64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Awards</a:t>
            </a:r>
            <a:r>
              <a:rPr lang="en-US" dirty="0"/>
              <a:t> Program/Volunteer 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E1293-15B2-4877-A8CD-89EF60486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Ron Storms Leadership Award, AgGateway in Action Awards, President’s Award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ongoing process for AgGateway in Action Awards (formerly given by Council chairs) -- new process via Regional Steering Committees.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E72E-739E-4FE6-A55E-3BDC64D15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16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5030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2020 Communications Plan</a:t>
            </a:r>
            <a:endParaRPr lang="en-US" sz="2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946212"/>
          </a:xfrm>
        </p:spPr>
        <p:txBody>
          <a:bodyPr>
            <a:normAutofit/>
          </a:bodyPr>
          <a:lstStyle/>
          <a:p>
            <a:r>
              <a:rPr lang="en-US" dirty="0"/>
              <a:t>February 10, 2020</a:t>
            </a:r>
          </a:p>
        </p:txBody>
      </p:sp>
    </p:spTree>
    <p:extLst>
      <p:ext uri="{BB962C8B-B14F-4D97-AF65-F5344CB8AC3E}">
        <p14:creationId xmlns:p14="http://schemas.microsoft.com/office/powerpoint/2010/main" val="98808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4DDF75-E9EF-42F8-B102-33287D69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Strategic Objective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EA2C7A-7F10-4A72-B874-52E65704C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Objective: Communicate Successes and Value of Membership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Develop multi-year marketing and communication plan focused on communicating AgGateway successes and the value of membership through appropriate media by 31 January 2020 and implement throughout 2020</a:t>
            </a:r>
          </a:p>
          <a:p>
            <a:pPr marL="0">
              <a:spcBef>
                <a:spcPts val="0"/>
              </a:spcBef>
            </a:pP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Supports all three 2018-2022 Strategic Goals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Tactics: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Develop and implement speaker/presentation strategy for 2020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Execute annual promotion and awareness program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Establish global communication processes and protocols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Increase awareness of implementation through production of new testimonials, case studies,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72D50C-3A51-4FF9-85C0-AA37E40B7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2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466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4D6A-9C80-4777-9A02-1F988543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E1C08-C90E-4FE6-AEE6-C64DCDD5F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Communicate/promote to membership and industry: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New features of AgGateway (global activities, PMC, DRC, Working Groups, staffing, etc.), 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Associated opportunities to be involved, as these features are implemented.</a:t>
            </a: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Activities of Working Groups in ways meaningful from an industry-wide and corporate perspective (e.g., traceability, production efficiency). </a:t>
            </a: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AgGateway as a focal point in the transition to digital ag.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Also: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Establish global communication processes and protocols.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7C542-C648-48A0-8F2F-CFF4B9436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3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2242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01B92-9D69-4C17-ABE2-4CE20C15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F0E7-7C77-4B65-933D-790C64F90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Theme: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Driving Digital Solutions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AgGateway is approaching its global project work in a more agile, cross-sector manner, addressing critical areas in agriculture and ag-related industries such as traceability, sustainability, interoperability in field operations, supply chain efficiencies, and more.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AgGateway helps agri-businesses streamline their processes and boost their efficiency.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AgGateway standards can help companies save money and respond more quickly in the marketplace.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AgGateway can facilitate efforts to grow your business as the industry increasingly relies on digital exchange of information.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00269-5262-4AC2-9BE0-2E76795F7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4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1570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CEBD-315D-47F6-BB5E-B4E41D78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Branding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DCFE5-CBFB-46DA-AD07-7C9EA147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Goals: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(edit) and implement a policy on global branding, formalize standard policies and procedures for communication.</a:t>
            </a:r>
          </a:p>
          <a:p>
            <a:pPr marL="205740" lvl="1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	Goal for draft by end of Q1, including review by staff and the board. </a:t>
            </a:r>
          </a:p>
          <a:p>
            <a:pPr marL="205740" lvl="1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	Implement beginning in Q2, including adoption by Regional Steering 	Committees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part of guidelines, explore such usage as “LATAM”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explore how we approach “Specialty” and whether we develop a separate brand treatment.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46FFD-D963-4216-B007-EB9BC5573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5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4947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F85F-A181-4C51-9E53-B9FD351B9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Speaker/Presentation Strategy and Trade Shows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419D0-8A5D-4DB7-9BD1-D06B2D77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Goals: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Promote AgGateway/drive participation and recruitment via key meetings</a:t>
            </a:r>
          </a:p>
          <a:p>
            <a:pPr>
              <a:spcBef>
                <a:spcPts val="0"/>
              </a:spcBef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Arm staff and members as ambassadors.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 1: 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up central location to post activities/opportunities (wiki page?)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opportunities for 2020 and 2021, including conferences, trade shows, Allied Provider conferences.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assessing existing and possible speakers to fit event/opportunities. 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basic AgGateway PowerPoint presentation and update as needed for versatile use.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with the Quick Connect Task Force on promoting their event. 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Quarter 2: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other presentation tools/hand-outs and update as needed.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assessing possible speakers to fit event/opportunities.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7B106-D034-4DC8-A71C-EE57D1285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6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7571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39F1-702F-431D-A7B6-63DDB0C13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shortlist of engagements/opportunities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6BE2-44B0-4120-A8B8-9BBE70C9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342900">
              <a:spcBef>
                <a:spcPts val="0"/>
              </a:spcBef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Groundwater Resource Association meeting (Dan presenting), March 3-4,  Monterey, CA.</a:t>
            </a:r>
            <a:endParaRPr lang="en-US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4360" indent="-342900">
              <a:spcBef>
                <a:spcPts val="0"/>
              </a:spcBef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CAAR (Canadian Ag Association of Retailers) – Feb 12-13, Saskatoon (Brent presenting)</a:t>
            </a:r>
            <a:endParaRPr lang="en-US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4360" indent="-342900">
              <a:spcBef>
                <a:spcPts val="0"/>
              </a:spcBef>
            </a:pPr>
            <a:r>
              <a:rPr lang="en-US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InfoAg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(US), July 28-30, St. Louis, MO</a:t>
            </a:r>
            <a:endParaRPr lang="en-US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4360" indent="-342900">
              <a:spcBef>
                <a:spcPts val="0"/>
              </a:spcBef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CropLife America Annual Meeting, Sept. 27-30, Aventura, FL</a:t>
            </a:r>
            <a:endParaRPr lang="en-US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4360" indent="-342900">
              <a:spcBef>
                <a:spcPts val="0"/>
              </a:spcBef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 Retailers Association Conference &amp; Expo, Dec. 1-3, Las Vegas, NV</a:t>
            </a:r>
            <a:endParaRPr lang="en-US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4360" indent="-342900">
              <a:spcBef>
                <a:spcPts val="0"/>
              </a:spcBef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ASTA’s CSS &amp; Seed Expo 2020, Dec. 7-10, Chicago, IL</a:t>
            </a:r>
          </a:p>
          <a:p>
            <a:pPr marL="594360" indent="-342900">
              <a:spcBef>
                <a:spcPts val="0"/>
              </a:spcBef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" indent="0">
              <a:spcBef>
                <a:spcPts val="0"/>
              </a:spcBef>
              <a:buNone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 goal - Work on this list - Latin America? Europe? GSI, other groups? </a:t>
            </a:r>
            <a:endParaRPr lang="en-US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55B8A-1F4A-4E51-A782-25F6773F6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7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888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14BB-07AE-4618-BFFA-1B65FE3C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Trade Shows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292C0-47C2-4C69-9415-453FE38E2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 new banners by Mid-Year Meeting</a:t>
            </a:r>
          </a:p>
          <a:p>
            <a:pPr lvl="1"/>
            <a:r>
              <a:rPr lang="en-US" dirty="0"/>
              <a:t>Reflect global scope, fresh images and messaging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A77DF-7E64-48AC-93E7-F85BDCB67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8</a:t>
            </a:fld>
            <a:endParaRPr lang="en-US" kern="0" dirty="0"/>
          </a:p>
        </p:txBody>
      </p:sp>
      <p:pic>
        <p:nvPicPr>
          <p:cNvPr id="6" name="Picture 5" descr="A stack of flyers on a table&#10;&#10;Description automatically generated">
            <a:extLst>
              <a:ext uri="{FF2B5EF4-FFF2-40B4-BE49-F238E27FC236}">
                <a16:creationId xmlns:a16="http://schemas.microsoft.com/office/drawing/2014/main" id="{BA237B06-E7D7-4C68-90F6-C22DE96E7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78" y="2500209"/>
            <a:ext cx="5078026" cy="380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2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1F0DE-3D94-4817-B5FB-804E0523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Tactics</a:t>
            </a:r>
            <a:r>
              <a:rPr lang="en-US" dirty="0"/>
              <a:t>: </a:t>
            </a:r>
            <a:r>
              <a:rPr lang="en-US" b="1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3E3FD-C4FC-4F49-B0A9-E9F8F4C04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Goals: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to leverage the site as our primary marketing tool, helping newcomers get connected, and promoting resources and activities.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Q1 - Work through updates needed as part of the transition.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and execute information that needs translation into Portuguese and possibly Spanish as budget allows.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concept of a separate facing for Specialty (as part of branding discussion)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indent="0"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FC21B-7BC4-4699-BF21-B87EF6309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9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761696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4580</TotalTime>
  <Words>1039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Symbol</vt:lpstr>
      <vt:lpstr>Times New Roman</vt:lpstr>
      <vt:lpstr>Custom Design</vt:lpstr>
      <vt:lpstr>2020 Communications Plan</vt:lpstr>
      <vt:lpstr>Overall Strategic Objective</vt:lpstr>
      <vt:lpstr>Priorities</vt:lpstr>
      <vt:lpstr>Key Messages </vt:lpstr>
      <vt:lpstr>Tactics: Branding Guidelines</vt:lpstr>
      <vt:lpstr>Tactics: Speaker/Presentation Strategy and Trade Shows</vt:lpstr>
      <vt:lpstr>Current shortlist of engagements/opportunities</vt:lpstr>
      <vt:lpstr>Tactics: Trade Shows</vt:lpstr>
      <vt:lpstr>Tactics: Website</vt:lpstr>
      <vt:lpstr>Tactics: Case Studies</vt:lpstr>
      <vt:lpstr>Tactics: Newsletter</vt:lpstr>
      <vt:lpstr>Tactics: Other Materials</vt:lpstr>
      <vt:lpstr>Tactics: Media Relations</vt:lpstr>
      <vt:lpstr>Tactics: Social Media</vt:lpstr>
      <vt:lpstr>Tactics: AgGateway Meeting Promotion</vt:lpstr>
      <vt:lpstr>Tactics: Awards Program/Volunteer Recognition</vt:lpstr>
      <vt:lpstr>2020 Communications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Communications Plan</dc:title>
  <dc:creator>Susan Ruland</dc:creator>
  <cp:lastModifiedBy>Susan Ruland</cp:lastModifiedBy>
  <cp:revision>35</cp:revision>
  <dcterms:created xsi:type="dcterms:W3CDTF">2020-01-23T14:00:39Z</dcterms:created>
  <dcterms:modified xsi:type="dcterms:W3CDTF">2020-02-10T18:31:58Z</dcterms:modified>
</cp:coreProperties>
</file>