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handoutMasterIdLst>
    <p:handoutMasterId r:id="rId28"/>
  </p:handoutMasterIdLst>
  <p:sldIdLst>
    <p:sldId id="258" r:id="rId5"/>
    <p:sldId id="338" r:id="rId6"/>
    <p:sldId id="257" r:id="rId7"/>
    <p:sldId id="339" r:id="rId8"/>
    <p:sldId id="259" r:id="rId9"/>
    <p:sldId id="260" r:id="rId10"/>
    <p:sldId id="261" r:id="rId11"/>
    <p:sldId id="359" r:id="rId12"/>
    <p:sldId id="262" r:id="rId13"/>
    <p:sldId id="263" r:id="rId14"/>
    <p:sldId id="264" r:id="rId15"/>
    <p:sldId id="265" r:id="rId16"/>
    <p:sldId id="267" r:id="rId17"/>
    <p:sldId id="269" r:id="rId18"/>
    <p:sldId id="270" r:id="rId19"/>
    <p:sldId id="360" r:id="rId20"/>
    <p:sldId id="271" r:id="rId21"/>
    <p:sldId id="272" r:id="rId22"/>
    <p:sldId id="273" r:id="rId23"/>
    <p:sldId id="361" r:id="rId24"/>
    <p:sldId id="358" r:id="rId25"/>
    <p:sldId id="350" r:id="rId26"/>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EE7F61-E047-9944-A7C8-11CBCB98C307}">
          <p14:sldIdLst>
            <p14:sldId id="258"/>
            <p14:sldId id="338"/>
            <p14:sldId id="257"/>
            <p14:sldId id="339"/>
            <p14:sldId id="259"/>
            <p14:sldId id="260"/>
            <p14:sldId id="261"/>
            <p14:sldId id="359"/>
            <p14:sldId id="262"/>
            <p14:sldId id="263"/>
            <p14:sldId id="264"/>
            <p14:sldId id="265"/>
            <p14:sldId id="267"/>
            <p14:sldId id="269"/>
            <p14:sldId id="270"/>
            <p14:sldId id="360"/>
            <p14:sldId id="271"/>
            <p14:sldId id="272"/>
            <p14:sldId id="273"/>
            <p14:sldId id="361"/>
            <p14:sldId id="358"/>
            <p14:sldId id="350"/>
          </p14:sldIdLst>
        </p14:section>
        <p14:section name="Untitled Section" id="{1E9DB855-6DE6-534A-B971-D270129F30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A58B6-23E3-10C9-B5F9-0C1B8EC8CCFE}" v="4" dt="2022-12-13T14:09:58.455"/>
    <p1510:client id="{91B0829E-6202-4048-BE97-8F8345AF2F9B}" v="31" dt="2022-12-13T18:52:23.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80" autoAdjust="0"/>
  </p:normalViewPr>
  <p:slideViewPr>
    <p:cSldViewPr>
      <p:cViewPr varScale="1">
        <p:scale>
          <a:sx n="50" d="100"/>
          <a:sy n="50" d="100"/>
        </p:scale>
        <p:origin x="1092" y="4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B6C7B2-45EF-4F67-AB8E-985A5E60AB11}" type="datetimeFigureOut">
              <a:rPr lang="en-US" smtClean="0"/>
              <a:t>12/15/2022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275F067-EC5C-4358-8E65-96277E72C690}" type="slidenum">
              <a:rPr lang="en-US" smtClean="0"/>
              <a:t>‹#›</a:t>
            </a:fld>
            <a:endParaRPr lang="en-US" dirty="0"/>
          </a:p>
        </p:txBody>
      </p:sp>
    </p:spTree>
    <p:extLst>
      <p:ext uri="{BB962C8B-B14F-4D97-AF65-F5344CB8AC3E}">
        <p14:creationId xmlns:p14="http://schemas.microsoft.com/office/powerpoint/2010/main" val="4275832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302F37A-43AA-4770-BDBD-B117754745DB}" type="datetimeFigureOut">
              <a:rPr lang="en-US" smtClean="0"/>
              <a:t>12/15/2022</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34112AF-BEF8-497E-88B7-84326C335B13}" type="slidenum">
              <a:rPr lang="en-US" smtClean="0"/>
              <a:t>‹#›</a:t>
            </a:fld>
            <a:endParaRPr lang="en-US" dirty="0"/>
          </a:p>
        </p:txBody>
      </p:sp>
    </p:spTree>
    <p:extLst>
      <p:ext uri="{BB962C8B-B14F-4D97-AF65-F5344CB8AC3E}">
        <p14:creationId xmlns:p14="http://schemas.microsoft.com/office/powerpoint/2010/main" val="1287795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12</a:t>
            </a:fld>
            <a:endParaRPr lang="en-US" dirty="0"/>
          </a:p>
        </p:txBody>
      </p:sp>
    </p:spTree>
    <p:extLst>
      <p:ext uri="{BB962C8B-B14F-4D97-AF65-F5344CB8AC3E}">
        <p14:creationId xmlns:p14="http://schemas.microsoft.com/office/powerpoint/2010/main" val="429430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22</a:t>
            </a:fld>
            <a:endParaRPr lang="en-US" dirty="0"/>
          </a:p>
        </p:txBody>
      </p:sp>
    </p:spTree>
    <p:extLst>
      <p:ext uri="{BB962C8B-B14F-4D97-AF65-F5344CB8AC3E}">
        <p14:creationId xmlns:p14="http://schemas.microsoft.com/office/powerpoint/2010/main" val="210354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2550"/>
            <a:ext cx="7772400" cy="859631"/>
          </a:xfrm>
          <a:prstGeom prst="rect">
            <a:avLst/>
          </a:prstGeom>
        </p:spPr>
        <p:txBody>
          <a:bodyPr/>
          <a:lstStyle>
            <a:lvl1pPr algn="ct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2495550"/>
            <a:ext cx="6400800" cy="131445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3"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4"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71690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13716"/>
            <a:ext cx="2895600" cy="246888"/>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a:xfrm>
            <a:off x="3429000" y="13716"/>
            <a:ext cx="4114800" cy="246888"/>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a:xfrm>
            <a:off x="7620000" y="13716"/>
            <a:ext cx="1066800" cy="246888"/>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6" name="Title 1"/>
          <p:cNvSpPr txBox="1">
            <a:spLocks/>
          </p:cNvSpPr>
          <p:nvPr userDrawn="1"/>
        </p:nvSpPr>
        <p:spPr>
          <a:xfrm>
            <a:off x="685800" y="1712120"/>
            <a:ext cx="7772400" cy="859631"/>
          </a:xfrm>
          <a:prstGeom prst="rect">
            <a:avLst/>
          </a:prstGeom>
        </p:spPr>
        <p:txBody>
          <a:bodyPr vert="horz" lIns="91440" tIns="45720" rIns="91440" bIns="45720" rtlCol="0" anchor="ct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a:lstStyle>
          <a:p>
            <a:r>
              <a:rPr lang="en-US" dirty="0">
                <a:latin typeface="Arial" panose="020B0604020202020204" pitchFamily="34" charset="0"/>
                <a:cs typeface="Arial" panose="020B0604020202020204" pitchFamily="34" charset="0"/>
              </a:rPr>
              <a:t>Click to edit Master title style</a:t>
            </a:r>
          </a:p>
        </p:txBody>
      </p:sp>
      <p:sp>
        <p:nvSpPr>
          <p:cNvPr id="7"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2"/>
          <a:stretch>
            <a:fillRect/>
          </a:stretch>
        </p:blipFill>
        <p:spPr>
          <a:xfrm>
            <a:off x="685800" y="742950"/>
            <a:ext cx="1934510" cy="969170"/>
          </a:xfrm>
          <a:prstGeom prst="rect">
            <a:avLst/>
          </a:prstGeom>
        </p:spPr>
      </p:pic>
    </p:spTree>
    <p:extLst>
      <p:ext uri="{BB962C8B-B14F-4D97-AF65-F5344CB8AC3E}">
        <p14:creationId xmlns:p14="http://schemas.microsoft.com/office/powerpoint/2010/main" val="18016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9"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0"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67011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13716"/>
            <a:ext cx="2895600" cy="246888"/>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12/15/2022</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a:xfrm>
            <a:off x="3429000" y="13716"/>
            <a:ext cx="4114800" cy="246888"/>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a:xfrm>
            <a:off x="7620000" y="13716"/>
            <a:ext cx="1066800" cy="246888"/>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6"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745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Date Placeholder 2"/>
          <p:cNvSpPr>
            <a:spLocks noGrp="1"/>
          </p:cNvSpPr>
          <p:nvPr>
            <p:ph type="dt" sz="half" idx="10"/>
          </p:nvPr>
        </p:nvSpPr>
        <p:spPr>
          <a:xfrm>
            <a:off x="457200" y="13716"/>
            <a:ext cx="2895600" cy="246888"/>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2" name="Footer Placeholder 3"/>
          <p:cNvSpPr>
            <a:spLocks noGrp="1"/>
          </p:cNvSpPr>
          <p:nvPr>
            <p:ph type="ftr" sz="quarter" idx="11"/>
          </p:nvPr>
        </p:nvSpPr>
        <p:spPr>
          <a:xfrm>
            <a:off x="3429000" y="13716"/>
            <a:ext cx="4114800" cy="246888"/>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3" name="Slide Number Placeholder 4"/>
          <p:cNvSpPr>
            <a:spLocks noGrp="1"/>
          </p:cNvSpPr>
          <p:nvPr>
            <p:ph type="sldNum" sz="quarter" idx="12"/>
          </p:nvPr>
        </p:nvSpPr>
        <p:spPr>
          <a:xfrm>
            <a:off x="7620000" y="13716"/>
            <a:ext cx="1066800" cy="246888"/>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pic>
        <p:nvPicPr>
          <p:cNvPr id="8" name="Picture 7"/>
          <p:cNvPicPr>
            <a:picLocks noChangeAspect="1"/>
          </p:cNvPicPr>
          <p:nvPr userDrawn="1"/>
        </p:nvPicPr>
        <p:blipFill>
          <a:blip r:embed="rId2"/>
          <a:stretch>
            <a:fillRect/>
          </a:stretch>
        </p:blipFill>
        <p:spPr>
          <a:xfrm>
            <a:off x="762002" y="724611"/>
            <a:ext cx="2774385" cy="1389939"/>
          </a:xfrm>
          <a:prstGeom prst="rect">
            <a:avLst/>
          </a:prstGeom>
        </p:spPr>
      </p:pic>
    </p:spTree>
    <p:extLst>
      <p:ext uri="{BB962C8B-B14F-4D97-AF65-F5344CB8AC3E}">
        <p14:creationId xmlns:p14="http://schemas.microsoft.com/office/powerpoint/2010/main" val="295997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half" idx="10"/>
          </p:nvPr>
        </p:nvSpPr>
        <p:spPr>
          <a:xfrm>
            <a:off x="457200" y="13716"/>
            <a:ext cx="2895600" cy="246888"/>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9" name="Footer Placeholder 3"/>
          <p:cNvSpPr>
            <a:spLocks noGrp="1"/>
          </p:cNvSpPr>
          <p:nvPr>
            <p:ph type="ftr" sz="quarter" idx="11"/>
          </p:nvPr>
        </p:nvSpPr>
        <p:spPr>
          <a:xfrm>
            <a:off x="3429000" y="13716"/>
            <a:ext cx="4114800" cy="246888"/>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0" name="Slide Number Placeholder 4"/>
          <p:cNvSpPr>
            <a:spLocks noGrp="1"/>
          </p:cNvSpPr>
          <p:nvPr>
            <p:ph type="sldNum" sz="quarter" idx="12"/>
          </p:nvPr>
        </p:nvSpPr>
        <p:spPr>
          <a:xfrm>
            <a:off x="7620000" y="13716"/>
            <a:ext cx="1066800" cy="246888"/>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6330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2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13716"/>
            <a:ext cx="2895600" cy="246888"/>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12/15/2022</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a:xfrm>
            <a:off x="3429000" y="13716"/>
            <a:ext cx="4114800" cy="246888"/>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a:xfrm>
            <a:off x="7620000" y="13716"/>
            <a:ext cx="1066800" cy="246888"/>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77564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FF63-F79C-4A5E-9EA6-2F71779A7CC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2F19FBDA-0A1D-4E90-8168-1BE91DD13BEC}"/>
              </a:ext>
            </a:extLst>
          </p:cNvPr>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647EB9-15AF-4892-BB62-F9322A469D40}"/>
              </a:ext>
            </a:extLst>
          </p:cNvPr>
          <p:cNvSpPr>
            <a:spLocks noGrp="1"/>
          </p:cNvSpPr>
          <p:nvPr>
            <p:ph type="dt" sz="half" idx="10"/>
          </p:nvPr>
        </p:nvSpPr>
        <p:spPr>
          <a:xfrm>
            <a:off x="457200" y="13716"/>
            <a:ext cx="2895600" cy="246888"/>
          </a:xfrm>
          <a:prstGeom prst="rect">
            <a:avLst/>
          </a:prstGeom>
        </p:spPr>
        <p:txBody>
          <a:bodyPr/>
          <a:lstStyle/>
          <a:p>
            <a:fld id="{090D1D2A-A9CA-4058-954E-66EC57C57ACA}" type="datetimeFigureOut">
              <a:rPr lang="en-US" smtClean="0"/>
              <a:t>12/15/2022</a:t>
            </a:fld>
            <a:endParaRPr lang="en-US"/>
          </a:p>
        </p:txBody>
      </p:sp>
      <p:sp>
        <p:nvSpPr>
          <p:cNvPr id="5" name="Footer Placeholder 4">
            <a:extLst>
              <a:ext uri="{FF2B5EF4-FFF2-40B4-BE49-F238E27FC236}">
                <a16:creationId xmlns:a16="http://schemas.microsoft.com/office/drawing/2014/main" id="{38F360B7-98FF-45BB-BBD5-4BF6CB86D64D}"/>
              </a:ext>
            </a:extLst>
          </p:cNvPr>
          <p:cNvSpPr>
            <a:spLocks noGrp="1"/>
          </p:cNvSpPr>
          <p:nvPr>
            <p:ph type="ftr" sz="quarter" idx="11"/>
          </p:nvPr>
        </p:nvSpPr>
        <p:spPr>
          <a:xfrm>
            <a:off x="3429000" y="13716"/>
            <a:ext cx="4114800" cy="2468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C7BBD03-B6DF-4607-918F-B6DA45291177}"/>
              </a:ext>
            </a:extLst>
          </p:cNvPr>
          <p:cNvSpPr>
            <a:spLocks noGrp="1"/>
          </p:cNvSpPr>
          <p:nvPr>
            <p:ph type="sldNum" sz="quarter" idx="12"/>
          </p:nvPr>
        </p:nvSpPr>
        <p:spPr>
          <a:xfrm>
            <a:off x="7620000" y="13716"/>
            <a:ext cx="1066800" cy="246888"/>
          </a:xfrm>
          <a:prstGeom prst="rect">
            <a:avLst/>
          </a:prstGeom>
        </p:spPr>
        <p:txBody>
          <a:bodyPr/>
          <a:lstStyle/>
          <a:p>
            <a:fld id="{1B68BBF7-F7D0-4AF3-BFC7-25E5BB68869D}" type="slidenum">
              <a:rPr lang="en-US" smtClean="0"/>
              <a:t>‹#›</a:t>
            </a:fld>
            <a:endParaRPr lang="en-US"/>
          </a:p>
        </p:txBody>
      </p:sp>
    </p:spTree>
    <p:extLst>
      <p:ext uri="{BB962C8B-B14F-4D97-AF65-F5344CB8AC3E}">
        <p14:creationId xmlns:p14="http://schemas.microsoft.com/office/powerpoint/2010/main" val="353521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Title Placeholder 1"/>
          <p:cNvSpPr>
            <a:spLocks noGrp="1"/>
          </p:cNvSpPr>
          <p:nvPr>
            <p:ph type="title"/>
          </p:nvPr>
        </p:nvSpPr>
        <p:spPr>
          <a:xfrm>
            <a:off x="437972" y="609600"/>
            <a:ext cx="8229600" cy="742950"/>
          </a:xfrm>
          <a:prstGeom prst="rect">
            <a:avLst/>
          </a:prstGeom>
        </p:spPr>
        <p:txBody>
          <a:bodyPr vert="horz" lIns="91440" tIns="45720" rIns="91440" bIns="45720" rtlCol="0" anchor="ctr">
            <a:normAutofit/>
          </a:bodyPr>
          <a:lstStyle/>
          <a:p>
            <a:endParaRPr lang="en-US" dirty="0"/>
          </a:p>
        </p:txBody>
      </p:sp>
      <p:sp>
        <p:nvSpPr>
          <p:cNvPr id="29" name="Text Placeholder 2"/>
          <p:cNvSpPr>
            <a:spLocks noGrp="1"/>
          </p:cNvSpPr>
          <p:nvPr>
            <p:ph type="body" idx="1"/>
          </p:nvPr>
        </p:nvSpPr>
        <p:spPr>
          <a:xfrm>
            <a:off x="441533" y="1352550"/>
            <a:ext cx="8229600" cy="344805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p:txBody>
      </p:sp>
      <p:pic>
        <p:nvPicPr>
          <p:cNvPr id="10" name="Picture 9"/>
          <p:cNvPicPr>
            <a:picLocks noChangeAspect="1"/>
          </p:cNvPicPr>
          <p:nvPr userDrawn="1"/>
        </p:nvPicPr>
        <p:blipFill>
          <a:blip r:embed="rId11"/>
          <a:stretch>
            <a:fillRect/>
          </a:stretch>
        </p:blipFill>
        <p:spPr>
          <a:xfrm>
            <a:off x="7010400" y="4049928"/>
            <a:ext cx="1755312" cy="879393"/>
          </a:xfrm>
          <a:prstGeom prst="rect">
            <a:avLst/>
          </a:prstGeom>
        </p:spPr>
      </p:pic>
      <p:sp>
        <p:nvSpPr>
          <p:cNvPr id="3" name="Rectangle 2">
            <a:extLst>
              <a:ext uri="{FF2B5EF4-FFF2-40B4-BE49-F238E27FC236}">
                <a16:creationId xmlns:a16="http://schemas.microsoft.com/office/drawing/2014/main" id="{0B87FAFD-AF04-4E58-5C17-B2E7A264D1AD}"/>
              </a:ext>
            </a:extLst>
          </p:cNvPr>
          <p:cNvSpPr/>
          <p:nvPr userDrawn="1"/>
        </p:nvSpPr>
        <p:spPr>
          <a:xfrm>
            <a:off x="0" y="0"/>
            <a:ext cx="9144000" cy="438150"/>
          </a:xfrm>
          <a:prstGeom prst="rect">
            <a:avLst/>
          </a:prstGeom>
          <a:effectLst>
            <a:innerShdw blurRad="63500" dist="50800" dir="162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294311"/>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685" r:id="rId4"/>
    <p:sldLayoutId id="2147483675" r:id="rId5"/>
    <p:sldLayoutId id="2147483676" r:id="rId6"/>
    <p:sldLayoutId id="2147483679" r:id="rId7"/>
    <p:sldLayoutId id="2147483688" r:id="rId8"/>
    <p:sldLayoutId id="2147483701" r:id="rId9"/>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Arial" panose="020B0604020202020204" pitchFamily="34" charset="0"/>
          <a:ea typeface="+mj-ea"/>
          <a:cs typeface="Arial" panose="020B0604020202020204" pitchFamily="34" charset="0"/>
        </a:defRPr>
      </a:lvl1pPr>
    </p:titleStyle>
    <p:bodyStyle>
      <a:lvl1pPr marL="18288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45720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731520" marR="0"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005840" marR="0"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1188720" marR="0"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85900" y="2141934"/>
            <a:ext cx="6172200" cy="859631"/>
          </a:xfrm>
        </p:spPr>
        <p:txBody>
          <a:bodyPr>
            <a:normAutofit fontScale="90000"/>
          </a:bodyPr>
          <a:lstStyle/>
          <a:p>
            <a:r>
              <a:rPr lang="en-US" dirty="0"/>
              <a:t>2023 Marketing and Communications Plan</a:t>
            </a:r>
          </a:p>
        </p:txBody>
      </p:sp>
    </p:spTree>
    <p:extLst>
      <p:ext uri="{BB962C8B-B14F-4D97-AF65-F5344CB8AC3E}">
        <p14:creationId xmlns:p14="http://schemas.microsoft.com/office/powerpoint/2010/main" val="330272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0D42-2C27-470B-A187-00FFF0F5F391}"/>
              </a:ext>
            </a:extLst>
          </p:cNvPr>
          <p:cNvSpPr>
            <a:spLocks noGrp="1"/>
          </p:cNvSpPr>
          <p:nvPr>
            <p:ph type="title"/>
          </p:nvPr>
        </p:nvSpPr>
        <p:spPr/>
        <p:txBody>
          <a:bodyPr/>
          <a:lstStyle/>
          <a:p>
            <a:r>
              <a:rPr lang="en-US" dirty="0"/>
              <a:t>Website</a:t>
            </a:r>
          </a:p>
        </p:txBody>
      </p:sp>
      <p:sp>
        <p:nvSpPr>
          <p:cNvPr id="3" name="Text Placeholder 2">
            <a:extLst>
              <a:ext uri="{FF2B5EF4-FFF2-40B4-BE49-F238E27FC236}">
                <a16:creationId xmlns:a16="http://schemas.microsoft.com/office/drawing/2014/main" id="{C6CEE61B-A52F-40AC-B92B-B7BFB236FE67}"/>
              </a:ext>
            </a:extLst>
          </p:cNvPr>
          <p:cNvSpPr>
            <a:spLocks noGrp="1"/>
          </p:cNvSpPr>
          <p:nvPr>
            <p:ph type="body" idx="1"/>
          </p:nvPr>
        </p:nvSpPr>
        <p:spPr>
          <a:xfrm>
            <a:off x="441533" y="1504950"/>
            <a:ext cx="4816267" cy="3295650"/>
          </a:xfrm>
        </p:spPr>
        <p:txBody>
          <a:bodyPr>
            <a:normAutofit/>
          </a:bodyPr>
          <a:lstStyle/>
          <a:p>
            <a:r>
              <a:rPr lang="en-US" dirty="0"/>
              <a:t>Redesign home page to ensure the mission and message is clear to first time visitors.</a:t>
            </a:r>
          </a:p>
          <a:p>
            <a:r>
              <a:rPr lang="en-US" dirty="0"/>
              <a:t>Gentle reorganization of key member content</a:t>
            </a:r>
          </a:p>
          <a:p>
            <a:r>
              <a:rPr lang="en-US" dirty="0"/>
              <a:t>Revisit Communications Kit</a:t>
            </a:r>
          </a:p>
          <a:p>
            <a:pPr marL="0" indent="0">
              <a:buNone/>
            </a:pPr>
            <a:endParaRPr lang="en-US" dirty="0"/>
          </a:p>
        </p:txBody>
      </p:sp>
      <p:pic>
        <p:nvPicPr>
          <p:cNvPr id="5" name="Picture 4">
            <a:extLst>
              <a:ext uri="{FF2B5EF4-FFF2-40B4-BE49-F238E27FC236}">
                <a16:creationId xmlns:a16="http://schemas.microsoft.com/office/drawing/2014/main" id="{CCC75B5C-3D43-41D7-8327-1E78AB2F06C2}"/>
              </a:ext>
            </a:extLst>
          </p:cNvPr>
          <p:cNvPicPr>
            <a:picLocks noChangeAspect="1"/>
          </p:cNvPicPr>
          <p:nvPr/>
        </p:nvPicPr>
        <p:blipFill rotWithShape="1">
          <a:blip r:embed="rId2"/>
          <a:srcRect l="1667" t="4074" r="1935" b="8246"/>
          <a:stretch/>
        </p:blipFill>
        <p:spPr>
          <a:xfrm>
            <a:off x="5638800" y="1657350"/>
            <a:ext cx="3276600" cy="1676400"/>
          </a:xfrm>
          <a:prstGeom prst="rect">
            <a:avLst/>
          </a:prstGeom>
          <a:ln w="3175">
            <a:solidFill>
              <a:schemeClr val="tx1"/>
            </a:solidFill>
          </a:ln>
        </p:spPr>
      </p:pic>
    </p:spTree>
    <p:extLst>
      <p:ext uri="{BB962C8B-B14F-4D97-AF65-F5344CB8AC3E}">
        <p14:creationId xmlns:p14="http://schemas.microsoft.com/office/powerpoint/2010/main" val="128213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2354-664E-4947-835D-439E5AD11178}"/>
              </a:ext>
            </a:extLst>
          </p:cNvPr>
          <p:cNvSpPr>
            <a:spLocks noGrp="1"/>
          </p:cNvSpPr>
          <p:nvPr>
            <p:ph type="title"/>
          </p:nvPr>
        </p:nvSpPr>
        <p:spPr/>
        <p:txBody>
          <a:bodyPr/>
          <a:lstStyle/>
          <a:p>
            <a:r>
              <a:rPr lang="en-US" dirty="0"/>
              <a:t>Newsletter</a:t>
            </a:r>
          </a:p>
        </p:txBody>
      </p:sp>
      <p:sp>
        <p:nvSpPr>
          <p:cNvPr id="3" name="Text Placeholder 2">
            <a:extLst>
              <a:ext uri="{FF2B5EF4-FFF2-40B4-BE49-F238E27FC236}">
                <a16:creationId xmlns:a16="http://schemas.microsoft.com/office/drawing/2014/main" id="{DBB21FEC-5205-4B3D-9A6D-B423943EAC14}"/>
              </a:ext>
            </a:extLst>
          </p:cNvPr>
          <p:cNvSpPr>
            <a:spLocks noGrp="1"/>
          </p:cNvSpPr>
          <p:nvPr>
            <p:ph type="body" idx="1"/>
          </p:nvPr>
        </p:nvSpPr>
        <p:spPr>
          <a:xfrm>
            <a:off x="441533" y="1352550"/>
            <a:ext cx="5806867" cy="3448050"/>
          </a:xfrm>
        </p:spPr>
        <p:txBody>
          <a:bodyPr>
            <a:normAutofit/>
          </a:bodyPr>
          <a:lstStyle/>
          <a:p>
            <a:r>
              <a:rPr lang="en-US" dirty="0"/>
              <a:t>Monthly focus will shift to member news and activities. </a:t>
            </a:r>
          </a:p>
          <a:p>
            <a:r>
              <a:rPr lang="en-US" dirty="0"/>
              <a:t>Promote Working Group activities, reports from regions, new members, etc. </a:t>
            </a:r>
          </a:p>
          <a:p>
            <a:endParaRPr lang="en-US" dirty="0"/>
          </a:p>
          <a:p>
            <a:r>
              <a:rPr lang="en-US" dirty="0"/>
              <a:t>Timing: All Year</a:t>
            </a:r>
          </a:p>
        </p:txBody>
      </p:sp>
      <p:pic>
        <p:nvPicPr>
          <p:cNvPr id="5" name="Picture 4">
            <a:extLst>
              <a:ext uri="{FF2B5EF4-FFF2-40B4-BE49-F238E27FC236}">
                <a16:creationId xmlns:a16="http://schemas.microsoft.com/office/drawing/2014/main" id="{BA362CE0-5783-4E6B-BEF7-8B5DBB49AC99}"/>
              </a:ext>
            </a:extLst>
          </p:cNvPr>
          <p:cNvPicPr>
            <a:picLocks noChangeAspect="1"/>
          </p:cNvPicPr>
          <p:nvPr/>
        </p:nvPicPr>
        <p:blipFill rotWithShape="1">
          <a:blip r:embed="rId2"/>
          <a:srcRect l="23333" t="37029" r="56174" b="4445"/>
          <a:stretch/>
        </p:blipFill>
        <p:spPr>
          <a:xfrm rot="208321">
            <a:off x="6702825" y="863132"/>
            <a:ext cx="1873950" cy="3010208"/>
          </a:xfrm>
          <a:prstGeom prst="rect">
            <a:avLst/>
          </a:prstGeom>
          <a:ln w="3175">
            <a:solidFill>
              <a:schemeClr val="tx1"/>
            </a:solidFill>
          </a:ln>
        </p:spPr>
      </p:pic>
    </p:spTree>
    <p:extLst>
      <p:ext uri="{BB962C8B-B14F-4D97-AF65-F5344CB8AC3E}">
        <p14:creationId xmlns:p14="http://schemas.microsoft.com/office/powerpoint/2010/main" val="203894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4B53-5565-4399-973C-10D0F940ACC8}"/>
              </a:ext>
            </a:extLst>
          </p:cNvPr>
          <p:cNvSpPr>
            <a:spLocks noGrp="1"/>
          </p:cNvSpPr>
          <p:nvPr>
            <p:ph type="title"/>
          </p:nvPr>
        </p:nvSpPr>
        <p:spPr>
          <a:xfrm>
            <a:off x="228600" y="518298"/>
            <a:ext cx="8229600" cy="742950"/>
          </a:xfrm>
        </p:spPr>
        <p:txBody>
          <a:bodyPr/>
          <a:lstStyle/>
          <a:p>
            <a:r>
              <a:rPr lang="en-US" dirty="0"/>
              <a:t>Other Materials</a:t>
            </a:r>
          </a:p>
        </p:txBody>
      </p:sp>
      <p:sp>
        <p:nvSpPr>
          <p:cNvPr id="3" name="Text Placeholder 2">
            <a:extLst>
              <a:ext uri="{FF2B5EF4-FFF2-40B4-BE49-F238E27FC236}">
                <a16:creationId xmlns:a16="http://schemas.microsoft.com/office/drawing/2014/main" id="{7B09957A-8876-4EE9-BFAB-0DA205985DD9}"/>
              </a:ext>
            </a:extLst>
          </p:cNvPr>
          <p:cNvSpPr>
            <a:spLocks noGrp="1"/>
          </p:cNvSpPr>
          <p:nvPr>
            <p:ph type="body" idx="1"/>
          </p:nvPr>
        </p:nvSpPr>
        <p:spPr>
          <a:xfrm>
            <a:off x="381000" y="1359626"/>
            <a:ext cx="6629400" cy="3448050"/>
          </a:xfrm>
        </p:spPr>
        <p:txBody>
          <a:bodyPr>
            <a:normAutofit fontScale="70000" lnSpcReduction="20000"/>
          </a:bodyPr>
          <a:lstStyle/>
          <a:p>
            <a:r>
              <a:rPr lang="en-US" dirty="0"/>
              <a:t>Video: “How Ideas Become Standards”</a:t>
            </a:r>
          </a:p>
          <a:p>
            <a:r>
              <a:rPr lang="en-US" dirty="0"/>
              <a:t>Timing: Complete by MYM</a:t>
            </a:r>
          </a:p>
          <a:p>
            <a:endParaRPr lang="en-US" dirty="0"/>
          </a:p>
          <a:p>
            <a:r>
              <a:rPr lang="en-US" dirty="0"/>
              <a:t>Flyers: Create flyers as needed that are specific to areas of activity. </a:t>
            </a:r>
          </a:p>
          <a:p>
            <a:r>
              <a:rPr lang="en-US" dirty="0"/>
              <a:t>Timing: As needed</a:t>
            </a:r>
          </a:p>
          <a:p>
            <a:endParaRPr lang="en-US" dirty="0"/>
          </a:p>
          <a:p>
            <a:r>
              <a:rPr lang="en-US" dirty="0"/>
              <a:t>Annual Report: Produce annual report</a:t>
            </a:r>
          </a:p>
          <a:p>
            <a:r>
              <a:rPr lang="en-US" dirty="0"/>
              <a:t>Timing: End Q4</a:t>
            </a:r>
          </a:p>
          <a:p>
            <a:endParaRPr lang="en-US" dirty="0"/>
          </a:p>
          <a:p>
            <a:r>
              <a:rPr lang="en-US" dirty="0"/>
              <a:t>Other: continue to explore use of infographics </a:t>
            </a:r>
          </a:p>
          <a:p>
            <a:r>
              <a:rPr lang="en-US" dirty="0"/>
              <a:t>Timing: Year-Round</a:t>
            </a:r>
          </a:p>
        </p:txBody>
      </p:sp>
      <p:pic>
        <p:nvPicPr>
          <p:cNvPr id="5" name="Picture 4">
            <a:extLst>
              <a:ext uri="{FF2B5EF4-FFF2-40B4-BE49-F238E27FC236}">
                <a16:creationId xmlns:a16="http://schemas.microsoft.com/office/drawing/2014/main" id="{5CBA597D-FC40-4607-BB9D-EE36B15E8F45}"/>
              </a:ext>
            </a:extLst>
          </p:cNvPr>
          <p:cNvPicPr>
            <a:picLocks noChangeAspect="1"/>
          </p:cNvPicPr>
          <p:nvPr/>
        </p:nvPicPr>
        <p:blipFill rotWithShape="1">
          <a:blip r:embed="rId3"/>
          <a:srcRect l="26667" t="15927" r="40833" b="5556"/>
          <a:stretch/>
        </p:blipFill>
        <p:spPr>
          <a:xfrm rot="203379">
            <a:off x="6705442" y="2234001"/>
            <a:ext cx="1524314" cy="2071503"/>
          </a:xfrm>
          <a:prstGeom prst="rect">
            <a:avLst/>
          </a:prstGeom>
          <a:ln w="3175">
            <a:solidFill>
              <a:schemeClr val="tx1"/>
            </a:solidFill>
          </a:ln>
        </p:spPr>
      </p:pic>
      <p:pic>
        <p:nvPicPr>
          <p:cNvPr id="7" name="Picture 6">
            <a:extLst>
              <a:ext uri="{FF2B5EF4-FFF2-40B4-BE49-F238E27FC236}">
                <a16:creationId xmlns:a16="http://schemas.microsoft.com/office/drawing/2014/main" id="{CB054463-9F9C-49D4-AAB1-13C300C3E1D7}"/>
              </a:ext>
            </a:extLst>
          </p:cNvPr>
          <p:cNvPicPr>
            <a:picLocks noChangeAspect="1"/>
          </p:cNvPicPr>
          <p:nvPr/>
        </p:nvPicPr>
        <p:blipFill rotWithShape="1">
          <a:blip r:embed="rId4"/>
          <a:srcRect l="11666" t="28889" r="38333" b="18889"/>
          <a:stretch/>
        </p:blipFill>
        <p:spPr>
          <a:xfrm>
            <a:off x="6590211" y="570276"/>
            <a:ext cx="2590800" cy="1522095"/>
          </a:xfrm>
          <a:prstGeom prst="rect">
            <a:avLst/>
          </a:prstGeom>
        </p:spPr>
      </p:pic>
    </p:spTree>
    <p:extLst>
      <p:ext uri="{BB962C8B-B14F-4D97-AF65-F5344CB8AC3E}">
        <p14:creationId xmlns:p14="http://schemas.microsoft.com/office/powerpoint/2010/main" val="2599058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946E-BBFD-48CF-82D9-3E68C4F47006}"/>
              </a:ext>
            </a:extLst>
          </p:cNvPr>
          <p:cNvSpPr>
            <a:spLocks noGrp="1"/>
          </p:cNvSpPr>
          <p:nvPr>
            <p:ph type="title"/>
          </p:nvPr>
        </p:nvSpPr>
        <p:spPr/>
        <p:txBody>
          <a:bodyPr/>
          <a:lstStyle/>
          <a:p>
            <a:r>
              <a:rPr lang="en-US" dirty="0"/>
              <a:t>Presentations: </a:t>
            </a:r>
          </a:p>
        </p:txBody>
      </p:sp>
      <p:sp>
        <p:nvSpPr>
          <p:cNvPr id="3" name="Text Placeholder 2">
            <a:extLst>
              <a:ext uri="{FF2B5EF4-FFF2-40B4-BE49-F238E27FC236}">
                <a16:creationId xmlns:a16="http://schemas.microsoft.com/office/drawing/2014/main" id="{1E451A62-B40B-4849-AB78-70679EE9D4AF}"/>
              </a:ext>
            </a:extLst>
          </p:cNvPr>
          <p:cNvSpPr>
            <a:spLocks noGrp="1"/>
          </p:cNvSpPr>
          <p:nvPr>
            <p:ph type="body" idx="1"/>
          </p:nvPr>
        </p:nvSpPr>
        <p:spPr>
          <a:xfrm>
            <a:off x="441533" y="1581150"/>
            <a:ext cx="5349667" cy="3219450"/>
          </a:xfrm>
        </p:spPr>
        <p:txBody>
          <a:bodyPr/>
          <a:lstStyle/>
          <a:p>
            <a:r>
              <a:rPr lang="en-US" dirty="0"/>
              <a:t>President/CEO and Chairman remarks at MYM and Annual Conference</a:t>
            </a:r>
          </a:p>
          <a:p>
            <a:r>
              <a:rPr lang="en-US" dirty="0"/>
              <a:t>Timing: For MYM (Q2) and Annual Conference (Q3) and as needed</a:t>
            </a:r>
          </a:p>
        </p:txBody>
      </p:sp>
      <p:pic>
        <p:nvPicPr>
          <p:cNvPr id="5" name="Picture 4" descr="Graphical user interface&#10;&#10;Description automatically generated">
            <a:extLst>
              <a:ext uri="{FF2B5EF4-FFF2-40B4-BE49-F238E27FC236}">
                <a16:creationId xmlns:a16="http://schemas.microsoft.com/office/drawing/2014/main" id="{80D22A82-EBA5-495B-978C-86A4FAAEDB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926" t="33704" r="8519"/>
          <a:stretch/>
        </p:blipFill>
        <p:spPr>
          <a:xfrm>
            <a:off x="6629400" y="771525"/>
            <a:ext cx="1884992" cy="2343150"/>
          </a:xfrm>
          <a:prstGeom prst="rect">
            <a:avLst/>
          </a:prstGeom>
          <a:ln w="3175">
            <a:solidFill>
              <a:schemeClr val="tx1"/>
            </a:solidFill>
          </a:ln>
        </p:spPr>
      </p:pic>
    </p:spTree>
    <p:extLst>
      <p:ext uri="{BB962C8B-B14F-4D97-AF65-F5344CB8AC3E}">
        <p14:creationId xmlns:p14="http://schemas.microsoft.com/office/powerpoint/2010/main" val="367396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E762-832E-41EF-B8B6-2824A799DB28}"/>
              </a:ext>
            </a:extLst>
          </p:cNvPr>
          <p:cNvSpPr>
            <a:spLocks noGrp="1"/>
          </p:cNvSpPr>
          <p:nvPr>
            <p:ph type="title"/>
          </p:nvPr>
        </p:nvSpPr>
        <p:spPr/>
        <p:txBody>
          <a:bodyPr>
            <a:normAutofit fontScale="90000"/>
          </a:bodyPr>
          <a:lstStyle/>
          <a:p>
            <a:r>
              <a:rPr lang="en-US" dirty="0"/>
              <a:t>Conference and Trade Show Strategy</a:t>
            </a:r>
          </a:p>
        </p:txBody>
      </p:sp>
      <p:sp>
        <p:nvSpPr>
          <p:cNvPr id="3" name="Text Placeholder 2">
            <a:extLst>
              <a:ext uri="{FF2B5EF4-FFF2-40B4-BE49-F238E27FC236}">
                <a16:creationId xmlns:a16="http://schemas.microsoft.com/office/drawing/2014/main" id="{F58C2CC6-FD68-47D2-ADFE-55617724DFAD}"/>
              </a:ext>
            </a:extLst>
          </p:cNvPr>
          <p:cNvSpPr>
            <a:spLocks noGrp="1"/>
          </p:cNvSpPr>
          <p:nvPr>
            <p:ph type="body" idx="1"/>
          </p:nvPr>
        </p:nvSpPr>
        <p:spPr>
          <a:xfrm>
            <a:off x="441533" y="1352550"/>
            <a:ext cx="5425867" cy="3448050"/>
          </a:xfrm>
        </p:spPr>
        <p:txBody>
          <a:bodyPr>
            <a:normAutofit fontScale="85000" lnSpcReduction="20000"/>
          </a:bodyPr>
          <a:lstStyle/>
          <a:p>
            <a:r>
              <a:rPr lang="en-US" dirty="0"/>
              <a:t>Drive participation/recruitment via key meetings. Assess priorities for participation for 2023 in all regions</a:t>
            </a:r>
          </a:p>
          <a:p>
            <a:r>
              <a:rPr lang="en-US" dirty="0"/>
              <a:t>Seek speaking opportunities; support speakers w/collateral as needed</a:t>
            </a:r>
          </a:p>
          <a:p>
            <a:r>
              <a:rPr lang="en-US" dirty="0"/>
              <a:t>Seek strategic partnerships with other organizations where possible</a:t>
            </a:r>
          </a:p>
          <a:p>
            <a:r>
              <a:rPr lang="en-US" dirty="0"/>
              <a:t>Timing: Quarter 1 &amp; 2:</a:t>
            </a:r>
          </a:p>
          <a:p>
            <a:r>
              <a:rPr lang="en-US" dirty="0"/>
              <a:t>Update list of activities (wiki), assess and set priorities for 2023 </a:t>
            </a:r>
          </a:p>
          <a:p>
            <a:r>
              <a:rPr lang="en-US" dirty="0"/>
              <a:t>Consider speakers to fit opportunities</a:t>
            </a:r>
          </a:p>
          <a:p>
            <a:r>
              <a:rPr lang="en-US" dirty="0"/>
              <a:t>Refine or create materials as needed</a:t>
            </a:r>
          </a:p>
        </p:txBody>
      </p:sp>
      <p:pic>
        <p:nvPicPr>
          <p:cNvPr id="7" name="Picture 6" descr="Timeline&#10;&#10;Description automatically generated">
            <a:extLst>
              <a:ext uri="{FF2B5EF4-FFF2-40B4-BE49-F238E27FC236}">
                <a16:creationId xmlns:a16="http://schemas.microsoft.com/office/drawing/2014/main" id="{41E4CC57-D8E0-46AE-95B5-828E7A5E90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1276350"/>
            <a:ext cx="2540000" cy="1905000"/>
          </a:xfrm>
          <a:prstGeom prst="rect">
            <a:avLst/>
          </a:prstGeom>
        </p:spPr>
      </p:pic>
    </p:spTree>
    <p:extLst>
      <p:ext uri="{BB962C8B-B14F-4D97-AF65-F5344CB8AC3E}">
        <p14:creationId xmlns:p14="http://schemas.microsoft.com/office/powerpoint/2010/main" val="314345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A575-C8B9-494A-812A-91907C243AD0}"/>
              </a:ext>
            </a:extLst>
          </p:cNvPr>
          <p:cNvSpPr>
            <a:spLocks noGrp="1"/>
          </p:cNvSpPr>
          <p:nvPr>
            <p:ph type="title"/>
          </p:nvPr>
        </p:nvSpPr>
        <p:spPr/>
        <p:txBody>
          <a:bodyPr/>
          <a:lstStyle/>
          <a:p>
            <a:r>
              <a:rPr lang="en-US" dirty="0"/>
              <a:t>Media Relations</a:t>
            </a:r>
          </a:p>
        </p:txBody>
      </p:sp>
      <p:sp>
        <p:nvSpPr>
          <p:cNvPr id="3" name="Text Placeholder 2">
            <a:extLst>
              <a:ext uri="{FF2B5EF4-FFF2-40B4-BE49-F238E27FC236}">
                <a16:creationId xmlns:a16="http://schemas.microsoft.com/office/drawing/2014/main" id="{4009DE9D-743E-4E30-A3DF-6CA06145E372}"/>
              </a:ext>
            </a:extLst>
          </p:cNvPr>
          <p:cNvSpPr>
            <a:spLocks noGrp="1"/>
          </p:cNvSpPr>
          <p:nvPr>
            <p:ph type="body" idx="1"/>
          </p:nvPr>
        </p:nvSpPr>
        <p:spPr>
          <a:xfrm>
            <a:off x="441533" y="1352550"/>
            <a:ext cx="4816267" cy="3448050"/>
          </a:xfrm>
        </p:spPr>
        <p:txBody>
          <a:bodyPr/>
          <a:lstStyle/>
          <a:p>
            <a:r>
              <a:rPr lang="en-US" dirty="0"/>
              <a:t>Press Releases</a:t>
            </a:r>
          </a:p>
          <a:p>
            <a:r>
              <a:rPr lang="en-US" dirty="0"/>
              <a:t>Update media lists (ugh)</a:t>
            </a:r>
          </a:p>
          <a:p>
            <a:r>
              <a:rPr lang="en-US" dirty="0"/>
              <a:t>Guest columns/features that focus on specific areas of achievement</a:t>
            </a:r>
          </a:p>
          <a:p>
            <a:r>
              <a:rPr lang="en-US" dirty="0"/>
              <a:t>Timing: All Year; review and update media lists in Q1 &amp; Q2</a:t>
            </a:r>
          </a:p>
        </p:txBody>
      </p:sp>
      <p:pic>
        <p:nvPicPr>
          <p:cNvPr id="5" name="Picture 4">
            <a:extLst>
              <a:ext uri="{FF2B5EF4-FFF2-40B4-BE49-F238E27FC236}">
                <a16:creationId xmlns:a16="http://schemas.microsoft.com/office/drawing/2014/main" id="{2B8B9BB6-4602-4578-A372-9257FA8AC6B1}"/>
              </a:ext>
            </a:extLst>
          </p:cNvPr>
          <p:cNvPicPr>
            <a:picLocks noChangeAspect="1"/>
          </p:cNvPicPr>
          <p:nvPr/>
        </p:nvPicPr>
        <p:blipFill rotWithShape="1">
          <a:blip r:embed="rId2"/>
          <a:srcRect l="15833" t="11481" r="20834" b="5556"/>
          <a:stretch/>
        </p:blipFill>
        <p:spPr>
          <a:xfrm>
            <a:off x="5486400" y="383564"/>
            <a:ext cx="3581400" cy="2638926"/>
          </a:xfrm>
          <a:prstGeom prst="rect">
            <a:avLst/>
          </a:prstGeom>
          <a:ln w="3175">
            <a:solidFill>
              <a:schemeClr val="tx1"/>
            </a:solidFill>
          </a:ln>
        </p:spPr>
      </p:pic>
    </p:spTree>
    <p:extLst>
      <p:ext uri="{BB962C8B-B14F-4D97-AF65-F5344CB8AC3E}">
        <p14:creationId xmlns:p14="http://schemas.microsoft.com/office/powerpoint/2010/main" val="228279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A575-C8B9-494A-812A-91907C243AD0}"/>
              </a:ext>
            </a:extLst>
          </p:cNvPr>
          <p:cNvSpPr>
            <a:spLocks noGrp="1"/>
          </p:cNvSpPr>
          <p:nvPr>
            <p:ph type="title"/>
          </p:nvPr>
        </p:nvSpPr>
        <p:spPr/>
        <p:txBody>
          <a:bodyPr/>
          <a:lstStyle/>
          <a:p>
            <a:r>
              <a:rPr lang="en-US" dirty="0"/>
              <a:t>Big Year for Portfolio Releases</a:t>
            </a:r>
          </a:p>
        </p:txBody>
      </p:sp>
      <p:sp>
        <p:nvSpPr>
          <p:cNvPr id="3" name="Text Placeholder 2">
            <a:extLst>
              <a:ext uri="{FF2B5EF4-FFF2-40B4-BE49-F238E27FC236}">
                <a16:creationId xmlns:a16="http://schemas.microsoft.com/office/drawing/2014/main" id="{4009DE9D-743E-4E30-A3DF-6CA06145E372}"/>
              </a:ext>
            </a:extLst>
          </p:cNvPr>
          <p:cNvSpPr>
            <a:spLocks noGrp="1"/>
          </p:cNvSpPr>
          <p:nvPr>
            <p:ph type="body" idx="1"/>
          </p:nvPr>
        </p:nvSpPr>
        <p:spPr>
          <a:xfrm>
            <a:off x="1143000" y="1581150"/>
            <a:ext cx="5654467" cy="3448050"/>
          </a:xfrm>
        </p:spPr>
        <p:txBody>
          <a:bodyPr/>
          <a:lstStyle/>
          <a:p>
            <a:r>
              <a:rPr lang="en-US" dirty="0"/>
              <a:t>Modus 2.0</a:t>
            </a:r>
          </a:p>
          <a:p>
            <a:r>
              <a:rPr lang="en-US" dirty="0"/>
              <a:t>Field Boundaries </a:t>
            </a:r>
          </a:p>
          <a:p>
            <a:r>
              <a:rPr lang="en-US" dirty="0"/>
              <a:t>In-Field Product ID</a:t>
            </a:r>
          </a:p>
          <a:p>
            <a:r>
              <a:rPr lang="en-US" dirty="0"/>
              <a:t>Much more in the hopper as AgGateway 2020 Advances! </a:t>
            </a:r>
          </a:p>
          <a:p>
            <a:endParaRPr lang="en-US" dirty="0"/>
          </a:p>
        </p:txBody>
      </p:sp>
    </p:spTree>
    <p:extLst>
      <p:ext uri="{BB962C8B-B14F-4D97-AF65-F5344CB8AC3E}">
        <p14:creationId xmlns:p14="http://schemas.microsoft.com/office/powerpoint/2010/main" val="175528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0AA7-DE36-444B-81A8-6A03F6051F9A}"/>
              </a:ext>
            </a:extLst>
          </p:cNvPr>
          <p:cNvSpPr>
            <a:spLocks noGrp="1"/>
          </p:cNvSpPr>
          <p:nvPr>
            <p:ph type="title"/>
          </p:nvPr>
        </p:nvSpPr>
        <p:spPr/>
        <p:txBody>
          <a:bodyPr/>
          <a:lstStyle/>
          <a:p>
            <a:r>
              <a:rPr lang="en-US" dirty="0"/>
              <a:t>Social Media</a:t>
            </a:r>
          </a:p>
        </p:txBody>
      </p:sp>
      <p:sp>
        <p:nvSpPr>
          <p:cNvPr id="3" name="Text Placeholder 2">
            <a:extLst>
              <a:ext uri="{FF2B5EF4-FFF2-40B4-BE49-F238E27FC236}">
                <a16:creationId xmlns:a16="http://schemas.microsoft.com/office/drawing/2014/main" id="{82C76E15-E7F5-49C8-B71F-0021A323F506}"/>
              </a:ext>
            </a:extLst>
          </p:cNvPr>
          <p:cNvSpPr>
            <a:spLocks noGrp="1"/>
          </p:cNvSpPr>
          <p:nvPr>
            <p:ph type="body" idx="1"/>
          </p:nvPr>
        </p:nvSpPr>
        <p:spPr>
          <a:xfrm>
            <a:off x="441533" y="1581150"/>
            <a:ext cx="4769209" cy="3219450"/>
          </a:xfrm>
        </p:spPr>
        <p:txBody>
          <a:bodyPr/>
          <a:lstStyle/>
          <a:p>
            <a:r>
              <a:rPr lang="en-US" dirty="0"/>
              <a:t>Daily activity via Communications Committee </a:t>
            </a:r>
          </a:p>
          <a:p>
            <a:r>
              <a:rPr lang="en-US" dirty="0"/>
              <a:t>Include Latin America and European posts</a:t>
            </a:r>
          </a:p>
          <a:p>
            <a:r>
              <a:rPr lang="en-US" dirty="0"/>
              <a:t>Timing: All Year</a:t>
            </a:r>
          </a:p>
        </p:txBody>
      </p:sp>
      <p:pic>
        <p:nvPicPr>
          <p:cNvPr id="5" name="Picture 4">
            <a:extLst>
              <a:ext uri="{FF2B5EF4-FFF2-40B4-BE49-F238E27FC236}">
                <a16:creationId xmlns:a16="http://schemas.microsoft.com/office/drawing/2014/main" id="{9E8B7301-9577-456E-97AB-041C74B5565D}"/>
              </a:ext>
            </a:extLst>
          </p:cNvPr>
          <p:cNvPicPr>
            <a:picLocks noChangeAspect="1"/>
          </p:cNvPicPr>
          <p:nvPr/>
        </p:nvPicPr>
        <p:blipFill rotWithShape="1">
          <a:blip r:embed="rId2"/>
          <a:srcRect l="5304" t="10001" r="33029" b="5418"/>
          <a:stretch/>
        </p:blipFill>
        <p:spPr>
          <a:xfrm>
            <a:off x="5486400" y="514350"/>
            <a:ext cx="3456830" cy="2667000"/>
          </a:xfrm>
          <a:prstGeom prst="rect">
            <a:avLst/>
          </a:prstGeom>
          <a:ln w="3175">
            <a:solidFill>
              <a:schemeClr val="tx1"/>
            </a:solidFill>
          </a:ln>
        </p:spPr>
      </p:pic>
    </p:spTree>
    <p:extLst>
      <p:ext uri="{BB962C8B-B14F-4D97-AF65-F5344CB8AC3E}">
        <p14:creationId xmlns:p14="http://schemas.microsoft.com/office/powerpoint/2010/main" val="294462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6AC6-0878-4894-951C-F3F88EC33B64}"/>
              </a:ext>
            </a:extLst>
          </p:cNvPr>
          <p:cNvSpPr>
            <a:spLocks noGrp="1"/>
          </p:cNvSpPr>
          <p:nvPr>
            <p:ph type="title"/>
          </p:nvPr>
        </p:nvSpPr>
        <p:spPr/>
        <p:txBody>
          <a:bodyPr/>
          <a:lstStyle/>
          <a:p>
            <a:r>
              <a:rPr lang="en-US" dirty="0"/>
              <a:t>AgGateway Meeting Promotion</a:t>
            </a:r>
          </a:p>
        </p:txBody>
      </p:sp>
      <p:sp>
        <p:nvSpPr>
          <p:cNvPr id="3" name="Text Placeholder 2">
            <a:extLst>
              <a:ext uri="{FF2B5EF4-FFF2-40B4-BE49-F238E27FC236}">
                <a16:creationId xmlns:a16="http://schemas.microsoft.com/office/drawing/2014/main" id="{9E111C5A-3748-4C43-AFF5-D74765BD312E}"/>
              </a:ext>
            </a:extLst>
          </p:cNvPr>
          <p:cNvSpPr>
            <a:spLocks noGrp="1"/>
          </p:cNvSpPr>
          <p:nvPr>
            <p:ph type="body" idx="1"/>
          </p:nvPr>
        </p:nvSpPr>
        <p:spPr>
          <a:xfrm>
            <a:off x="441533" y="1352550"/>
            <a:ext cx="5273467" cy="3448050"/>
          </a:xfrm>
        </p:spPr>
        <p:txBody>
          <a:bodyPr>
            <a:normAutofit fontScale="85000" lnSpcReduction="10000"/>
          </a:bodyPr>
          <a:lstStyle/>
          <a:p>
            <a:r>
              <a:rPr lang="en-US" dirty="0"/>
              <a:t>Mid-Year Meeting and Annual Conference: Work with staff in promoting the two meetings to drive attendance. Assist in producing sponsorship brochure.</a:t>
            </a:r>
          </a:p>
          <a:p>
            <a:r>
              <a:rPr lang="en-US" dirty="0"/>
              <a:t>Promote other meetings/events as needed </a:t>
            </a:r>
          </a:p>
          <a:p>
            <a:endParaRPr lang="en-US" dirty="0"/>
          </a:p>
          <a:p>
            <a:r>
              <a:rPr lang="en-US" dirty="0"/>
              <a:t>Timing: Q1 &amp; 2 - Mid-Year Meeting promotion</a:t>
            </a:r>
          </a:p>
          <a:p>
            <a:r>
              <a:rPr lang="en-US" dirty="0"/>
              <a:t>Timing: Q3 &amp; 4 -  Annual Conference promotion</a:t>
            </a:r>
          </a:p>
        </p:txBody>
      </p:sp>
      <p:pic>
        <p:nvPicPr>
          <p:cNvPr id="5" name="Picture 4" descr="A group of people sitting in a room&#10;&#10;Description automatically generated with low confidence">
            <a:extLst>
              <a:ext uri="{FF2B5EF4-FFF2-40B4-BE49-F238E27FC236}">
                <a16:creationId xmlns:a16="http://schemas.microsoft.com/office/drawing/2014/main" id="{C7DA8097-9D06-416F-B707-4676BF47A4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504950"/>
            <a:ext cx="2971429" cy="1981200"/>
          </a:xfrm>
          <a:prstGeom prst="rect">
            <a:avLst/>
          </a:prstGeom>
        </p:spPr>
      </p:pic>
    </p:spTree>
    <p:extLst>
      <p:ext uri="{BB962C8B-B14F-4D97-AF65-F5344CB8AC3E}">
        <p14:creationId xmlns:p14="http://schemas.microsoft.com/office/powerpoint/2010/main" val="1463220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02F8-89AA-4F29-8DB5-7466417BFE9C}"/>
              </a:ext>
            </a:extLst>
          </p:cNvPr>
          <p:cNvSpPr>
            <a:spLocks noGrp="1"/>
          </p:cNvSpPr>
          <p:nvPr>
            <p:ph type="title"/>
          </p:nvPr>
        </p:nvSpPr>
        <p:spPr/>
        <p:txBody>
          <a:bodyPr>
            <a:normAutofit fontScale="90000"/>
          </a:bodyPr>
          <a:lstStyle/>
          <a:p>
            <a:r>
              <a:rPr lang="en-US" dirty="0"/>
              <a:t>Awards Program/Volunteer Recognition</a:t>
            </a:r>
          </a:p>
        </p:txBody>
      </p:sp>
      <p:sp>
        <p:nvSpPr>
          <p:cNvPr id="3" name="Text Placeholder 2">
            <a:extLst>
              <a:ext uri="{FF2B5EF4-FFF2-40B4-BE49-F238E27FC236}">
                <a16:creationId xmlns:a16="http://schemas.microsoft.com/office/drawing/2014/main" id="{DC06355A-9672-482A-85E0-EDF98B52E4A4}"/>
              </a:ext>
            </a:extLst>
          </p:cNvPr>
          <p:cNvSpPr>
            <a:spLocks noGrp="1"/>
          </p:cNvSpPr>
          <p:nvPr>
            <p:ph type="body" idx="1"/>
          </p:nvPr>
        </p:nvSpPr>
        <p:spPr/>
        <p:txBody>
          <a:bodyPr/>
          <a:lstStyle/>
          <a:p>
            <a:r>
              <a:rPr lang="en-US" dirty="0"/>
              <a:t>Ron Storms Leadership Award, AgGateway in Action Awards, President’s Award </a:t>
            </a:r>
          </a:p>
          <a:p>
            <a:r>
              <a:rPr lang="en-US" dirty="0"/>
              <a:t>Timing: Q3 &amp; Q4 - execute and promote  </a:t>
            </a:r>
          </a:p>
        </p:txBody>
      </p:sp>
      <p:pic>
        <p:nvPicPr>
          <p:cNvPr id="5" name="Picture 4">
            <a:extLst>
              <a:ext uri="{FF2B5EF4-FFF2-40B4-BE49-F238E27FC236}">
                <a16:creationId xmlns:a16="http://schemas.microsoft.com/office/drawing/2014/main" id="{EFDFBF8E-BCA5-4618-96C1-2E2560DE2EB7}"/>
              </a:ext>
            </a:extLst>
          </p:cNvPr>
          <p:cNvPicPr>
            <a:picLocks noChangeAspect="1"/>
          </p:cNvPicPr>
          <p:nvPr/>
        </p:nvPicPr>
        <p:blipFill rotWithShape="1">
          <a:blip r:embed="rId2"/>
          <a:srcRect l="8333" t="36666" r="36667" b="14445"/>
          <a:stretch/>
        </p:blipFill>
        <p:spPr>
          <a:xfrm>
            <a:off x="1524000" y="2876550"/>
            <a:ext cx="4038600" cy="2019300"/>
          </a:xfrm>
          <a:prstGeom prst="rect">
            <a:avLst/>
          </a:prstGeom>
          <a:ln w="3175">
            <a:solidFill>
              <a:schemeClr val="tx1"/>
            </a:solidFill>
          </a:ln>
        </p:spPr>
      </p:pic>
    </p:spTree>
    <p:extLst>
      <p:ext uri="{BB962C8B-B14F-4D97-AF65-F5344CB8AC3E}">
        <p14:creationId xmlns:p14="http://schemas.microsoft.com/office/powerpoint/2010/main" val="85246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BC5C-8532-48C8-9437-33470C9DE2B2}"/>
              </a:ext>
            </a:extLst>
          </p:cNvPr>
          <p:cNvSpPr>
            <a:spLocks noGrp="1"/>
          </p:cNvSpPr>
          <p:nvPr>
            <p:ph type="title"/>
          </p:nvPr>
        </p:nvSpPr>
        <p:spPr/>
        <p:txBody>
          <a:bodyPr/>
          <a:lstStyle/>
          <a:p>
            <a:r>
              <a:rPr lang="en-US" dirty="0"/>
              <a:t>2023 Communications goals</a:t>
            </a:r>
          </a:p>
        </p:txBody>
      </p:sp>
      <p:sp>
        <p:nvSpPr>
          <p:cNvPr id="3" name="Text Placeholder 2">
            <a:extLst>
              <a:ext uri="{FF2B5EF4-FFF2-40B4-BE49-F238E27FC236}">
                <a16:creationId xmlns:a16="http://schemas.microsoft.com/office/drawing/2014/main" id="{FD126791-EB41-4ACC-958A-DFF0D33814FB}"/>
              </a:ext>
            </a:extLst>
          </p:cNvPr>
          <p:cNvSpPr>
            <a:spLocks noGrp="1"/>
          </p:cNvSpPr>
          <p:nvPr>
            <p:ph type="body" idx="1"/>
          </p:nvPr>
        </p:nvSpPr>
        <p:spPr/>
        <p:txBody>
          <a:bodyPr/>
          <a:lstStyle/>
          <a:p>
            <a:r>
              <a:rPr lang="en-US" dirty="0"/>
              <a:t>Regular, direct communication with membership to connect companies with AGG activities/needs/successes</a:t>
            </a:r>
          </a:p>
          <a:p>
            <a:r>
              <a:rPr lang="en-US" dirty="0"/>
              <a:t>Begin to segment and communicate with members based on what they hope to gain from membership </a:t>
            </a:r>
          </a:p>
          <a:p>
            <a:r>
              <a:rPr lang="en-US" dirty="0"/>
              <a:t> Increase communication with c-suite execs/decision-makers in targeted member and prospective member companies</a:t>
            </a:r>
          </a:p>
          <a:p>
            <a:r>
              <a:rPr lang="en-US" dirty="0"/>
              <a:t>Support member recruitment efforts </a:t>
            </a:r>
          </a:p>
        </p:txBody>
      </p:sp>
    </p:spTree>
    <p:extLst>
      <p:ext uri="{BB962C8B-B14F-4D97-AF65-F5344CB8AC3E}">
        <p14:creationId xmlns:p14="http://schemas.microsoft.com/office/powerpoint/2010/main" val="2255856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02F8-89AA-4F29-8DB5-7466417BFE9C}"/>
              </a:ext>
            </a:extLst>
          </p:cNvPr>
          <p:cNvSpPr>
            <a:spLocks noGrp="1"/>
          </p:cNvSpPr>
          <p:nvPr>
            <p:ph type="title"/>
          </p:nvPr>
        </p:nvSpPr>
        <p:spPr/>
        <p:txBody>
          <a:bodyPr>
            <a:normAutofit/>
          </a:bodyPr>
          <a:lstStyle/>
          <a:p>
            <a:r>
              <a:rPr lang="en-US" dirty="0"/>
              <a:t>Gateway to Ag Careers</a:t>
            </a:r>
          </a:p>
        </p:txBody>
      </p:sp>
      <p:sp>
        <p:nvSpPr>
          <p:cNvPr id="3" name="Text Placeholder 2">
            <a:extLst>
              <a:ext uri="{FF2B5EF4-FFF2-40B4-BE49-F238E27FC236}">
                <a16:creationId xmlns:a16="http://schemas.microsoft.com/office/drawing/2014/main" id="{DC06355A-9672-482A-85E0-EDF98B52E4A4}"/>
              </a:ext>
            </a:extLst>
          </p:cNvPr>
          <p:cNvSpPr>
            <a:spLocks noGrp="1"/>
          </p:cNvSpPr>
          <p:nvPr>
            <p:ph type="body" idx="1"/>
          </p:nvPr>
        </p:nvSpPr>
        <p:spPr/>
        <p:txBody>
          <a:bodyPr/>
          <a:lstStyle/>
          <a:p>
            <a:r>
              <a:rPr lang="en-US" dirty="0"/>
              <a:t>Increased Visibility, Logo</a:t>
            </a:r>
          </a:p>
          <a:p>
            <a:r>
              <a:rPr lang="en-US" dirty="0"/>
              <a:t>6 outstanding recipients in 2022</a:t>
            </a:r>
          </a:p>
          <a:p>
            <a:r>
              <a:rPr lang="en-US" dirty="0"/>
              <a:t>Timing may be adjusted to summer … stay tuned!</a:t>
            </a:r>
          </a:p>
        </p:txBody>
      </p:sp>
      <p:pic>
        <p:nvPicPr>
          <p:cNvPr id="6" name="Picture 5" descr="A group of people holding certificates&#10;&#10;Description automatically generated">
            <a:extLst>
              <a:ext uri="{FF2B5EF4-FFF2-40B4-BE49-F238E27FC236}">
                <a16:creationId xmlns:a16="http://schemas.microsoft.com/office/drawing/2014/main" id="{D98C6EDC-C4AA-5CC1-879C-626433FCB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498" y="2800350"/>
            <a:ext cx="3852502" cy="2571750"/>
          </a:xfrm>
          <a:prstGeom prst="rect">
            <a:avLst/>
          </a:prstGeom>
        </p:spPr>
      </p:pic>
    </p:spTree>
    <p:extLst>
      <p:ext uri="{BB962C8B-B14F-4D97-AF65-F5344CB8AC3E}">
        <p14:creationId xmlns:p14="http://schemas.microsoft.com/office/powerpoint/2010/main" val="3217684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FC6A-4F2F-4026-AE10-F6CC4ECC93B5}"/>
              </a:ext>
            </a:extLst>
          </p:cNvPr>
          <p:cNvSpPr>
            <a:spLocks noGrp="1"/>
          </p:cNvSpPr>
          <p:nvPr>
            <p:ph type="title"/>
          </p:nvPr>
        </p:nvSpPr>
        <p:spPr/>
        <p:txBody>
          <a:bodyPr/>
          <a:lstStyle/>
          <a:p>
            <a:r>
              <a:rPr lang="en-US" dirty="0"/>
              <a:t>Reminder</a:t>
            </a:r>
          </a:p>
        </p:txBody>
      </p:sp>
      <p:sp>
        <p:nvSpPr>
          <p:cNvPr id="3" name="Text Placeholder 2">
            <a:extLst>
              <a:ext uri="{FF2B5EF4-FFF2-40B4-BE49-F238E27FC236}">
                <a16:creationId xmlns:a16="http://schemas.microsoft.com/office/drawing/2014/main" id="{A498D0BF-61A2-459B-BB7E-3BB82C1FF8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2D9D44-DC89-4EB4-B612-98FE94096EC6}"/>
              </a:ext>
            </a:extLst>
          </p:cNvPr>
          <p:cNvSpPr>
            <a:spLocks noGrp="1"/>
          </p:cNvSpPr>
          <p:nvPr>
            <p:ph type="sldNum" sz="quarter" idx="12"/>
          </p:nvPr>
        </p:nvSpPr>
        <p:spPr/>
        <p:txBody>
          <a:bodyPr/>
          <a:lstStyle/>
          <a:p>
            <a:fld id="{1B68BBF7-F7D0-4AF3-BFC7-25E5BB68869D}" type="slidenum">
              <a:rPr lang="en-US" smtClean="0"/>
              <a:t>21</a:t>
            </a:fld>
            <a:endParaRPr lang="en-US"/>
          </a:p>
        </p:txBody>
      </p:sp>
      <p:pic>
        <p:nvPicPr>
          <p:cNvPr id="6" name="Picture 5">
            <a:extLst>
              <a:ext uri="{FF2B5EF4-FFF2-40B4-BE49-F238E27FC236}">
                <a16:creationId xmlns:a16="http://schemas.microsoft.com/office/drawing/2014/main" id="{9D724194-E037-484C-BE9D-A8AB465CE10D}"/>
              </a:ext>
            </a:extLst>
          </p:cNvPr>
          <p:cNvPicPr>
            <a:picLocks noChangeAspect="1"/>
          </p:cNvPicPr>
          <p:nvPr/>
        </p:nvPicPr>
        <p:blipFill rotWithShape="1">
          <a:blip r:embed="rId2"/>
          <a:srcRect l="6796" t="12543" r="6796" b="4608"/>
          <a:stretch/>
        </p:blipFill>
        <p:spPr>
          <a:xfrm>
            <a:off x="472867" y="1409700"/>
            <a:ext cx="6181329" cy="3333750"/>
          </a:xfrm>
          <a:prstGeom prst="rect">
            <a:avLst/>
          </a:prstGeom>
          <a:ln w="3175">
            <a:solidFill>
              <a:schemeClr val="tx1"/>
            </a:solidFill>
          </a:ln>
        </p:spPr>
      </p:pic>
    </p:spTree>
    <p:extLst>
      <p:ext uri="{BB962C8B-B14F-4D97-AF65-F5344CB8AC3E}">
        <p14:creationId xmlns:p14="http://schemas.microsoft.com/office/powerpoint/2010/main" val="1828543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448C-7C12-47B8-A972-A8C8D8EBFF1B}"/>
              </a:ext>
            </a:extLst>
          </p:cNvPr>
          <p:cNvSpPr>
            <a:spLocks noGrp="1"/>
          </p:cNvSpPr>
          <p:nvPr>
            <p:ph type="title"/>
          </p:nvPr>
        </p:nvSpPr>
        <p:spPr/>
        <p:txBody>
          <a:bodyPr/>
          <a:lstStyle/>
          <a:p>
            <a:r>
              <a:rPr lang="en-US" dirty="0"/>
              <a:t>How to make 2023 better</a:t>
            </a:r>
          </a:p>
        </p:txBody>
      </p:sp>
      <p:sp>
        <p:nvSpPr>
          <p:cNvPr id="3" name="Text Placeholder 2">
            <a:extLst>
              <a:ext uri="{FF2B5EF4-FFF2-40B4-BE49-F238E27FC236}">
                <a16:creationId xmlns:a16="http://schemas.microsoft.com/office/drawing/2014/main" id="{6AE9D576-7C4C-42A6-A692-C0DF1EA93E2D}"/>
              </a:ext>
            </a:extLst>
          </p:cNvPr>
          <p:cNvSpPr>
            <a:spLocks noGrp="1"/>
          </p:cNvSpPr>
          <p:nvPr>
            <p:ph type="body" idx="1"/>
          </p:nvPr>
        </p:nvSpPr>
        <p:spPr>
          <a:xfrm>
            <a:off x="359412" y="1352550"/>
            <a:ext cx="5562600" cy="3657600"/>
          </a:xfrm>
        </p:spPr>
        <p:txBody>
          <a:bodyPr>
            <a:normAutofit fontScale="92500"/>
          </a:bodyPr>
          <a:lstStyle/>
          <a:p>
            <a:r>
              <a:rPr lang="en-US" dirty="0"/>
              <a:t>Make sharing content part of processes </a:t>
            </a:r>
          </a:p>
          <a:p>
            <a:pPr lvl="1"/>
            <a:r>
              <a:rPr lang="en-US" dirty="0"/>
              <a:t>Working Groups, Committees</a:t>
            </a:r>
          </a:p>
          <a:p>
            <a:pPr marL="0" indent="0">
              <a:buNone/>
            </a:pPr>
            <a:r>
              <a:rPr lang="en-US" sz="2000" i="1" dirty="0"/>
              <a:t>“News” can be:</a:t>
            </a:r>
          </a:p>
          <a:p>
            <a:pPr lvl="1"/>
            <a:r>
              <a:rPr lang="en-US" dirty="0"/>
              <a:t>Setting goals that benefit members/industry</a:t>
            </a:r>
          </a:p>
          <a:p>
            <a:pPr lvl="1"/>
            <a:r>
              <a:rPr lang="en-US" dirty="0"/>
              <a:t>Calling for participation</a:t>
            </a:r>
          </a:p>
          <a:p>
            <a:pPr lvl="1"/>
            <a:r>
              <a:rPr lang="en-US" dirty="0"/>
              <a:t>Progress on goals</a:t>
            </a:r>
          </a:p>
          <a:p>
            <a:pPr lvl="1"/>
            <a:r>
              <a:rPr lang="en-US" dirty="0"/>
              <a:t>Involvement of significant companies </a:t>
            </a:r>
          </a:p>
          <a:p>
            <a:pPr lvl="1"/>
            <a:r>
              <a:rPr lang="en-US" dirty="0"/>
              <a:t>Producing a new resource</a:t>
            </a:r>
          </a:p>
          <a:p>
            <a:pPr lvl="1"/>
            <a:r>
              <a:rPr lang="en-US" dirty="0"/>
              <a:t>Implementation progress on the resource</a:t>
            </a:r>
          </a:p>
          <a:p>
            <a:pPr lvl="1"/>
            <a:r>
              <a:rPr lang="en-US" dirty="0"/>
              <a:t>Etc.! </a:t>
            </a:r>
          </a:p>
        </p:txBody>
      </p:sp>
      <p:sp>
        <p:nvSpPr>
          <p:cNvPr id="4" name="Slide Number Placeholder 3">
            <a:extLst>
              <a:ext uri="{FF2B5EF4-FFF2-40B4-BE49-F238E27FC236}">
                <a16:creationId xmlns:a16="http://schemas.microsoft.com/office/drawing/2014/main" id="{A72ADB34-9934-4054-A780-3234FF5D591F}"/>
              </a:ext>
            </a:extLst>
          </p:cNvPr>
          <p:cNvSpPr>
            <a:spLocks noGrp="1"/>
          </p:cNvSpPr>
          <p:nvPr>
            <p:ph type="sldNum" sz="quarter" idx="12"/>
          </p:nvPr>
        </p:nvSpPr>
        <p:spPr/>
        <p:txBody>
          <a:bodyPr/>
          <a:lstStyle/>
          <a:p>
            <a:fld id="{1B68BBF7-F7D0-4AF3-BFC7-25E5BB68869D}" type="slidenum">
              <a:rPr lang="en-US" smtClean="0"/>
              <a:t>22</a:t>
            </a:fld>
            <a:endParaRPr lang="en-US"/>
          </a:p>
        </p:txBody>
      </p:sp>
      <p:pic>
        <p:nvPicPr>
          <p:cNvPr id="5122" name="Picture 2" descr="Checklist checklist, red pen, check mark checklist stock pictures, royalty-free photos &amp; images">
            <a:extLst>
              <a:ext uri="{FF2B5EF4-FFF2-40B4-BE49-F238E27FC236}">
                <a16:creationId xmlns:a16="http://schemas.microsoft.com/office/drawing/2014/main" id="{E25DF794-5D94-43CE-B3A1-F7AABF5C4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52550"/>
            <a:ext cx="3028950" cy="20193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6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4AD0-A61F-4C43-B419-4168D0556928}"/>
              </a:ext>
            </a:extLst>
          </p:cNvPr>
          <p:cNvSpPr>
            <a:spLocks noGrp="1"/>
          </p:cNvSpPr>
          <p:nvPr>
            <p:ph type="title"/>
          </p:nvPr>
        </p:nvSpPr>
        <p:spPr/>
        <p:txBody>
          <a:bodyPr/>
          <a:lstStyle/>
          <a:p>
            <a:r>
              <a:rPr lang="en-US" dirty="0"/>
              <a:t>2023 Key Messages </a:t>
            </a:r>
          </a:p>
        </p:txBody>
      </p:sp>
      <p:sp>
        <p:nvSpPr>
          <p:cNvPr id="3" name="Text Placeholder 2">
            <a:extLst>
              <a:ext uri="{FF2B5EF4-FFF2-40B4-BE49-F238E27FC236}">
                <a16:creationId xmlns:a16="http://schemas.microsoft.com/office/drawing/2014/main" id="{B9267CE4-1A4C-432E-ADF7-327F191FA940}"/>
              </a:ext>
            </a:extLst>
          </p:cNvPr>
          <p:cNvSpPr>
            <a:spLocks noGrp="1"/>
          </p:cNvSpPr>
          <p:nvPr>
            <p:ph type="body" idx="1"/>
          </p:nvPr>
        </p:nvSpPr>
        <p:spPr/>
        <p:txBody>
          <a:bodyPr/>
          <a:lstStyle/>
          <a:p>
            <a:r>
              <a:rPr lang="en-US" dirty="0"/>
              <a:t>2023 Theme ….. Still </a:t>
            </a:r>
            <a:r>
              <a:rPr lang="en-US" dirty="0" err="1"/>
              <a:t>delibrating</a:t>
            </a:r>
            <a:r>
              <a:rPr lang="en-US" dirty="0"/>
              <a:t>! </a:t>
            </a:r>
          </a:p>
        </p:txBody>
      </p:sp>
    </p:spTree>
    <p:extLst>
      <p:ext uri="{BB962C8B-B14F-4D97-AF65-F5344CB8AC3E}">
        <p14:creationId xmlns:p14="http://schemas.microsoft.com/office/powerpoint/2010/main" val="325740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D1C4-4FF1-4A37-AEF7-A8D02B2109FB}"/>
              </a:ext>
            </a:extLst>
          </p:cNvPr>
          <p:cNvSpPr>
            <a:spLocks noGrp="1"/>
          </p:cNvSpPr>
          <p:nvPr>
            <p:ph type="title"/>
          </p:nvPr>
        </p:nvSpPr>
        <p:spPr/>
        <p:txBody>
          <a:bodyPr/>
          <a:lstStyle/>
          <a:p>
            <a:r>
              <a:rPr lang="en-US" dirty="0"/>
              <a:t>Value Proposition</a:t>
            </a:r>
          </a:p>
        </p:txBody>
      </p:sp>
      <p:sp>
        <p:nvSpPr>
          <p:cNvPr id="3" name="Text Placeholder 2">
            <a:extLst>
              <a:ext uri="{FF2B5EF4-FFF2-40B4-BE49-F238E27FC236}">
                <a16:creationId xmlns:a16="http://schemas.microsoft.com/office/drawing/2014/main" id="{63D179D0-05AE-47FA-BD37-0D9B991815D5}"/>
              </a:ext>
            </a:extLst>
          </p:cNvPr>
          <p:cNvSpPr>
            <a:spLocks noGrp="1"/>
          </p:cNvSpPr>
          <p:nvPr>
            <p:ph type="body" idx="1"/>
          </p:nvPr>
        </p:nvSpPr>
        <p:spPr/>
        <p:txBody>
          <a:bodyPr/>
          <a:lstStyle/>
          <a:p>
            <a:r>
              <a:rPr lang="en-US" dirty="0"/>
              <a:t>AgGateway membership helps companies:</a:t>
            </a:r>
          </a:p>
          <a:p>
            <a:r>
              <a:rPr lang="en-US" dirty="0"/>
              <a:t>Reduce errors in procurement, inventory, sales and reporting, saving time and money.</a:t>
            </a:r>
          </a:p>
          <a:p>
            <a:r>
              <a:rPr lang="en-US" dirty="0"/>
              <a:t>Achieve interoperability among myriad hardware and software systems, to turn data into value.</a:t>
            </a:r>
          </a:p>
          <a:p>
            <a:r>
              <a:rPr lang="en-US" dirty="0"/>
              <a:t>Leverage global resources and business relationships needed to enhance productivity, traceability and sustainability.</a:t>
            </a:r>
          </a:p>
        </p:txBody>
      </p:sp>
    </p:spTree>
    <p:extLst>
      <p:ext uri="{BB962C8B-B14F-4D97-AF65-F5344CB8AC3E}">
        <p14:creationId xmlns:p14="http://schemas.microsoft.com/office/powerpoint/2010/main" val="202533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56B9-2569-44CA-98E7-48D6438A7DDB}"/>
              </a:ext>
            </a:extLst>
          </p:cNvPr>
          <p:cNvSpPr>
            <a:spLocks noGrp="1"/>
          </p:cNvSpPr>
          <p:nvPr>
            <p:ph type="title"/>
          </p:nvPr>
        </p:nvSpPr>
        <p:spPr/>
        <p:txBody>
          <a:bodyPr/>
          <a:lstStyle/>
          <a:p>
            <a:r>
              <a:rPr lang="en-US" dirty="0"/>
              <a:t>Who We Are</a:t>
            </a:r>
          </a:p>
        </p:txBody>
      </p:sp>
      <p:sp>
        <p:nvSpPr>
          <p:cNvPr id="3" name="Text Placeholder 2">
            <a:extLst>
              <a:ext uri="{FF2B5EF4-FFF2-40B4-BE49-F238E27FC236}">
                <a16:creationId xmlns:a16="http://schemas.microsoft.com/office/drawing/2014/main" id="{F2CF9BB4-052D-4DCF-A6E8-3B5FD63EACE6}"/>
              </a:ext>
            </a:extLst>
          </p:cNvPr>
          <p:cNvSpPr>
            <a:spLocks noGrp="1"/>
          </p:cNvSpPr>
          <p:nvPr>
            <p:ph type="body" idx="1"/>
          </p:nvPr>
        </p:nvSpPr>
        <p:spPr/>
        <p:txBody>
          <a:bodyPr>
            <a:normAutofit lnSpcReduction="10000"/>
          </a:bodyPr>
          <a:lstStyle/>
          <a:p>
            <a:r>
              <a:rPr lang="en-US" dirty="0"/>
              <a:t>AgGateway is a global, non-profit organization that develops standards and other resources so that companies can rapidly access information. We focus on implementation of these resources in the field, to realize the benefits of digital agriculture. </a:t>
            </a:r>
          </a:p>
          <a:p>
            <a:r>
              <a:rPr lang="en-US" dirty="0"/>
              <a:t>No one else is doing what AgGateway does, providing a unique forum across industry sectors where companies come together to solve digital challenges for agriculture and related industries. </a:t>
            </a:r>
          </a:p>
        </p:txBody>
      </p:sp>
    </p:spTree>
    <p:extLst>
      <p:ext uri="{BB962C8B-B14F-4D97-AF65-F5344CB8AC3E}">
        <p14:creationId xmlns:p14="http://schemas.microsoft.com/office/powerpoint/2010/main" val="319619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61A2-F869-4DD1-A450-597717624708}"/>
              </a:ext>
            </a:extLst>
          </p:cNvPr>
          <p:cNvSpPr>
            <a:spLocks noGrp="1"/>
          </p:cNvSpPr>
          <p:nvPr>
            <p:ph type="title"/>
          </p:nvPr>
        </p:nvSpPr>
        <p:spPr/>
        <p:txBody>
          <a:bodyPr/>
          <a:lstStyle/>
          <a:p>
            <a:r>
              <a:rPr lang="en-US" dirty="0"/>
              <a:t>Why</a:t>
            </a:r>
          </a:p>
        </p:txBody>
      </p:sp>
      <p:sp>
        <p:nvSpPr>
          <p:cNvPr id="3" name="Text Placeholder 2">
            <a:extLst>
              <a:ext uri="{FF2B5EF4-FFF2-40B4-BE49-F238E27FC236}">
                <a16:creationId xmlns:a16="http://schemas.microsoft.com/office/drawing/2014/main" id="{AD8961A2-CB24-4637-BCB4-4B18E75C69C0}"/>
              </a:ext>
            </a:extLst>
          </p:cNvPr>
          <p:cNvSpPr>
            <a:spLocks noGrp="1"/>
          </p:cNvSpPr>
          <p:nvPr>
            <p:ph type="body" idx="1"/>
          </p:nvPr>
        </p:nvSpPr>
        <p:spPr/>
        <p:txBody>
          <a:bodyPr/>
          <a:lstStyle/>
          <a:p>
            <a:r>
              <a:rPr lang="en-US" dirty="0"/>
              <a:t>AgGateway helps businesses streamline their processes and boost their efficiency. </a:t>
            </a:r>
          </a:p>
          <a:p>
            <a:r>
              <a:rPr lang="en-US" dirty="0"/>
              <a:t>Using AgGateway standards can help companies save money and respond more quickly in the marketplace. </a:t>
            </a:r>
          </a:p>
          <a:p>
            <a:r>
              <a:rPr lang="en-US" dirty="0"/>
              <a:t>When companies implement AgGateway standards, they can get in sync with countless other processes and trading partners around the globe, which is fundamentally good business. </a:t>
            </a:r>
          </a:p>
        </p:txBody>
      </p:sp>
    </p:spTree>
    <p:extLst>
      <p:ext uri="{BB962C8B-B14F-4D97-AF65-F5344CB8AC3E}">
        <p14:creationId xmlns:p14="http://schemas.microsoft.com/office/powerpoint/2010/main" val="37539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7C87-66B5-43C2-AF06-56BE8E90D4A0}"/>
              </a:ext>
            </a:extLst>
          </p:cNvPr>
          <p:cNvSpPr>
            <a:spLocks noGrp="1"/>
          </p:cNvSpPr>
          <p:nvPr>
            <p:ph type="title"/>
          </p:nvPr>
        </p:nvSpPr>
        <p:spPr>
          <a:xfrm>
            <a:off x="1219200" y="2571750"/>
            <a:ext cx="8229600" cy="742950"/>
          </a:xfrm>
        </p:spPr>
        <p:txBody>
          <a:bodyPr/>
          <a:lstStyle/>
          <a:p>
            <a:r>
              <a:rPr lang="en-US" dirty="0"/>
              <a:t>2023 Tactical Plan </a:t>
            </a:r>
          </a:p>
        </p:txBody>
      </p:sp>
    </p:spTree>
    <p:extLst>
      <p:ext uri="{BB962C8B-B14F-4D97-AF65-F5344CB8AC3E}">
        <p14:creationId xmlns:p14="http://schemas.microsoft.com/office/powerpoint/2010/main" val="65889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94C5-8F9D-4D51-886F-584ABEAB3BBC}"/>
              </a:ext>
            </a:extLst>
          </p:cNvPr>
          <p:cNvSpPr>
            <a:spLocks noGrp="1"/>
          </p:cNvSpPr>
          <p:nvPr>
            <p:ph type="title"/>
          </p:nvPr>
        </p:nvSpPr>
        <p:spPr>
          <a:xfrm>
            <a:off x="487680" y="1047750"/>
            <a:ext cx="8229600" cy="742950"/>
          </a:xfrm>
        </p:spPr>
        <p:txBody>
          <a:bodyPr>
            <a:normAutofit fontScale="90000"/>
          </a:bodyPr>
          <a:lstStyle/>
          <a:p>
            <a:r>
              <a:rPr lang="en-US" dirty="0"/>
              <a:t>Current Hot Potato:</a:t>
            </a:r>
            <a:br>
              <a:rPr lang="en-US" dirty="0"/>
            </a:br>
            <a:r>
              <a:rPr lang="en-US" dirty="0"/>
              <a:t>Roadshow!</a:t>
            </a:r>
          </a:p>
        </p:txBody>
      </p:sp>
      <p:sp>
        <p:nvSpPr>
          <p:cNvPr id="3" name="Text Placeholder 2">
            <a:extLst>
              <a:ext uri="{FF2B5EF4-FFF2-40B4-BE49-F238E27FC236}">
                <a16:creationId xmlns:a16="http://schemas.microsoft.com/office/drawing/2014/main" id="{EF30B3F0-3AD2-4DDA-B804-E11B5F67E4E2}"/>
              </a:ext>
            </a:extLst>
          </p:cNvPr>
          <p:cNvSpPr>
            <a:spLocks noGrp="1"/>
          </p:cNvSpPr>
          <p:nvPr>
            <p:ph type="body" idx="1"/>
          </p:nvPr>
        </p:nvSpPr>
        <p:spPr>
          <a:xfrm>
            <a:off x="792480" y="2266950"/>
            <a:ext cx="3810000" cy="3448050"/>
          </a:xfrm>
        </p:spPr>
        <p:txBody>
          <a:bodyPr/>
          <a:lstStyle/>
          <a:p>
            <a:r>
              <a:rPr lang="en-US" dirty="0"/>
              <a:t>Events in IA, IN, and NE</a:t>
            </a:r>
          </a:p>
          <a:p>
            <a:pPr lvl="1"/>
            <a:r>
              <a:rPr lang="en-US" dirty="0"/>
              <a:t>Work with volunteers to promote, support, etc. </a:t>
            </a:r>
          </a:p>
          <a:p>
            <a:pPr lvl="1"/>
            <a:r>
              <a:rPr lang="en-US" dirty="0"/>
              <a:t>Social media support, flyer distribution, etc. </a:t>
            </a:r>
          </a:p>
          <a:p>
            <a:pPr lvl="1"/>
            <a:r>
              <a:rPr lang="en-US" dirty="0"/>
              <a:t>Jan 11, Feb 1, Feb 22</a:t>
            </a:r>
          </a:p>
        </p:txBody>
      </p:sp>
      <p:graphicFrame>
        <p:nvGraphicFramePr>
          <p:cNvPr id="4" name="Object 3">
            <a:extLst>
              <a:ext uri="{FF2B5EF4-FFF2-40B4-BE49-F238E27FC236}">
                <a16:creationId xmlns:a16="http://schemas.microsoft.com/office/drawing/2014/main" id="{E42C7725-CD7C-5994-05F8-BD68B9D7DDA6}"/>
              </a:ext>
            </a:extLst>
          </p:cNvPr>
          <p:cNvGraphicFramePr>
            <a:graphicFrameLocks noChangeAspect="1"/>
          </p:cNvGraphicFramePr>
          <p:nvPr>
            <p:extLst>
              <p:ext uri="{D42A27DB-BD31-4B8C-83A1-F6EECF244321}">
                <p14:modId xmlns:p14="http://schemas.microsoft.com/office/powerpoint/2010/main" val="696195536"/>
              </p:ext>
            </p:extLst>
          </p:nvPr>
        </p:nvGraphicFramePr>
        <p:xfrm>
          <a:off x="5607327" y="551453"/>
          <a:ext cx="3536673" cy="4575174"/>
        </p:xfrm>
        <a:graphic>
          <a:graphicData uri="http://schemas.openxmlformats.org/presentationml/2006/ole">
            <mc:AlternateContent xmlns:mc="http://schemas.openxmlformats.org/markup-compatibility/2006">
              <mc:Choice xmlns:v="urn:schemas-microsoft-com:vml" Requires="v">
                <p:oleObj spid="_x0000_s1026" name="Acrobat Document" r:id="rId3" imgW="4663440" imgH="6034757" progId="Acrobat.Document.DC">
                  <p:embed/>
                </p:oleObj>
              </mc:Choice>
              <mc:Fallback>
                <p:oleObj name="Acrobat Document" r:id="rId3" imgW="4663440" imgH="6034757" progId="Acrobat.Document.DC">
                  <p:embed/>
                  <p:pic>
                    <p:nvPicPr>
                      <p:cNvPr id="4" name="Object 3">
                        <a:extLst>
                          <a:ext uri="{FF2B5EF4-FFF2-40B4-BE49-F238E27FC236}">
                            <a16:creationId xmlns:a16="http://schemas.microsoft.com/office/drawing/2014/main" id="{E42C7725-CD7C-5994-05F8-BD68B9D7DDA6}"/>
                          </a:ext>
                        </a:extLst>
                      </p:cNvPr>
                      <p:cNvPicPr/>
                      <p:nvPr/>
                    </p:nvPicPr>
                    <p:blipFill>
                      <a:blip r:embed="rId4"/>
                      <a:stretch>
                        <a:fillRect/>
                      </a:stretch>
                    </p:blipFill>
                    <p:spPr>
                      <a:xfrm>
                        <a:off x="5607327" y="551453"/>
                        <a:ext cx="3536673" cy="4575174"/>
                      </a:xfrm>
                      <a:prstGeom prst="rect">
                        <a:avLst/>
                      </a:prstGeom>
                    </p:spPr>
                  </p:pic>
                </p:oleObj>
              </mc:Fallback>
            </mc:AlternateContent>
          </a:graphicData>
        </a:graphic>
      </p:graphicFrame>
    </p:spTree>
    <p:extLst>
      <p:ext uri="{BB962C8B-B14F-4D97-AF65-F5344CB8AC3E}">
        <p14:creationId xmlns:p14="http://schemas.microsoft.com/office/powerpoint/2010/main" val="357380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94C5-8F9D-4D51-886F-584ABEAB3BBC}"/>
              </a:ext>
            </a:extLst>
          </p:cNvPr>
          <p:cNvSpPr>
            <a:spLocks noGrp="1"/>
          </p:cNvSpPr>
          <p:nvPr>
            <p:ph type="title"/>
          </p:nvPr>
        </p:nvSpPr>
        <p:spPr/>
        <p:txBody>
          <a:bodyPr/>
          <a:lstStyle/>
          <a:p>
            <a:r>
              <a:rPr lang="en-US" dirty="0"/>
              <a:t>Case Studies</a:t>
            </a:r>
          </a:p>
        </p:txBody>
      </p:sp>
      <p:sp>
        <p:nvSpPr>
          <p:cNvPr id="3" name="Text Placeholder 2">
            <a:extLst>
              <a:ext uri="{FF2B5EF4-FFF2-40B4-BE49-F238E27FC236}">
                <a16:creationId xmlns:a16="http://schemas.microsoft.com/office/drawing/2014/main" id="{EF30B3F0-3AD2-4DDA-B804-E11B5F67E4E2}"/>
              </a:ext>
            </a:extLst>
          </p:cNvPr>
          <p:cNvSpPr>
            <a:spLocks noGrp="1"/>
          </p:cNvSpPr>
          <p:nvPr>
            <p:ph type="body" idx="1"/>
          </p:nvPr>
        </p:nvSpPr>
        <p:spPr>
          <a:xfrm>
            <a:off x="685800" y="1504950"/>
            <a:ext cx="3429000" cy="3448050"/>
          </a:xfrm>
        </p:spPr>
        <p:txBody>
          <a:bodyPr/>
          <a:lstStyle/>
          <a:p>
            <a:r>
              <a:rPr lang="en-US" dirty="0"/>
              <a:t>Refresh Case Study library</a:t>
            </a:r>
          </a:p>
          <a:p>
            <a:pPr lvl="1"/>
            <a:r>
              <a:rPr lang="en-US" dirty="0"/>
              <a:t>Tighten text, make them more accessible</a:t>
            </a:r>
          </a:p>
          <a:p>
            <a:pPr lvl="1"/>
            <a:r>
              <a:rPr lang="en-US" dirty="0"/>
              <a:t>Update with additional evidence of benefits, statistics, etc. </a:t>
            </a:r>
          </a:p>
        </p:txBody>
      </p:sp>
      <p:pic>
        <p:nvPicPr>
          <p:cNvPr id="7" name="Picture 6" descr="Graphical user interface, text&#10;&#10;Description automatically generated">
            <a:extLst>
              <a:ext uri="{FF2B5EF4-FFF2-40B4-BE49-F238E27FC236}">
                <a16:creationId xmlns:a16="http://schemas.microsoft.com/office/drawing/2014/main" id="{1EE1F518-FD46-49F2-A2AE-7FD015A12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96180">
            <a:off x="4277007" y="312175"/>
            <a:ext cx="2996120" cy="3899282"/>
          </a:xfrm>
          <a:prstGeom prst="rect">
            <a:avLst/>
          </a:prstGeom>
        </p:spPr>
      </p:pic>
    </p:spTree>
    <p:extLst>
      <p:ext uri="{BB962C8B-B14F-4D97-AF65-F5344CB8AC3E}">
        <p14:creationId xmlns:p14="http://schemas.microsoft.com/office/powerpoint/2010/main" val="172120625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48643c-e11f-42f9-b35f-15e377332bb6">
      <Terms xmlns="http://schemas.microsoft.com/office/infopath/2007/PartnerControls"/>
    </lcf76f155ced4ddcb4097134ff3c332f>
    <TaxCatchAll xmlns="9a145d9a-2d14-474d-899b-9bd22b9e791b" xsi:nil="true"/>
    <SharedWithUsers xmlns="9a145d9a-2d14-474d-899b-9bd22b9e791b">
      <UserInfo>
        <DisplayName>Nikki Marshall</DisplayName>
        <AccountId>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6DEC220171A849873838EA8CC4354A" ma:contentTypeVersion="16" ma:contentTypeDescription="Create a new document." ma:contentTypeScope="" ma:versionID="ae218f66e332746a8209e6a180cdb34b">
  <xsd:schema xmlns:xsd="http://www.w3.org/2001/XMLSchema" xmlns:xs="http://www.w3.org/2001/XMLSchema" xmlns:p="http://schemas.microsoft.com/office/2006/metadata/properties" xmlns:ns2="9a145d9a-2d14-474d-899b-9bd22b9e791b" xmlns:ns3="bd48643c-e11f-42f9-b35f-15e377332bb6" targetNamespace="http://schemas.microsoft.com/office/2006/metadata/properties" ma:root="true" ma:fieldsID="3c99c0e2f1ef417c8b9b00ff17f3cbe1" ns2:_="" ns3:_="">
    <xsd:import namespace="9a145d9a-2d14-474d-899b-9bd22b9e791b"/>
    <xsd:import namespace="bd48643c-e11f-42f9-b35f-15e377332b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45d9a-2d14-474d-899b-9bd22b9e79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22e1db-c91b-44aa-91bd-4fd7ba9e3361}" ma:internalName="TaxCatchAll" ma:showField="CatchAllData" ma:web="9a145d9a-2d14-474d-899b-9bd22b9e79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48643c-e11f-42f9-b35f-15e377332b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e78f416-1f00-4b42-b184-39426a29676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A82BBC-EF0C-4D69-B1AD-2A83A2FD85CA}">
  <ds:schemaRefs>
    <ds:schemaRef ds:uri="http://schemas.microsoft.com/office/2006/documentManagement/types"/>
    <ds:schemaRef ds:uri="http://schemas.openxmlformats.org/package/2006/metadata/core-properties"/>
    <ds:schemaRef ds:uri="9a145d9a-2d14-474d-899b-9bd22b9e791b"/>
    <ds:schemaRef ds:uri="http://schemas.microsoft.com/office/2006/metadata/properties"/>
    <ds:schemaRef ds:uri="bd48643c-e11f-42f9-b35f-15e377332bb6"/>
    <ds:schemaRef ds:uri="http://www.w3.org/XML/1998/namespace"/>
    <ds:schemaRef ds:uri="http://schemas.microsoft.com/office/infopath/2007/PartnerControl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2498BAB3-A92D-421B-9605-87FE17A6B227}">
  <ds:schemaRefs>
    <ds:schemaRef ds:uri="http://schemas.microsoft.com/sharepoint/v3/contenttype/forms"/>
  </ds:schemaRefs>
</ds:datastoreItem>
</file>

<file path=customXml/itemProps3.xml><?xml version="1.0" encoding="utf-8"?>
<ds:datastoreItem xmlns:ds="http://schemas.openxmlformats.org/officeDocument/2006/customXml" ds:itemID="{1886A732-AB7A-486A-A4E7-A11DE0D39B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145d9a-2d14-474d-899b-9bd22b9e791b"/>
    <ds:schemaRef ds:uri="bd48643c-e11f-42f9-b35f-15e377332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6903</TotalTime>
  <Words>758</Words>
  <Application>Microsoft Office PowerPoint</Application>
  <PresentationFormat>On-screen Show (16:9)</PresentationFormat>
  <Paragraphs>105</Paragraphs>
  <Slides>22</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6" baseType="lpstr">
      <vt:lpstr>Arial</vt:lpstr>
      <vt:lpstr>Calibri</vt:lpstr>
      <vt:lpstr>Custom Design</vt:lpstr>
      <vt:lpstr>Acrobat Document</vt:lpstr>
      <vt:lpstr>2023 Marketing and Communications Plan</vt:lpstr>
      <vt:lpstr>2023 Communications goals</vt:lpstr>
      <vt:lpstr>2023 Key Messages </vt:lpstr>
      <vt:lpstr>Value Proposition</vt:lpstr>
      <vt:lpstr>Who We Are</vt:lpstr>
      <vt:lpstr>Why</vt:lpstr>
      <vt:lpstr>2023 Tactical Plan </vt:lpstr>
      <vt:lpstr>Current Hot Potato: Roadshow!</vt:lpstr>
      <vt:lpstr>Case Studies</vt:lpstr>
      <vt:lpstr>Website</vt:lpstr>
      <vt:lpstr>Newsletter</vt:lpstr>
      <vt:lpstr>Other Materials</vt:lpstr>
      <vt:lpstr>Presentations: </vt:lpstr>
      <vt:lpstr>Conference and Trade Show Strategy</vt:lpstr>
      <vt:lpstr>Media Relations</vt:lpstr>
      <vt:lpstr>Big Year for Portfolio Releases</vt:lpstr>
      <vt:lpstr>Social Media</vt:lpstr>
      <vt:lpstr>AgGateway Meeting Promotion</vt:lpstr>
      <vt:lpstr>Awards Program/Volunteer Recognition</vt:lpstr>
      <vt:lpstr>Gateway to Ag Careers</vt:lpstr>
      <vt:lpstr>Reminder</vt:lpstr>
      <vt:lpstr>How to make 2023 better</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Pollard</dc:creator>
  <cp:lastModifiedBy>Marshall, Nikki</cp:lastModifiedBy>
  <cp:revision>191</cp:revision>
  <cp:lastPrinted>2013-03-18T17:39:17Z</cp:lastPrinted>
  <dcterms:created xsi:type="dcterms:W3CDTF">2013-03-13T19:30:33Z</dcterms:created>
  <dcterms:modified xsi:type="dcterms:W3CDTF">2022-12-15T19:07:50Z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0x010100266DEC220171A849873838EA8CC4354A</vt:lpwstr>
  </property>
  <property fmtid="{D5CDD505-2E9C-101B-9397-08002B2CF9AE}" pid="3" name="MediaServiceImageTags">
    <vt:lpwstr/>
  </property>
</Properties>
</file>