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8" r:id="rId2"/>
    <p:sldId id="338" r:id="rId3"/>
    <p:sldId id="257" r:id="rId4"/>
    <p:sldId id="339"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358" r:id="rId21"/>
    <p:sldId id="350" r:id="rId22"/>
    <p:sldId id="354" r:id="rId23"/>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EE7F61-E047-9944-A7C8-11CBCB98C307}">
          <p14:sldIdLst>
            <p14:sldId id="258"/>
            <p14:sldId id="338"/>
            <p14:sldId id="257"/>
            <p14:sldId id="339"/>
            <p14:sldId id="259"/>
            <p14:sldId id="260"/>
            <p14:sldId id="261"/>
            <p14:sldId id="262"/>
            <p14:sldId id="263"/>
            <p14:sldId id="264"/>
            <p14:sldId id="265"/>
            <p14:sldId id="266"/>
            <p14:sldId id="267"/>
            <p14:sldId id="268"/>
            <p14:sldId id="269"/>
            <p14:sldId id="270"/>
            <p14:sldId id="271"/>
            <p14:sldId id="272"/>
            <p14:sldId id="273"/>
            <p14:sldId id="358"/>
            <p14:sldId id="350"/>
            <p14:sldId id="354"/>
          </p14:sldIdLst>
        </p14:section>
        <p14:section name="Untitled Section" id="{1E9DB855-6DE6-534A-B971-D270129F309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80" autoAdjust="0"/>
  </p:normalViewPr>
  <p:slideViewPr>
    <p:cSldViewPr>
      <p:cViewPr varScale="1">
        <p:scale>
          <a:sx n="96" d="100"/>
          <a:sy n="96" d="100"/>
        </p:scale>
        <p:origin x="1066"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9B6C7B2-45EF-4F67-AB8E-985A5E60AB11}" type="datetimeFigureOut">
              <a:rPr lang="en-US" smtClean="0"/>
              <a:t>1/18/2021</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1275F067-EC5C-4358-8E65-96277E72C690}" type="slidenum">
              <a:rPr lang="en-US" smtClean="0"/>
              <a:t>‹#›</a:t>
            </a:fld>
            <a:endParaRPr lang="en-US" dirty="0"/>
          </a:p>
        </p:txBody>
      </p:sp>
    </p:spTree>
    <p:extLst>
      <p:ext uri="{BB962C8B-B14F-4D97-AF65-F5344CB8AC3E}">
        <p14:creationId xmlns:p14="http://schemas.microsoft.com/office/powerpoint/2010/main" val="4275832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302F37A-43AA-4770-BDBD-B117754745DB}" type="datetimeFigureOut">
              <a:rPr lang="en-US" smtClean="0"/>
              <a:t>1/18/2021</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34112AF-BEF8-497E-88B7-84326C335B13}" type="slidenum">
              <a:rPr lang="en-US" smtClean="0"/>
              <a:t>‹#›</a:t>
            </a:fld>
            <a:endParaRPr lang="en-US" dirty="0"/>
          </a:p>
        </p:txBody>
      </p:sp>
    </p:spTree>
    <p:extLst>
      <p:ext uri="{BB962C8B-B14F-4D97-AF65-F5344CB8AC3E}">
        <p14:creationId xmlns:p14="http://schemas.microsoft.com/office/powerpoint/2010/main" val="1287795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112AF-BEF8-497E-88B7-84326C335B13}" type="slidenum">
              <a:rPr lang="en-US" smtClean="0"/>
              <a:t>11</a:t>
            </a:fld>
            <a:endParaRPr lang="en-US" dirty="0"/>
          </a:p>
        </p:txBody>
      </p:sp>
    </p:spTree>
    <p:extLst>
      <p:ext uri="{BB962C8B-B14F-4D97-AF65-F5344CB8AC3E}">
        <p14:creationId xmlns:p14="http://schemas.microsoft.com/office/powerpoint/2010/main" val="429430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112AF-BEF8-497E-88B7-84326C335B13}" type="slidenum">
              <a:rPr lang="en-US" smtClean="0"/>
              <a:t>14</a:t>
            </a:fld>
            <a:endParaRPr lang="en-US" dirty="0"/>
          </a:p>
        </p:txBody>
      </p:sp>
    </p:spTree>
    <p:extLst>
      <p:ext uri="{BB962C8B-B14F-4D97-AF65-F5344CB8AC3E}">
        <p14:creationId xmlns:p14="http://schemas.microsoft.com/office/powerpoint/2010/main" val="17116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112AF-BEF8-497E-88B7-84326C335B13}" type="slidenum">
              <a:rPr lang="en-US" smtClean="0"/>
              <a:t>22</a:t>
            </a:fld>
            <a:endParaRPr lang="en-US" dirty="0"/>
          </a:p>
        </p:txBody>
      </p:sp>
    </p:spTree>
    <p:extLst>
      <p:ext uri="{BB962C8B-B14F-4D97-AF65-F5344CB8AC3E}">
        <p14:creationId xmlns:p14="http://schemas.microsoft.com/office/powerpoint/2010/main" val="497174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2120"/>
            <a:ext cx="7772400" cy="859631"/>
          </a:xfrm>
          <a:prstGeom prst="rect">
            <a:avLst/>
          </a:prstGeo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26860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3"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4"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pic>
        <p:nvPicPr>
          <p:cNvPr id="8" name="Picture 7"/>
          <p:cNvPicPr>
            <a:picLocks noChangeAspect="1"/>
          </p:cNvPicPr>
          <p:nvPr userDrawn="1"/>
        </p:nvPicPr>
        <p:blipFill>
          <a:blip r:embed="rId2"/>
          <a:stretch>
            <a:fillRect/>
          </a:stretch>
        </p:blipFill>
        <p:spPr>
          <a:xfrm>
            <a:off x="762000" y="550413"/>
            <a:ext cx="2057400" cy="1030737"/>
          </a:xfrm>
          <a:prstGeom prst="rect">
            <a:avLst/>
          </a:prstGeom>
        </p:spPr>
      </p:pic>
    </p:spTree>
    <p:extLst>
      <p:ext uri="{BB962C8B-B14F-4D97-AF65-F5344CB8AC3E}">
        <p14:creationId xmlns:p14="http://schemas.microsoft.com/office/powerpoint/2010/main" val="371690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4" name="Footer Placeholder 3"/>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Slide Number Placeholder 4"/>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
        <p:nvSpPr>
          <p:cNvPr id="6" name="Title 1"/>
          <p:cNvSpPr txBox="1">
            <a:spLocks/>
          </p:cNvSpPr>
          <p:nvPr userDrawn="1"/>
        </p:nvSpPr>
        <p:spPr>
          <a:xfrm>
            <a:off x="685800" y="1712120"/>
            <a:ext cx="7772400" cy="859631"/>
          </a:xfrm>
          <a:prstGeom prst="rect">
            <a:avLst/>
          </a:prstGeom>
        </p:spPr>
        <p:txBody>
          <a:bodyPr vert="horz" lIns="91440" tIns="45720" rIns="91440" bIns="45720" rtlCol="0" anchor="ctr">
            <a:normAutofit/>
          </a:bodyPr>
          <a:lstStyle>
            <a:lvl1pPr marL="0" marR="0" indent="0" algn="ctr" defTabSz="457200" rtl="0" eaLnBrk="1" fontAlgn="auto" latinLnBrk="0" hangingPunct="1">
              <a:lnSpc>
                <a:spcPct val="100000"/>
              </a:lnSpc>
              <a:spcBef>
                <a:spcPct val="0"/>
              </a:spcBef>
              <a:spcAft>
                <a:spcPts val="0"/>
              </a:spcAft>
              <a:buClrTx/>
              <a:buSzTx/>
              <a:buFontTx/>
              <a:buNone/>
              <a:tabLst/>
              <a:defRPr sz="4000" kern="1200">
                <a:solidFill>
                  <a:schemeClr val="tx2"/>
                </a:solidFill>
                <a:latin typeface="Cambria"/>
                <a:ea typeface="+mj-ea"/>
                <a:cs typeface="Cambria"/>
              </a:defRPr>
            </a:lvl1pPr>
          </a:lstStyle>
          <a:p>
            <a:r>
              <a:rPr lang="en-US"/>
              <a:t>Click to edit Master title style</a:t>
            </a:r>
            <a:endParaRPr lang="en-US" dirty="0"/>
          </a:p>
        </p:txBody>
      </p:sp>
      <p:sp>
        <p:nvSpPr>
          <p:cNvPr id="7" name="Subtitle 2"/>
          <p:cNvSpPr>
            <a:spLocks noGrp="1"/>
          </p:cNvSpPr>
          <p:nvPr>
            <p:ph type="subTitle" idx="1"/>
          </p:nvPr>
        </p:nvSpPr>
        <p:spPr>
          <a:xfrm>
            <a:off x="1371600" y="26860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2"/>
          <a:stretch>
            <a:fillRect/>
          </a:stretch>
        </p:blipFill>
        <p:spPr>
          <a:xfrm>
            <a:off x="685800" y="742950"/>
            <a:ext cx="1934510" cy="969170"/>
          </a:xfrm>
          <a:prstGeom prst="rect">
            <a:avLst/>
          </a:prstGeom>
        </p:spPr>
      </p:pic>
    </p:spTree>
    <p:extLst>
      <p:ext uri="{BB962C8B-B14F-4D97-AF65-F5344CB8AC3E}">
        <p14:creationId xmlns:p14="http://schemas.microsoft.com/office/powerpoint/2010/main" val="18016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9"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0"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67011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F4689BE3-A0BC-D941-803B-4FDECC26AE8B}" type="datetime1">
              <a:rPr kumimoji="0" lang="en-US" sz="1200" b="0" i="0" u="none" strike="noStrike" kern="0" cap="none" spc="0" normalizeH="0" baseline="0" noProof="0" smtClean="0">
                <a:ln>
                  <a:noFill/>
                </a:ln>
                <a:solidFill>
                  <a:srgbClr val="FFFFFF"/>
                </a:solidFill>
                <a:effectLst/>
                <a:uLnTx/>
                <a:uFillTx/>
              </a:rPr>
              <a:t>1/18/2021</a:t>
            </a:fld>
            <a:endParaRPr kumimoji="0" lang="en-US" sz="1200" b="0" i="0" u="none" strike="noStrike" kern="0" cap="none" spc="0" normalizeH="0" baseline="0" noProof="0" dirty="0">
              <a:ln>
                <a:noFill/>
              </a:ln>
              <a:solidFill>
                <a:srgbClr val="FFFFFF"/>
              </a:solidFill>
              <a:effectLst/>
              <a:uLnTx/>
              <a:uFillTx/>
            </a:endParaRPr>
          </a:p>
        </p:txBody>
      </p:sp>
      <p:sp>
        <p:nvSpPr>
          <p:cNvPr id="4" name="Footer Placeholder 3"/>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Slide Number Placeholder 4"/>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
        <p:nvSpPr>
          <p:cNvPr id="6"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7451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Date Placeholder 2"/>
          <p:cNvSpPr>
            <a:spLocks noGrp="1"/>
          </p:cNvSpPr>
          <p:nvPr>
            <p:ph type="dt" sz="half" idx="10"/>
          </p:nvPr>
        </p:nvSpPr>
        <p:spPr>
          <a:xfrm>
            <a:off x="457200" y="13716"/>
            <a:ext cx="2895600" cy="246888"/>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2" name="Footer Placeholder 3"/>
          <p:cNvSpPr>
            <a:spLocks noGrp="1"/>
          </p:cNvSpPr>
          <p:nvPr>
            <p:ph type="ftr" sz="quarter" idx="11"/>
          </p:nvPr>
        </p:nvSpPr>
        <p:spPr>
          <a:xfrm>
            <a:off x="3429000" y="13716"/>
            <a:ext cx="4114800" cy="24688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3" name="Slide Number Placeholder 4"/>
          <p:cNvSpPr>
            <a:spLocks noGrp="1"/>
          </p:cNvSpPr>
          <p:nvPr>
            <p:ph type="sldNum" sz="quarter" idx="12"/>
          </p:nvPr>
        </p:nvSpPr>
        <p:spPr>
          <a:xfrm>
            <a:off x="7620000" y="13716"/>
            <a:ext cx="1066800" cy="246888"/>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pic>
        <p:nvPicPr>
          <p:cNvPr id="8" name="Picture 7"/>
          <p:cNvPicPr>
            <a:picLocks noChangeAspect="1"/>
          </p:cNvPicPr>
          <p:nvPr userDrawn="1"/>
        </p:nvPicPr>
        <p:blipFill>
          <a:blip r:embed="rId2"/>
          <a:stretch>
            <a:fillRect/>
          </a:stretch>
        </p:blipFill>
        <p:spPr>
          <a:xfrm>
            <a:off x="762002" y="724611"/>
            <a:ext cx="2774385" cy="1389939"/>
          </a:xfrm>
          <a:prstGeom prst="rect">
            <a:avLst/>
          </a:prstGeom>
        </p:spPr>
      </p:pic>
    </p:spTree>
    <p:extLst>
      <p:ext uri="{BB962C8B-B14F-4D97-AF65-F5344CB8AC3E}">
        <p14:creationId xmlns:p14="http://schemas.microsoft.com/office/powerpoint/2010/main" val="295997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
          <p:cNvSpPr>
            <a:spLocks noGrp="1"/>
          </p:cNvSpPr>
          <p:nvPr>
            <p:ph type="dt" sz="half" idx="10"/>
          </p:nvPr>
        </p:nvSpPr>
        <p:spPr>
          <a:xfrm>
            <a:off x="457200" y="13716"/>
            <a:ext cx="2895600" cy="246888"/>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9" name="Footer Placeholder 3"/>
          <p:cNvSpPr>
            <a:spLocks noGrp="1"/>
          </p:cNvSpPr>
          <p:nvPr>
            <p:ph type="ftr" sz="quarter" idx="11"/>
          </p:nvPr>
        </p:nvSpPr>
        <p:spPr>
          <a:xfrm>
            <a:off x="3429000" y="13716"/>
            <a:ext cx="4114800" cy="24688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0" name="Slide Number Placeholder 4"/>
          <p:cNvSpPr>
            <a:spLocks noGrp="1"/>
          </p:cNvSpPr>
          <p:nvPr>
            <p:ph type="sldNum" sz="quarter" idx="12"/>
          </p:nvPr>
        </p:nvSpPr>
        <p:spPr>
          <a:xfrm>
            <a:off x="7620000" y="13716"/>
            <a:ext cx="1066800" cy="246888"/>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6330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20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F4689BE3-A0BC-D941-803B-4FDECC26AE8B}" type="datetime1">
              <a:rPr kumimoji="0" lang="en-US" sz="1200" b="0" i="0" u="none" strike="noStrike" kern="0" cap="none" spc="0" normalizeH="0" baseline="0" noProof="0" smtClean="0">
                <a:ln>
                  <a:noFill/>
                </a:ln>
                <a:solidFill>
                  <a:srgbClr val="FFFFFF"/>
                </a:solidFill>
                <a:effectLst/>
                <a:uLnTx/>
                <a:uFillTx/>
              </a:rPr>
              <a:t>1/18/2021</a:t>
            </a:fld>
            <a:endParaRPr kumimoji="0" lang="en-US" sz="1200" b="0" i="0" u="none" strike="noStrike" kern="0" cap="none" spc="0" normalizeH="0" baseline="0" noProof="0" dirty="0">
              <a:ln>
                <a:noFill/>
              </a:ln>
              <a:solidFill>
                <a:srgbClr val="FFFFFF"/>
              </a:solidFill>
              <a:effectLst/>
              <a:uLnTx/>
              <a:uFillTx/>
            </a:endParaRPr>
          </a:p>
        </p:txBody>
      </p:sp>
      <p:sp>
        <p:nvSpPr>
          <p:cNvPr id="4" name="Footer Placeholder 3"/>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Slide Number Placeholder 4"/>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775641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FF63-F79C-4A5E-9EA6-2F71779A7CC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2F19FBDA-0A1D-4E90-8168-1BE91DD13BEC}"/>
              </a:ext>
            </a:extLst>
          </p:cNvPr>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5647EB9-15AF-4892-BB62-F9322A469D40}"/>
              </a:ext>
            </a:extLst>
          </p:cNvPr>
          <p:cNvSpPr>
            <a:spLocks noGrp="1"/>
          </p:cNvSpPr>
          <p:nvPr>
            <p:ph type="dt" sz="half" idx="10"/>
          </p:nvPr>
        </p:nvSpPr>
        <p:spPr/>
        <p:txBody>
          <a:bodyPr/>
          <a:lstStyle/>
          <a:p>
            <a:fld id="{090D1D2A-A9CA-4058-954E-66EC57C57ACA}" type="datetimeFigureOut">
              <a:rPr lang="en-US" smtClean="0"/>
              <a:t>1/18/2021</a:t>
            </a:fld>
            <a:endParaRPr lang="en-US"/>
          </a:p>
        </p:txBody>
      </p:sp>
      <p:sp>
        <p:nvSpPr>
          <p:cNvPr id="5" name="Footer Placeholder 4">
            <a:extLst>
              <a:ext uri="{FF2B5EF4-FFF2-40B4-BE49-F238E27FC236}">
                <a16:creationId xmlns:a16="http://schemas.microsoft.com/office/drawing/2014/main" id="{38F360B7-98FF-45BB-BBD5-4BF6CB86D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BBD03-B6DF-4607-918F-B6DA45291177}"/>
              </a:ext>
            </a:extLst>
          </p:cNvPr>
          <p:cNvSpPr>
            <a:spLocks noGrp="1"/>
          </p:cNvSpPr>
          <p:nvPr>
            <p:ph type="sldNum" sz="quarter" idx="12"/>
          </p:nvPr>
        </p:nvSpPr>
        <p:spPr/>
        <p:txBody>
          <a:bodyPr/>
          <a:lstStyle/>
          <a:p>
            <a:fld id="{1B68BBF7-F7D0-4AF3-BFC7-25E5BB68869D}" type="slidenum">
              <a:rPr lang="en-US" smtClean="0"/>
              <a:t>‹#›</a:t>
            </a:fld>
            <a:endParaRPr lang="en-US"/>
          </a:p>
        </p:txBody>
      </p:sp>
    </p:spTree>
    <p:extLst>
      <p:ext uri="{BB962C8B-B14F-4D97-AF65-F5344CB8AC3E}">
        <p14:creationId xmlns:p14="http://schemas.microsoft.com/office/powerpoint/2010/main" val="353521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kumimoji="0" lang="en-US" sz="4000" b="0" i="0" u="none" strike="noStrike" kern="1200" cap="none" spc="-100" normalizeH="0" baseline="0" noProof="0" dirty="0">
                <a:ln>
                  <a:noFill/>
                </a:ln>
                <a:solidFill>
                  <a:srgbClr val="1F497D"/>
                </a:solidFill>
                <a:effectLst/>
                <a:uLnTx/>
                <a:uFillTx/>
                <a:latin typeface="Cambria"/>
                <a:ea typeface="+mj-ea"/>
                <a:cs typeface="+mj-cs"/>
              </a:rPr>
              <a:t>Click to edit Master title style</a:t>
            </a:r>
            <a:endParaRPr lang="en-US" dirty="0"/>
          </a:p>
        </p:txBody>
      </p:sp>
      <p:sp>
        <p:nvSpPr>
          <p:cNvPr id="29"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457200" marR="0" lvl="1"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Third level</a:t>
            </a:r>
          </a:p>
          <a:p>
            <a:pPr marL="1005840" marR="0" lvl="3"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1188720" marR="0" lvl="4"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49" name="Rectangle 48"/>
          <p:cNvSpPr/>
          <p:nvPr userDrawn="1"/>
        </p:nvSpPr>
        <p:spPr>
          <a:xfrm>
            <a:off x="0" y="0"/>
            <a:ext cx="9220200" cy="285750"/>
          </a:xfrm>
          <a:prstGeom prst="rect">
            <a:avLst/>
          </a:prstGeom>
          <a:solidFill>
            <a:srgbClr val="4F81BD"/>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0"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1"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2"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
        <p:nvSpPr>
          <p:cNvPr id="2" name="TextBox 1"/>
          <p:cNvSpPr txBox="1"/>
          <p:nvPr userDrawn="1"/>
        </p:nvSpPr>
        <p:spPr>
          <a:xfrm>
            <a:off x="228600" y="4718134"/>
            <a:ext cx="7167017" cy="307777"/>
          </a:xfrm>
          <a:prstGeom prst="rect">
            <a:avLst/>
          </a:prstGeom>
          <a:solidFill>
            <a:schemeClr val="accent1">
              <a:lumMod val="60000"/>
              <a:lumOff val="40000"/>
            </a:schemeClr>
          </a:solidFill>
        </p:spPr>
        <p:txBody>
          <a:bodyPr wrap="square" rtlCol="0">
            <a:spAutoFit/>
          </a:bodyPr>
          <a:lstStyle/>
          <a:p>
            <a:pPr algn="ctr"/>
            <a:endParaRPr lang="en-US" sz="1400" i="1" dirty="0">
              <a:solidFill>
                <a:schemeClr val="bg1"/>
              </a:solidFill>
            </a:endParaRPr>
          </a:p>
        </p:txBody>
      </p:sp>
      <p:pic>
        <p:nvPicPr>
          <p:cNvPr id="10" name="Picture 9"/>
          <p:cNvPicPr>
            <a:picLocks noChangeAspect="1"/>
          </p:cNvPicPr>
          <p:nvPr userDrawn="1"/>
        </p:nvPicPr>
        <p:blipFill>
          <a:blip r:embed="rId11"/>
          <a:stretch>
            <a:fillRect/>
          </a:stretch>
        </p:blipFill>
        <p:spPr>
          <a:xfrm>
            <a:off x="7543800" y="4552950"/>
            <a:ext cx="994817" cy="498393"/>
          </a:xfrm>
          <a:prstGeom prst="rect">
            <a:avLst/>
          </a:prstGeom>
        </p:spPr>
      </p:pic>
    </p:spTree>
    <p:extLst>
      <p:ext uri="{BB962C8B-B14F-4D97-AF65-F5344CB8AC3E}">
        <p14:creationId xmlns:p14="http://schemas.microsoft.com/office/powerpoint/2010/main" val="1496294311"/>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74" r:id="rId3"/>
    <p:sldLayoutId id="2147483685" r:id="rId4"/>
    <p:sldLayoutId id="2147483675" r:id="rId5"/>
    <p:sldLayoutId id="2147483676" r:id="rId6"/>
    <p:sldLayoutId id="2147483679" r:id="rId7"/>
    <p:sldLayoutId id="2147483688" r:id="rId8"/>
    <p:sldLayoutId id="2147483701" r:id="rId9"/>
  </p:sldLayoutIdLst>
  <p:hf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000" kern="1200">
          <a:solidFill>
            <a:schemeClr val="tx2"/>
          </a:solidFill>
          <a:latin typeface="Cambria"/>
          <a:ea typeface="+mj-ea"/>
          <a:cs typeface="Cambria"/>
        </a:defRPr>
      </a:lvl1pPr>
    </p:titleStyle>
    <p:bodyStyle>
      <a:lvl1pPr marL="18288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400" kern="1200">
          <a:solidFill>
            <a:schemeClr val="tx1"/>
          </a:solidFill>
          <a:latin typeface="+mn-lt"/>
          <a:ea typeface="+mn-ea"/>
          <a:cs typeface="+mn-cs"/>
        </a:defRPr>
      </a:lvl1pPr>
      <a:lvl2pPr marL="45720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000" kern="1200">
          <a:solidFill>
            <a:schemeClr val="tx1"/>
          </a:solidFill>
          <a:latin typeface="+mn-lt"/>
          <a:ea typeface="+mn-ea"/>
          <a:cs typeface="+mn-cs"/>
        </a:defRPr>
      </a:lvl2pPr>
      <a:lvl3pPr marL="731520" marR="0"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sz="1800" kern="1200">
          <a:solidFill>
            <a:schemeClr val="tx1"/>
          </a:solidFill>
          <a:latin typeface="+mn-lt"/>
          <a:ea typeface="+mn-ea"/>
          <a:cs typeface="+mn-cs"/>
        </a:defRPr>
      </a:lvl3pPr>
      <a:lvl4pPr marL="1005840" marR="0"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sz="1800" kern="1200">
          <a:solidFill>
            <a:schemeClr val="tx1"/>
          </a:solidFill>
          <a:latin typeface="+mn-lt"/>
          <a:ea typeface="+mn-ea"/>
          <a:cs typeface="+mn-cs"/>
        </a:defRPr>
      </a:lvl4pPr>
      <a:lvl5pPr marL="1188720" marR="0"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2021 Communications Plan</a:t>
            </a:r>
          </a:p>
        </p:txBody>
      </p:sp>
      <p:sp>
        <p:nvSpPr>
          <p:cNvPr id="8" name="Subtitle 7"/>
          <p:cNvSpPr>
            <a:spLocks noGrp="1"/>
          </p:cNvSpPr>
          <p:nvPr>
            <p:ph type="subTitle" idx="1"/>
          </p:nvPr>
        </p:nvSpPr>
        <p:spPr/>
        <p:txBody>
          <a:bodyPr/>
          <a:lstStyle/>
          <a:p>
            <a:r>
              <a:rPr lang="en-US" dirty="0"/>
              <a:t>January 2021</a:t>
            </a:r>
          </a:p>
        </p:txBody>
      </p:sp>
    </p:spTree>
    <p:extLst>
      <p:ext uri="{BB962C8B-B14F-4D97-AF65-F5344CB8AC3E}">
        <p14:creationId xmlns:p14="http://schemas.microsoft.com/office/powerpoint/2010/main" val="330272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2354-664E-4947-835D-439E5AD11178}"/>
              </a:ext>
            </a:extLst>
          </p:cNvPr>
          <p:cNvSpPr>
            <a:spLocks noGrp="1"/>
          </p:cNvSpPr>
          <p:nvPr>
            <p:ph type="title"/>
          </p:nvPr>
        </p:nvSpPr>
        <p:spPr/>
        <p:txBody>
          <a:bodyPr/>
          <a:lstStyle/>
          <a:p>
            <a:r>
              <a:rPr lang="en-US" b="0" i="0" u="none" strike="noStrike" baseline="0" dirty="0">
                <a:solidFill>
                  <a:srgbClr val="2F5496"/>
                </a:solidFill>
                <a:latin typeface="Cambria" panose="02040503050406030204" pitchFamily="18" charset="0"/>
                <a:ea typeface="Cambria" panose="02040503050406030204" pitchFamily="18" charset="0"/>
              </a:rPr>
              <a:t>Newsletter</a:t>
            </a:r>
          </a:p>
        </p:txBody>
      </p:sp>
      <p:sp>
        <p:nvSpPr>
          <p:cNvPr id="3" name="Text Placeholder 2">
            <a:extLst>
              <a:ext uri="{FF2B5EF4-FFF2-40B4-BE49-F238E27FC236}">
                <a16:creationId xmlns:a16="http://schemas.microsoft.com/office/drawing/2014/main" id="{DBB21FEC-5205-4B3D-9A6D-B423943EAC14}"/>
              </a:ext>
            </a:extLst>
          </p:cNvPr>
          <p:cNvSpPr>
            <a:spLocks noGrp="1"/>
          </p:cNvSpPr>
          <p:nvPr>
            <p:ph type="body" idx="1"/>
          </p:nvPr>
        </p:nvSpPr>
        <p:spPr>
          <a:xfrm>
            <a:off x="457200" y="1200150"/>
            <a:ext cx="6248400" cy="3657600"/>
          </a:xfrm>
        </p:spPr>
        <p:txBody>
          <a:bodyPr/>
          <a:lstStyle/>
          <a:p>
            <a:r>
              <a:rPr lang="en-US" b="0" i="0" u="none" strike="noStrike" baseline="0" dirty="0">
                <a:solidFill>
                  <a:srgbClr val="2F5496"/>
                </a:solidFill>
              </a:rPr>
              <a:t>Continue mix of articles that demonstrate importance of our mission, successes/achievements, breadth of sectors covered, participation of major industry players</a:t>
            </a:r>
          </a:p>
          <a:p>
            <a:r>
              <a:rPr lang="en-US" b="0" i="0" u="none" strike="noStrike" baseline="0" dirty="0">
                <a:solidFill>
                  <a:srgbClr val="2F5496"/>
                </a:solidFill>
              </a:rPr>
              <a:t>Promote Working Group activities, reports from regions, new members, etc. </a:t>
            </a:r>
          </a:p>
          <a:p>
            <a:pPr marL="0" indent="0">
              <a:buNone/>
            </a:pPr>
            <a:endParaRPr lang="en-US" b="0" i="1" u="none" strike="noStrike" baseline="0" dirty="0">
              <a:solidFill>
                <a:srgbClr val="2F5496"/>
              </a:solidFill>
            </a:endParaRPr>
          </a:p>
          <a:p>
            <a:pPr marL="0" indent="0">
              <a:buNone/>
            </a:pPr>
            <a:r>
              <a:rPr lang="en-US" b="0" i="1" u="none" strike="noStrike" baseline="0" dirty="0">
                <a:solidFill>
                  <a:srgbClr val="2F5496"/>
                </a:solidFill>
              </a:rPr>
              <a:t>Timing: All Year</a:t>
            </a:r>
          </a:p>
        </p:txBody>
      </p:sp>
      <p:pic>
        <p:nvPicPr>
          <p:cNvPr id="5" name="Picture 4">
            <a:extLst>
              <a:ext uri="{FF2B5EF4-FFF2-40B4-BE49-F238E27FC236}">
                <a16:creationId xmlns:a16="http://schemas.microsoft.com/office/drawing/2014/main" id="{BA362CE0-5783-4E6B-BEF7-8B5DBB49AC99}"/>
              </a:ext>
            </a:extLst>
          </p:cNvPr>
          <p:cNvPicPr>
            <a:picLocks noChangeAspect="1"/>
          </p:cNvPicPr>
          <p:nvPr/>
        </p:nvPicPr>
        <p:blipFill rotWithShape="1">
          <a:blip r:embed="rId2"/>
          <a:srcRect l="23333" t="37029" r="56174" b="4445"/>
          <a:stretch/>
        </p:blipFill>
        <p:spPr>
          <a:xfrm rot="208321">
            <a:off x="6702825" y="863132"/>
            <a:ext cx="1873950" cy="3010208"/>
          </a:xfrm>
          <a:prstGeom prst="rect">
            <a:avLst/>
          </a:prstGeom>
          <a:ln w="3175">
            <a:solidFill>
              <a:schemeClr val="tx1"/>
            </a:solidFill>
          </a:ln>
        </p:spPr>
      </p:pic>
    </p:spTree>
    <p:extLst>
      <p:ext uri="{BB962C8B-B14F-4D97-AF65-F5344CB8AC3E}">
        <p14:creationId xmlns:p14="http://schemas.microsoft.com/office/powerpoint/2010/main" val="203894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4B53-5565-4399-973C-10D0F940ACC8}"/>
              </a:ext>
            </a:extLst>
          </p:cNvPr>
          <p:cNvSpPr>
            <a:spLocks noGrp="1"/>
          </p:cNvSpPr>
          <p:nvPr>
            <p:ph type="title"/>
          </p:nvPr>
        </p:nvSpPr>
        <p:spPr/>
        <p:txBody>
          <a:bodyPr/>
          <a:lstStyle/>
          <a:p>
            <a:r>
              <a:rPr lang="en-US" b="0" i="0" u="none" strike="noStrike" baseline="0" dirty="0">
                <a:solidFill>
                  <a:srgbClr val="2F5496"/>
                </a:solidFill>
                <a:latin typeface="Cambria" panose="02040503050406030204" pitchFamily="18" charset="0"/>
                <a:ea typeface="Cambria" panose="02040503050406030204" pitchFamily="18" charset="0"/>
              </a:rPr>
              <a:t>Other Materials</a:t>
            </a:r>
          </a:p>
        </p:txBody>
      </p:sp>
      <p:sp>
        <p:nvSpPr>
          <p:cNvPr id="3" name="Text Placeholder 2">
            <a:extLst>
              <a:ext uri="{FF2B5EF4-FFF2-40B4-BE49-F238E27FC236}">
                <a16:creationId xmlns:a16="http://schemas.microsoft.com/office/drawing/2014/main" id="{7B09957A-8876-4EE9-BFAB-0DA205985DD9}"/>
              </a:ext>
            </a:extLst>
          </p:cNvPr>
          <p:cNvSpPr>
            <a:spLocks noGrp="1"/>
          </p:cNvSpPr>
          <p:nvPr>
            <p:ph type="body" idx="1"/>
          </p:nvPr>
        </p:nvSpPr>
        <p:spPr>
          <a:xfrm>
            <a:off x="457200" y="1200150"/>
            <a:ext cx="5715000" cy="3657600"/>
          </a:xfrm>
        </p:spPr>
        <p:txBody>
          <a:bodyPr>
            <a:normAutofit fontScale="85000" lnSpcReduction="20000"/>
          </a:bodyPr>
          <a:lstStyle/>
          <a:p>
            <a:r>
              <a:rPr lang="en-US" b="1" i="0" u="none" strike="noStrike" baseline="0" dirty="0">
                <a:solidFill>
                  <a:srgbClr val="2F5496"/>
                </a:solidFill>
              </a:rPr>
              <a:t>Video</a:t>
            </a:r>
            <a:r>
              <a:rPr lang="en-US" b="0" i="0" u="none" strike="noStrike" baseline="0" dirty="0">
                <a:solidFill>
                  <a:srgbClr val="2F5496"/>
                </a:solidFill>
              </a:rPr>
              <a:t>: Develop next in series of graphic explainer videos</a:t>
            </a:r>
          </a:p>
          <a:p>
            <a:pPr marL="0" indent="0">
              <a:buNone/>
            </a:pPr>
            <a:r>
              <a:rPr lang="en-US" b="0" i="1" u="none" strike="noStrike" baseline="0" dirty="0">
                <a:solidFill>
                  <a:srgbClr val="2F5496"/>
                </a:solidFill>
              </a:rPr>
              <a:t>Timing: Produce 2</a:t>
            </a:r>
            <a:r>
              <a:rPr lang="en-US" b="0" i="1" u="none" strike="noStrike" baseline="30000" dirty="0">
                <a:solidFill>
                  <a:srgbClr val="2F5496"/>
                </a:solidFill>
              </a:rPr>
              <a:t>nd</a:t>
            </a:r>
            <a:r>
              <a:rPr lang="en-US" b="0" i="1" u="none" strike="noStrike" baseline="0" dirty="0">
                <a:solidFill>
                  <a:srgbClr val="2F5496"/>
                </a:solidFill>
              </a:rPr>
              <a:t> in series by MYM</a:t>
            </a:r>
          </a:p>
          <a:p>
            <a:endParaRPr lang="en-US" sz="900" b="0" i="0" u="none" strike="noStrike" baseline="0" dirty="0">
              <a:solidFill>
                <a:srgbClr val="2F5496"/>
              </a:solidFill>
            </a:endParaRPr>
          </a:p>
          <a:p>
            <a:r>
              <a:rPr lang="en-US" b="1" i="0" u="none" strike="noStrike" baseline="0" dirty="0">
                <a:solidFill>
                  <a:srgbClr val="2F5496"/>
                </a:solidFill>
              </a:rPr>
              <a:t>Flyers</a:t>
            </a:r>
            <a:r>
              <a:rPr lang="en-US" b="0" i="0" u="none" strike="noStrike" baseline="0" dirty="0">
                <a:solidFill>
                  <a:srgbClr val="2F5496"/>
                </a:solidFill>
              </a:rPr>
              <a:t>: Create flyers as needed that are specific to areas of activity. </a:t>
            </a:r>
          </a:p>
          <a:p>
            <a:pPr marL="0" indent="0">
              <a:buNone/>
            </a:pPr>
            <a:r>
              <a:rPr lang="en-US" b="0" i="1" u="none" strike="noStrike" baseline="0" dirty="0">
                <a:solidFill>
                  <a:srgbClr val="2F5496"/>
                </a:solidFill>
              </a:rPr>
              <a:t>Timing: As needed</a:t>
            </a:r>
          </a:p>
          <a:p>
            <a:pPr marL="0" indent="0">
              <a:buNone/>
            </a:pPr>
            <a:endParaRPr lang="en-US" sz="900" b="0" i="1" u="none" strike="noStrike" baseline="0" dirty="0">
              <a:solidFill>
                <a:srgbClr val="2F5496"/>
              </a:solidFill>
            </a:endParaRPr>
          </a:p>
          <a:p>
            <a:r>
              <a:rPr lang="en-US" b="1" i="0" u="none" strike="noStrike" baseline="0" dirty="0">
                <a:solidFill>
                  <a:srgbClr val="2F5496"/>
                </a:solidFill>
              </a:rPr>
              <a:t>Annual Report</a:t>
            </a:r>
            <a:r>
              <a:rPr lang="en-US" b="0" u="none" strike="noStrike" baseline="0" dirty="0">
                <a:solidFill>
                  <a:srgbClr val="2F5496"/>
                </a:solidFill>
              </a:rPr>
              <a:t>:</a:t>
            </a:r>
            <a:r>
              <a:rPr lang="en-US" b="0" i="1" u="none" strike="noStrike" baseline="0" dirty="0">
                <a:solidFill>
                  <a:srgbClr val="2F5496"/>
                </a:solidFill>
              </a:rPr>
              <a:t> </a:t>
            </a:r>
            <a:r>
              <a:rPr lang="en-US" b="0" i="0" u="none" strike="noStrike" baseline="0" dirty="0">
                <a:solidFill>
                  <a:srgbClr val="2F5496"/>
                </a:solidFill>
              </a:rPr>
              <a:t>Produce annual report</a:t>
            </a:r>
          </a:p>
          <a:p>
            <a:pPr marL="0" indent="0">
              <a:buNone/>
            </a:pPr>
            <a:r>
              <a:rPr lang="en-US" b="0" i="1" u="none" strike="noStrike" baseline="0" dirty="0">
                <a:solidFill>
                  <a:srgbClr val="2F5496"/>
                </a:solidFill>
              </a:rPr>
              <a:t>Timing: Q3</a:t>
            </a:r>
          </a:p>
          <a:p>
            <a:pPr marL="0" indent="0">
              <a:buNone/>
            </a:pPr>
            <a:endParaRPr lang="en-US" sz="900" b="0" i="1" u="none" strike="noStrike" baseline="0" dirty="0">
              <a:solidFill>
                <a:srgbClr val="2F5496"/>
              </a:solidFill>
            </a:endParaRPr>
          </a:p>
          <a:p>
            <a:r>
              <a:rPr lang="en-US" b="1" i="0" u="none" strike="noStrike" baseline="0" dirty="0">
                <a:solidFill>
                  <a:srgbClr val="2F5496"/>
                </a:solidFill>
              </a:rPr>
              <a:t>Other</a:t>
            </a:r>
            <a:r>
              <a:rPr lang="en-US" dirty="0">
                <a:solidFill>
                  <a:srgbClr val="2F5496"/>
                </a:solidFill>
              </a:rPr>
              <a:t>: </a:t>
            </a:r>
            <a:r>
              <a:rPr lang="en-US" b="0" i="0" u="none" strike="noStrike" baseline="0" dirty="0">
                <a:solidFill>
                  <a:srgbClr val="2F5496"/>
                </a:solidFill>
              </a:rPr>
              <a:t>continue to explore use of infographics </a:t>
            </a:r>
          </a:p>
          <a:p>
            <a:pPr marL="0" indent="0">
              <a:buNone/>
            </a:pPr>
            <a:r>
              <a:rPr lang="en-US" b="0" i="1" u="none" strike="noStrike" baseline="0" dirty="0">
                <a:solidFill>
                  <a:srgbClr val="2F5496"/>
                </a:solidFill>
              </a:rPr>
              <a:t>Timing: Year-Round</a:t>
            </a:r>
          </a:p>
        </p:txBody>
      </p:sp>
      <p:pic>
        <p:nvPicPr>
          <p:cNvPr id="5" name="Picture 4">
            <a:extLst>
              <a:ext uri="{FF2B5EF4-FFF2-40B4-BE49-F238E27FC236}">
                <a16:creationId xmlns:a16="http://schemas.microsoft.com/office/drawing/2014/main" id="{5CBA597D-FC40-4607-BB9D-EE36B15E8F45}"/>
              </a:ext>
            </a:extLst>
          </p:cNvPr>
          <p:cNvPicPr>
            <a:picLocks noChangeAspect="1"/>
          </p:cNvPicPr>
          <p:nvPr/>
        </p:nvPicPr>
        <p:blipFill rotWithShape="1">
          <a:blip r:embed="rId3"/>
          <a:srcRect l="26667" t="15927" r="40833" b="5556"/>
          <a:stretch/>
        </p:blipFill>
        <p:spPr>
          <a:xfrm rot="203379">
            <a:off x="6705442" y="2234001"/>
            <a:ext cx="1524314" cy="2071503"/>
          </a:xfrm>
          <a:prstGeom prst="rect">
            <a:avLst/>
          </a:prstGeom>
          <a:ln w="3175">
            <a:solidFill>
              <a:schemeClr val="tx1"/>
            </a:solidFill>
          </a:ln>
        </p:spPr>
      </p:pic>
      <p:pic>
        <p:nvPicPr>
          <p:cNvPr id="7" name="Picture 6">
            <a:extLst>
              <a:ext uri="{FF2B5EF4-FFF2-40B4-BE49-F238E27FC236}">
                <a16:creationId xmlns:a16="http://schemas.microsoft.com/office/drawing/2014/main" id="{CB054463-9F9C-49D4-AAB1-13C300C3E1D7}"/>
              </a:ext>
            </a:extLst>
          </p:cNvPr>
          <p:cNvPicPr>
            <a:picLocks noChangeAspect="1"/>
          </p:cNvPicPr>
          <p:nvPr/>
        </p:nvPicPr>
        <p:blipFill rotWithShape="1">
          <a:blip r:embed="rId4"/>
          <a:srcRect l="11666" t="28889" r="38333" b="18889"/>
          <a:stretch/>
        </p:blipFill>
        <p:spPr>
          <a:xfrm>
            <a:off x="6172200" y="514350"/>
            <a:ext cx="2590800" cy="1522095"/>
          </a:xfrm>
          <a:prstGeom prst="rect">
            <a:avLst/>
          </a:prstGeom>
        </p:spPr>
      </p:pic>
    </p:spTree>
    <p:extLst>
      <p:ext uri="{BB962C8B-B14F-4D97-AF65-F5344CB8AC3E}">
        <p14:creationId xmlns:p14="http://schemas.microsoft.com/office/powerpoint/2010/main" val="259905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61A3-6489-4FE4-845E-CFE50D6D8F37}"/>
              </a:ext>
            </a:extLst>
          </p:cNvPr>
          <p:cNvSpPr>
            <a:spLocks noGrp="1"/>
          </p:cNvSpPr>
          <p:nvPr>
            <p:ph type="title"/>
          </p:nvPr>
        </p:nvSpPr>
        <p:spPr/>
        <p:txBody>
          <a:bodyPr/>
          <a:lstStyle/>
          <a:p>
            <a:r>
              <a:rPr lang="en-US" b="0" i="0" u="none" strike="noStrike" kern="1200" baseline="0" dirty="0">
                <a:latin typeface="Cambria" panose="02040503050406030204" pitchFamily="18" charset="0"/>
                <a:ea typeface="Cambria" panose="02040503050406030204" pitchFamily="18" charset="0"/>
              </a:rPr>
              <a:t>Other Materials</a:t>
            </a:r>
          </a:p>
        </p:txBody>
      </p:sp>
      <p:sp>
        <p:nvSpPr>
          <p:cNvPr id="3" name="Text Placeholder 2">
            <a:extLst>
              <a:ext uri="{FF2B5EF4-FFF2-40B4-BE49-F238E27FC236}">
                <a16:creationId xmlns:a16="http://schemas.microsoft.com/office/drawing/2014/main" id="{30439DD0-81FA-4DE0-B266-34AA1FBD2C06}"/>
              </a:ext>
            </a:extLst>
          </p:cNvPr>
          <p:cNvSpPr>
            <a:spLocks noGrp="1"/>
          </p:cNvSpPr>
          <p:nvPr>
            <p:ph type="body" idx="1"/>
          </p:nvPr>
        </p:nvSpPr>
        <p:spPr>
          <a:xfrm>
            <a:off x="457200" y="1200150"/>
            <a:ext cx="4953000" cy="3657600"/>
          </a:xfrm>
        </p:spPr>
        <p:txBody>
          <a:bodyPr/>
          <a:lstStyle/>
          <a:p>
            <a:r>
              <a:rPr lang="en-US" b="1" i="0" u="none" strike="noStrike" baseline="0" dirty="0">
                <a:solidFill>
                  <a:srgbClr val="2F5496"/>
                </a:solidFill>
              </a:rPr>
              <a:t>Translations:</a:t>
            </a:r>
            <a:r>
              <a:rPr lang="en-US" b="0" i="0" u="none" strike="noStrike" baseline="0" dirty="0">
                <a:solidFill>
                  <a:srgbClr val="2F5496"/>
                </a:solidFill>
              </a:rPr>
              <a:t> Translate select materials and web pages into Spanish and Portuguese as needed and as budget allows. </a:t>
            </a:r>
          </a:p>
          <a:p>
            <a:pPr marL="0" indent="0">
              <a:buNone/>
            </a:pPr>
            <a:r>
              <a:rPr lang="en-US" b="0" i="1" u="none" strike="noStrike" baseline="0" dirty="0">
                <a:solidFill>
                  <a:srgbClr val="2F5496"/>
                </a:solidFill>
              </a:rPr>
              <a:t>Timing: All Year</a:t>
            </a:r>
          </a:p>
        </p:txBody>
      </p:sp>
      <p:pic>
        <p:nvPicPr>
          <p:cNvPr id="5" name="Picture 4">
            <a:extLst>
              <a:ext uri="{FF2B5EF4-FFF2-40B4-BE49-F238E27FC236}">
                <a16:creationId xmlns:a16="http://schemas.microsoft.com/office/drawing/2014/main" id="{7B032522-0F04-4D4E-8F44-9AFF6BAB9529}"/>
              </a:ext>
            </a:extLst>
          </p:cNvPr>
          <p:cNvPicPr>
            <a:picLocks noChangeAspect="1"/>
          </p:cNvPicPr>
          <p:nvPr/>
        </p:nvPicPr>
        <p:blipFill rotWithShape="1">
          <a:blip r:embed="rId2"/>
          <a:srcRect l="34166" t="18889" r="34166" b="5555"/>
          <a:stretch/>
        </p:blipFill>
        <p:spPr>
          <a:xfrm>
            <a:off x="5638800" y="514350"/>
            <a:ext cx="3016857" cy="4048940"/>
          </a:xfrm>
          <a:prstGeom prst="rect">
            <a:avLst/>
          </a:prstGeom>
          <a:ln w="3175">
            <a:solidFill>
              <a:schemeClr val="tx1"/>
            </a:solidFill>
          </a:ln>
        </p:spPr>
      </p:pic>
    </p:spTree>
    <p:extLst>
      <p:ext uri="{BB962C8B-B14F-4D97-AF65-F5344CB8AC3E}">
        <p14:creationId xmlns:p14="http://schemas.microsoft.com/office/powerpoint/2010/main" val="225198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C946E-BBFD-48CF-82D9-3E68C4F47006}"/>
              </a:ext>
            </a:extLst>
          </p:cNvPr>
          <p:cNvSpPr>
            <a:spLocks noGrp="1"/>
          </p:cNvSpPr>
          <p:nvPr>
            <p:ph type="title"/>
          </p:nvPr>
        </p:nvSpPr>
        <p:spPr/>
        <p:txBody>
          <a:bodyPr/>
          <a:lstStyle/>
          <a:p>
            <a:r>
              <a:rPr lang="en-US" b="0" i="0" u="none" strike="noStrike" baseline="0" dirty="0">
                <a:solidFill>
                  <a:srgbClr val="2F5496"/>
                </a:solidFill>
                <a:latin typeface="Cambria" panose="02040503050406030204" pitchFamily="18" charset="0"/>
                <a:ea typeface="Cambria" panose="02040503050406030204" pitchFamily="18" charset="0"/>
              </a:rPr>
              <a:t>Presentations: </a:t>
            </a:r>
          </a:p>
        </p:txBody>
      </p:sp>
      <p:sp>
        <p:nvSpPr>
          <p:cNvPr id="3" name="Text Placeholder 2">
            <a:extLst>
              <a:ext uri="{FF2B5EF4-FFF2-40B4-BE49-F238E27FC236}">
                <a16:creationId xmlns:a16="http://schemas.microsoft.com/office/drawing/2014/main" id="{1E451A62-B40B-4849-AB78-70679EE9D4AF}"/>
              </a:ext>
            </a:extLst>
          </p:cNvPr>
          <p:cNvSpPr>
            <a:spLocks noGrp="1"/>
          </p:cNvSpPr>
          <p:nvPr>
            <p:ph type="body" idx="1"/>
          </p:nvPr>
        </p:nvSpPr>
        <p:spPr>
          <a:xfrm>
            <a:off x="457200" y="1200150"/>
            <a:ext cx="6019800" cy="3657600"/>
          </a:xfrm>
        </p:spPr>
        <p:txBody>
          <a:bodyPr/>
          <a:lstStyle/>
          <a:p>
            <a:r>
              <a:rPr lang="en-US" b="0" i="0" u="none" strike="noStrike" baseline="0" dirty="0">
                <a:solidFill>
                  <a:srgbClr val="2F5496"/>
                </a:solidFill>
              </a:rPr>
              <a:t>President/CEO and Chairman remarks at MYM and Annual Conference</a:t>
            </a:r>
          </a:p>
          <a:p>
            <a:pPr marL="0" indent="0">
              <a:buNone/>
            </a:pPr>
            <a:r>
              <a:rPr lang="en-US" b="0" i="1" u="none" strike="noStrike" baseline="0" dirty="0">
                <a:solidFill>
                  <a:srgbClr val="2F5496"/>
                </a:solidFill>
              </a:rPr>
              <a:t>Timing: For MYM (Q2) and Annual Conference (Q3) and as needed</a:t>
            </a:r>
          </a:p>
        </p:txBody>
      </p:sp>
      <p:pic>
        <p:nvPicPr>
          <p:cNvPr id="5" name="Picture 4" descr="Graphical user interface&#10;&#10;Description automatically generated">
            <a:extLst>
              <a:ext uri="{FF2B5EF4-FFF2-40B4-BE49-F238E27FC236}">
                <a16:creationId xmlns:a16="http://schemas.microsoft.com/office/drawing/2014/main" id="{80D22A82-EBA5-495B-978C-86A4FAAED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926" t="33704" r="8519"/>
          <a:stretch/>
        </p:blipFill>
        <p:spPr>
          <a:xfrm>
            <a:off x="6629400" y="771525"/>
            <a:ext cx="1884992" cy="2343150"/>
          </a:xfrm>
          <a:prstGeom prst="rect">
            <a:avLst/>
          </a:prstGeom>
          <a:ln w="3175">
            <a:solidFill>
              <a:schemeClr val="tx1"/>
            </a:solidFill>
          </a:ln>
        </p:spPr>
      </p:pic>
    </p:spTree>
    <p:extLst>
      <p:ext uri="{BB962C8B-B14F-4D97-AF65-F5344CB8AC3E}">
        <p14:creationId xmlns:p14="http://schemas.microsoft.com/office/powerpoint/2010/main" val="3673969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0752-2B2E-4D67-84A2-B08319BB5237}"/>
              </a:ext>
            </a:extLst>
          </p:cNvPr>
          <p:cNvSpPr>
            <a:spLocks noGrp="1"/>
          </p:cNvSpPr>
          <p:nvPr>
            <p:ph type="title"/>
          </p:nvPr>
        </p:nvSpPr>
        <p:spPr/>
        <p:txBody>
          <a:bodyPr/>
          <a:lstStyle/>
          <a:p>
            <a:r>
              <a:rPr lang="en-US" b="0" i="0" u="none" strike="noStrike" baseline="0" dirty="0">
                <a:solidFill>
                  <a:srgbClr val="2F5496"/>
                </a:solidFill>
                <a:latin typeface="Cambria" panose="02040503050406030204" pitchFamily="18" charset="0"/>
                <a:ea typeface="Cambria" panose="02040503050406030204" pitchFamily="18" charset="0"/>
              </a:rPr>
              <a:t>Board Briefing Book </a:t>
            </a:r>
          </a:p>
        </p:txBody>
      </p:sp>
      <p:sp>
        <p:nvSpPr>
          <p:cNvPr id="3" name="Text Placeholder 2">
            <a:extLst>
              <a:ext uri="{FF2B5EF4-FFF2-40B4-BE49-F238E27FC236}">
                <a16:creationId xmlns:a16="http://schemas.microsoft.com/office/drawing/2014/main" id="{6B09F97A-980D-4617-A98E-AF30484EC7C7}"/>
              </a:ext>
            </a:extLst>
          </p:cNvPr>
          <p:cNvSpPr>
            <a:spLocks noGrp="1"/>
          </p:cNvSpPr>
          <p:nvPr>
            <p:ph type="body" idx="1"/>
          </p:nvPr>
        </p:nvSpPr>
        <p:spPr/>
        <p:txBody>
          <a:bodyPr/>
          <a:lstStyle/>
          <a:p>
            <a:r>
              <a:rPr lang="en-US" b="0" i="0" u="none" strike="noStrike" baseline="0" dirty="0">
                <a:solidFill>
                  <a:srgbClr val="2F5496"/>
                </a:solidFill>
              </a:rPr>
              <a:t>Produce 2022 book </a:t>
            </a:r>
          </a:p>
          <a:p>
            <a:pPr marL="0" indent="0">
              <a:buNone/>
            </a:pPr>
            <a:r>
              <a:rPr lang="en-US" b="0" i="1" u="none" strike="noStrike" baseline="0" dirty="0">
                <a:solidFill>
                  <a:srgbClr val="2F5496"/>
                </a:solidFill>
              </a:rPr>
              <a:t>Timing: Q3 &amp; Q4</a:t>
            </a:r>
          </a:p>
        </p:txBody>
      </p:sp>
      <p:pic>
        <p:nvPicPr>
          <p:cNvPr id="5" name="Picture 4">
            <a:extLst>
              <a:ext uri="{FF2B5EF4-FFF2-40B4-BE49-F238E27FC236}">
                <a16:creationId xmlns:a16="http://schemas.microsoft.com/office/drawing/2014/main" id="{8A881DD3-EC73-4076-9C9A-9CF67CDF936B}"/>
              </a:ext>
            </a:extLst>
          </p:cNvPr>
          <p:cNvPicPr>
            <a:picLocks noChangeAspect="1"/>
          </p:cNvPicPr>
          <p:nvPr/>
        </p:nvPicPr>
        <p:blipFill rotWithShape="1">
          <a:blip r:embed="rId3"/>
          <a:srcRect l="27313" t="20204" r="43104" b="10111"/>
          <a:stretch/>
        </p:blipFill>
        <p:spPr>
          <a:xfrm rot="163596">
            <a:off x="5490072" y="802397"/>
            <a:ext cx="2580745" cy="3419488"/>
          </a:xfrm>
          <a:prstGeom prst="rect">
            <a:avLst/>
          </a:prstGeom>
          <a:ln w="3175">
            <a:solidFill>
              <a:schemeClr val="tx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44062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E762-832E-41EF-B8B6-2824A799DB28}"/>
              </a:ext>
            </a:extLst>
          </p:cNvPr>
          <p:cNvSpPr>
            <a:spLocks noGrp="1"/>
          </p:cNvSpPr>
          <p:nvPr>
            <p:ph type="title"/>
          </p:nvPr>
        </p:nvSpPr>
        <p:spPr/>
        <p:txBody>
          <a:bodyPr/>
          <a:lstStyle/>
          <a:p>
            <a:r>
              <a:rPr lang="en-US" b="0" i="0" u="none" strike="noStrike" baseline="0" dirty="0">
                <a:solidFill>
                  <a:srgbClr val="2F5496"/>
                </a:solidFill>
                <a:latin typeface="Cambria" panose="02040503050406030204" pitchFamily="18" charset="0"/>
                <a:ea typeface="Cambria" panose="02040503050406030204" pitchFamily="18" charset="0"/>
              </a:rPr>
              <a:t>Conference and Trade Show Strategy</a:t>
            </a:r>
          </a:p>
        </p:txBody>
      </p:sp>
      <p:sp>
        <p:nvSpPr>
          <p:cNvPr id="3" name="Text Placeholder 2">
            <a:extLst>
              <a:ext uri="{FF2B5EF4-FFF2-40B4-BE49-F238E27FC236}">
                <a16:creationId xmlns:a16="http://schemas.microsoft.com/office/drawing/2014/main" id="{F58C2CC6-FD68-47D2-ADFE-55617724DFAD}"/>
              </a:ext>
            </a:extLst>
          </p:cNvPr>
          <p:cNvSpPr>
            <a:spLocks noGrp="1"/>
          </p:cNvSpPr>
          <p:nvPr>
            <p:ph type="body" idx="1"/>
          </p:nvPr>
        </p:nvSpPr>
        <p:spPr>
          <a:xfrm>
            <a:off x="457200" y="1200150"/>
            <a:ext cx="5943600" cy="3429000"/>
          </a:xfrm>
        </p:spPr>
        <p:txBody>
          <a:bodyPr>
            <a:normAutofit fontScale="85000" lnSpcReduction="20000"/>
          </a:bodyPr>
          <a:lstStyle/>
          <a:p>
            <a:r>
              <a:rPr lang="en-US" b="0" i="0" u="none" strike="noStrike" baseline="0" dirty="0">
                <a:solidFill>
                  <a:srgbClr val="2F5496"/>
                </a:solidFill>
              </a:rPr>
              <a:t>Drive participation/recruitment via key meetings. Assess priorities for participation for 2021 and 2022 in all regions</a:t>
            </a:r>
          </a:p>
          <a:p>
            <a:r>
              <a:rPr lang="en-US" b="0" i="0" u="none" strike="noStrike" baseline="0" dirty="0">
                <a:solidFill>
                  <a:srgbClr val="2F5496"/>
                </a:solidFill>
              </a:rPr>
              <a:t>Seek speaking opportunities; support speakers w/collateral as needed</a:t>
            </a:r>
          </a:p>
          <a:p>
            <a:r>
              <a:rPr lang="en-US" b="0" i="0" u="none" strike="noStrike" baseline="0" dirty="0">
                <a:solidFill>
                  <a:srgbClr val="2F5496"/>
                </a:solidFill>
              </a:rPr>
              <a:t>Seek strategic partnerships with other organizations where possible</a:t>
            </a:r>
          </a:p>
          <a:p>
            <a:pPr marL="0" indent="0">
              <a:buNone/>
            </a:pPr>
            <a:r>
              <a:rPr lang="en-US" b="0" i="1" u="none" strike="noStrike" baseline="0" dirty="0">
                <a:solidFill>
                  <a:srgbClr val="2F5496"/>
                </a:solidFill>
              </a:rPr>
              <a:t>Timing: Quarter 1 &amp; 2:</a:t>
            </a:r>
          </a:p>
          <a:p>
            <a:r>
              <a:rPr lang="en-US" b="0" i="0" u="none" strike="noStrike" baseline="0" dirty="0">
                <a:solidFill>
                  <a:srgbClr val="2F5496"/>
                </a:solidFill>
              </a:rPr>
              <a:t>Update list of activities (wiki), assess and set priorities for 2021 and 2022 </a:t>
            </a:r>
          </a:p>
          <a:p>
            <a:r>
              <a:rPr lang="en-US" b="0" i="0" u="none" strike="noStrike" baseline="0" dirty="0">
                <a:solidFill>
                  <a:srgbClr val="2F5496"/>
                </a:solidFill>
              </a:rPr>
              <a:t>Consider speakers to fit opportunities</a:t>
            </a:r>
          </a:p>
          <a:p>
            <a:r>
              <a:rPr lang="en-US" b="0" i="0" u="none" strike="noStrike" baseline="0" dirty="0">
                <a:solidFill>
                  <a:srgbClr val="2F5496"/>
                </a:solidFill>
              </a:rPr>
              <a:t>Refine or create materials as needed</a:t>
            </a:r>
          </a:p>
        </p:txBody>
      </p:sp>
      <p:pic>
        <p:nvPicPr>
          <p:cNvPr id="7" name="Picture 6" descr="Timeline&#10;&#10;Description automatically generated">
            <a:extLst>
              <a:ext uri="{FF2B5EF4-FFF2-40B4-BE49-F238E27FC236}">
                <a16:creationId xmlns:a16="http://schemas.microsoft.com/office/drawing/2014/main" id="{41E4CC57-D8E0-46AE-95B5-828E7A5E90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1276350"/>
            <a:ext cx="2540000" cy="1905000"/>
          </a:xfrm>
          <a:prstGeom prst="rect">
            <a:avLst/>
          </a:prstGeom>
        </p:spPr>
      </p:pic>
    </p:spTree>
    <p:extLst>
      <p:ext uri="{BB962C8B-B14F-4D97-AF65-F5344CB8AC3E}">
        <p14:creationId xmlns:p14="http://schemas.microsoft.com/office/powerpoint/2010/main" val="314345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DA575-C8B9-494A-812A-91907C243AD0}"/>
              </a:ext>
            </a:extLst>
          </p:cNvPr>
          <p:cNvSpPr>
            <a:spLocks noGrp="1"/>
          </p:cNvSpPr>
          <p:nvPr>
            <p:ph type="title"/>
          </p:nvPr>
        </p:nvSpPr>
        <p:spPr/>
        <p:txBody>
          <a:bodyPr/>
          <a:lstStyle/>
          <a:p>
            <a:r>
              <a:rPr lang="en-US" b="0" i="0" u="none" strike="noStrike" baseline="0" dirty="0">
                <a:solidFill>
                  <a:srgbClr val="2F5496"/>
                </a:solidFill>
                <a:latin typeface="Cambria" panose="02040503050406030204" pitchFamily="18" charset="0"/>
                <a:ea typeface="Cambria" panose="02040503050406030204" pitchFamily="18" charset="0"/>
              </a:rPr>
              <a:t>Media Relations</a:t>
            </a:r>
          </a:p>
        </p:txBody>
      </p:sp>
      <p:sp>
        <p:nvSpPr>
          <p:cNvPr id="3" name="Text Placeholder 2">
            <a:extLst>
              <a:ext uri="{FF2B5EF4-FFF2-40B4-BE49-F238E27FC236}">
                <a16:creationId xmlns:a16="http://schemas.microsoft.com/office/drawing/2014/main" id="{4009DE9D-743E-4E30-A3DF-6CA06145E372}"/>
              </a:ext>
            </a:extLst>
          </p:cNvPr>
          <p:cNvSpPr>
            <a:spLocks noGrp="1"/>
          </p:cNvSpPr>
          <p:nvPr>
            <p:ph type="body" idx="1"/>
          </p:nvPr>
        </p:nvSpPr>
        <p:spPr>
          <a:xfrm>
            <a:off x="457200" y="1200150"/>
            <a:ext cx="4876800" cy="3657600"/>
          </a:xfrm>
        </p:spPr>
        <p:txBody>
          <a:bodyPr/>
          <a:lstStyle/>
          <a:p>
            <a:r>
              <a:rPr lang="en-US" i="0" u="none" strike="noStrike" baseline="0" dirty="0">
                <a:solidFill>
                  <a:srgbClr val="2F5496"/>
                </a:solidFill>
              </a:rPr>
              <a:t>Press Releases: At least 1 press release/month</a:t>
            </a:r>
          </a:p>
          <a:p>
            <a:r>
              <a:rPr lang="en-US" i="0" u="none" strike="noStrike" baseline="0" dirty="0">
                <a:solidFill>
                  <a:srgbClr val="2F5496"/>
                </a:solidFill>
              </a:rPr>
              <a:t>Update media lists</a:t>
            </a:r>
          </a:p>
          <a:p>
            <a:r>
              <a:rPr lang="en-US" i="0" u="none" strike="noStrike" baseline="0" dirty="0">
                <a:solidFill>
                  <a:srgbClr val="2F5496"/>
                </a:solidFill>
              </a:rPr>
              <a:t>Guest columns/features </a:t>
            </a:r>
            <a:r>
              <a:rPr lang="en-US" b="0" i="0" u="none" strike="noStrike" baseline="0" dirty="0">
                <a:solidFill>
                  <a:srgbClr val="2F5496"/>
                </a:solidFill>
              </a:rPr>
              <a:t>that focus on specific areas of achievement</a:t>
            </a:r>
          </a:p>
          <a:p>
            <a:pPr marL="0" indent="0">
              <a:buNone/>
            </a:pPr>
            <a:r>
              <a:rPr lang="en-US" b="0" i="1" u="none" strike="noStrike" baseline="0" dirty="0">
                <a:solidFill>
                  <a:srgbClr val="2F5496"/>
                </a:solidFill>
              </a:rPr>
              <a:t>Timing: All Year; review and update media lists in Q1 &amp; Q2</a:t>
            </a:r>
          </a:p>
        </p:txBody>
      </p:sp>
      <p:pic>
        <p:nvPicPr>
          <p:cNvPr id="5" name="Picture 4">
            <a:extLst>
              <a:ext uri="{FF2B5EF4-FFF2-40B4-BE49-F238E27FC236}">
                <a16:creationId xmlns:a16="http://schemas.microsoft.com/office/drawing/2014/main" id="{2B8B9BB6-4602-4578-A372-9257FA8AC6B1}"/>
              </a:ext>
            </a:extLst>
          </p:cNvPr>
          <p:cNvPicPr>
            <a:picLocks noChangeAspect="1"/>
          </p:cNvPicPr>
          <p:nvPr/>
        </p:nvPicPr>
        <p:blipFill rotWithShape="1">
          <a:blip r:embed="rId2"/>
          <a:srcRect l="15833" t="11481" r="20834" b="5556"/>
          <a:stretch/>
        </p:blipFill>
        <p:spPr>
          <a:xfrm>
            <a:off x="5486400" y="383564"/>
            <a:ext cx="3581400" cy="2638926"/>
          </a:xfrm>
          <a:prstGeom prst="rect">
            <a:avLst/>
          </a:prstGeom>
          <a:ln w="3175">
            <a:solidFill>
              <a:schemeClr val="tx1"/>
            </a:solidFill>
          </a:ln>
        </p:spPr>
      </p:pic>
    </p:spTree>
    <p:extLst>
      <p:ext uri="{BB962C8B-B14F-4D97-AF65-F5344CB8AC3E}">
        <p14:creationId xmlns:p14="http://schemas.microsoft.com/office/powerpoint/2010/main" val="228279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0AA7-DE36-444B-81A8-6A03F6051F9A}"/>
              </a:ext>
            </a:extLst>
          </p:cNvPr>
          <p:cNvSpPr>
            <a:spLocks noGrp="1"/>
          </p:cNvSpPr>
          <p:nvPr>
            <p:ph type="title"/>
          </p:nvPr>
        </p:nvSpPr>
        <p:spPr/>
        <p:txBody>
          <a:bodyPr/>
          <a:lstStyle/>
          <a:p>
            <a:r>
              <a:rPr lang="en-US" b="0" i="0" u="none" strike="noStrike" baseline="0" dirty="0">
                <a:solidFill>
                  <a:srgbClr val="2F5496"/>
                </a:solidFill>
                <a:latin typeface="Cambria" panose="02040503050406030204" pitchFamily="18" charset="0"/>
                <a:ea typeface="Cambria" panose="02040503050406030204" pitchFamily="18" charset="0"/>
              </a:rPr>
              <a:t>Social Media</a:t>
            </a:r>
          </a:p>
        </p:txBody>
      </p:sp>
      <p:sp>
        <p:nvSpPr>
          <p:cNvPr id="3" name="Text Placeholder 2">
            <a:extLst>
              <a:ext uri="{FF2B5EF4-FFF2-40B4-BE49-F238E27FC236}">
                <a16:creationId xmlns:a16="http://schemas.microsoft.com/office/drawing/2014/main" id="{82C76E15-E7F5-49C8-B71F-0021A323F506}"/>
              </a:ext>
            </a:extLst>
          </p:cNvPr>
          <p:cNvSpPr>
            <a:spLocks noGrp="1"/>
          </p:cNvSpPr>
          <p:nvPr>
            <p:ph type="body" idx="1"/>
          </p:nvPr>
        </p:nvSpPr>
        <p:spPr>
          <a:xfrm>
            <a:off x="457200" y="1200150"/>
            <a:ext cx="5486400" cy="3657600"/>
          </a:xfrm>
        </p:spPr>
        <p:txBody>
          <a:bodyPr/>
          <a:lstStyle/>
          <a:p>
            <a:r>
              <a:rPr lang="en-US" b="0" i="0" u="none" strike="noStrike" baseline="0" dirty="0">
                <a:solidFill>
                  <a:srgbClr val="2F5496"/>
                </a:solidFill>
              </a:rPr>
              <a:t>Daily activity via Communications Committee </a:t>
            </a:r>
          </a:p>
          <a:p>
            <a:r>
              <a:rPr lang="en-US" b="0" i="0" u="none" strike="noStrike" baseline="0" dirty="0">
                <a:solidFill>
                  <a:srgbClr val="2F5496"/>
                </a:solidFill>
              </a:rPr>
              <a:t>Include Latin America and European posts</a:t>
            </a:r>
          </a:p>
          <a:p>
            <a:pPr marL="0" indent="0">
              <a:buNone/>
            </a:pPr>
            <a:r>
              <a:rPr lang="en-US" b="0" i="1" u="none" strike="noStrike" baseline="0" dirty="0">
                <a:solidFill>
                  <a:srgbClr val="2F5496"/>
                </a:solidFill>
              </a:rPr>
              <a:t>Timing: All Year</a:t>
            </a:r>
          </a:p>
        </p:txBody>
      </p:sp>
      <p:pic>
        <p:nvPicPr>
          <p:cNvPr id="5" name="Picture 4">
            <a:extLst>
              <a:ext uri="{FF2B5EF4-FFF2-40B4-BE49-F238E27FC236}">
                <a16:creationId xmlns:a16="http://schemas.microsoft.com/office/drawing/2014/main" id="{9E8B7301-9577-456E-97AB-041C74B5565D}"/>
              </a:ext>
            </a:extLst>
          </p:cNvPr>
          <p:cNvPicPr>
            <a:picLocks noChangeAspect="1"/>
          </p:cNvPicPr>
          <p:nvPr/>
        </p:nvPicPr>
        <p:blipFill rotWithShape="1">
          <a:blip r:embed="rId2"/>
          <a:srcRect l="5304" t="10001" r="33029" b="5418"/>
          <a:stretch/>
        </p:blipFill>
        <p:spPr>
          <a:xfrm>
            <a:off x="5486400" y="514350"/>
            <a:ext cx="3456830" cy="2667000"/>
          </a:xfrm>
          <a:prstGeom prst="rect">
            <a:avLst/>
          </a:prstGeom>
          <a:ln w="3175">
            <a:solidFill>
              <a:schemeClr val="tx1"/>
            </a:solidFill>
          </a:ln>
        </p:spPr>
      </p:pic>
    </p:spTree>
    <p:extLst>
      <p:ext uri="{BB962C8B-B14F-4D97-AF65-F5344CB8AC3E}">
        <p14:creationId xmlns:p14="http://schemas.microsoft.com/office/powerpoint/2010/main" val="2944626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86AC6-0878-4894-951C-F3F88EC33B64}"/>
              </a:ext>
            </a:extLst>
          </p:cNvPr>
          <p:cNvSpPr>
            <a:spLocks noGrp="1"/>
          </p:cNvSpPr>
          <p:nvPr>
            <p:ph type="title"/>
          </p:nvPr>
        </p:nvSpPr>
        <p:spPr/>
        <p:txBody>
          <a:bodyPr/>
          <a:lstStyle/>
          <a:p>
            <a:r>
              <a:rPr lang="en-US" b="0" i="0" u="none" strike="noStrike" baseline="0" dirty="0">
                <a:solidFill>
                  <a:srgbClr val="2F5496"/>
                </a:solidFill>
                <a:latin typeface="Cambria" panose="02040503050406030204" pitchFamily="18" charset="0"/>
                <a:ea typeface="Cambria" panose="02040503050406030204" pitchFamily="18" charset="0"/>
              </a:rPr>
              <a:t>AgGateway Meeting Promotion</a:t>
            </a:r>
          </a:p>
        </p:txBody>
      </p:sp>
      <p:sp>
        <p:nvSpPr>
          <p:cNvPr id="3" name="Text Placeholder 2">
            <a:extLst>
              <a:ext uri="{FF2B5EF4-FFF2-40B4-BE49-F238E27FC236}">
                <a16:creationId xmlns:a16="http://schemas.microsoft.com/office/drawing/2014/main" id="{9E111C5A-3748-4C43-AFF5-D74765BD312E}"/>
              </a:ext>
            </a:extLst>
          </p:cNvPr>
          <p:cNvSpPr>
            <a:spLocks noGrp="1"/>
          </p:cNvSpPr>
          <p:nvPr>
            <p:ph type="body" idx="1"/>
          </p:nvPr>
        </p:nvSpPr>
        <p:spPr>
          <a:xfrm>
            <a:off x="457200" y="1200150"/>
            <a:ext cx="5105400" cy="3657600"/>
          </a:xfrm>
        </p:spPr>
        <p:txBody>
          <a:bodyPr>
            <a:normAutofit fontScale="92500" lnSpcReduction="20000"/>
          </a:bodyPr>
          <a:lstStyle/>
          <a:p>
            <a:r>
              <a:rPr lang="en-US" b="0" i="0" u="none" strike="noStrike" baseline="0" dirty="0">
                <a:solidFill>
                  <a:srgbClr val="2F5496"/>
                </a:solidFill>
              </a:rPr>
              <a:t>Mid-Year Meeting and Annual Conference: Work with staff in promoting the two meetings to drive attendance. Assist in producing sponsorship brochure.</a:t>
            </a:r>
          </a:p>
          <a:p>
            <a:r>
              <a:rPr lang="en-US" b="0" i="0" u="none" strike="noStrike" baseline="0" dirty="0">
                <a:solidFill>
                  <a:srgbClr val="2F5496"/>
                </a:solidFill>
              </a:rPr>
              <a:t>Promote other meetings/events as needed </a:t>
            </a:r>
          </a:p>
          <a:p>
            <a:pPr marL="0" indent="0">
              <a:buNone/>
            </a:pPr>
            <a:endParaRPr lang="en-US" b="0" i="1" u="none" strike="noStrike" baseline="0" dirty="0">
              <a:solidFill>
                <a:srgbClr val="2F5496"/>
              </a:solidFill>
            </a:endParaRPr>
          </a:p>
          <a:p>
            <a:pPr marL="0" indent="0">
              <a:buNone/>
            </a:pPr>
            <a:r>
              <a:rPr lang="en-US" b="0" i="1" u="none" strike="noStrike" baseline="0" dirty="0">
                <a:solidFill>
                  <a:srgbClr val="2F5496"/>
                </a:solidFill>
              </a:rPr>
              <a:t>Timing: Q1 &amp; 2 - Mid-Year Meeting promotion</a:t>
            </a:r>
          </a:p>
          <a:p>
            <a:pPr marL="0" indent="0">
              <a:buNone/>
            </a:pPr>
            <a:r>
              <a:rPr lang="en-US" b="0" i="1" u="none" strike="noStrike" baseline="0" dirty="0">
                <a:solidFill>
                  <a:srgbClr val="2F5496"/>
                </a:solidFill>
              </a:rPr>
              <a:t>Timing: Q3 &amp; 4 -  Annual Conference promotion</a:t>
            </a:r>
          </a:p>
        </p:txBody>
      </p:sp>
      <p:pic>
        <p:nvPicPr>
          <p:cNvPr id="5" name="Picture 4" descr="A group of people sitting in a room&#10;&#10;Description automatically generated with low confidence">
            <a:extLst>
              <a:ext uri="{FF2B5EF4-FFF2-40B4-BE49-F238E27FC236}">
                <a16:creationId xmlns:a16="http://schemas.microsoft.com/office/drawing/2014/main" id="{C7DA8097-9D06-416F-B707-4676BF47A4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206942"/>
            <a:ext cx="3247543" cy="2165299"/>
          </a:xfrm>
          <a:prstGeom prst="rect">
            <a:avLst/>
          </a:prstGeom>
        </p:spPr>
      </p:pic>
    </p:spTree>
    <p:extLst>
      <p:ext uri="{BB962C8B-B14F-4D97-AF65-F5344CB8AC3E}">
        <p14:creationId xmlns:p14="http://schemas.microsoft.com/office/powerpoint/2010/main" val="1463220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02F8-89AA-4F29-8DB5-7466417BFE9C}"/>
              </a:ext>
            </a:extLst>
          </p:cNvPr>
          <p:cNvSpPr>
            <a:spLocks noGrp="1"/>
          </p:cNvSpPr>
          <p:nvPr>
            <p:ph type="title"/>
          </p:nvPr>
        </p:nvSpPr>
        <p:spPr/>
        <p:txBody>
          <a:bodyPr>
            <a:normAutofit fontScale="90000"/>
          </a:bodyPr>
          <a:lstStyle/>
          <a:p>
            <a:r>
              <a:rPr lang="en-US" b="0" i="0" u="none" strike="noStrike" baseline="0" dirty="0">
                <a:solidFill>
                  <a:srgbClr val="2F5496"/>
                </a:solidFill>
                <a:latin typeface="Cambria" panose="02040503050406030204" pitchFamily="18" charset="0"/>
                <a:ea typeface="Cambria" panose="02040503050406030204" pitchFamily="18" charset="0"/>
              </a:rPr>
              <a:t>Awards Program/Volunteer Recognition</a:t>
            </a:r>
          </a:p>
        </p:txBody>
      </p:sp>
      <p:sp>
        <p:nvSpPr>
          <p:cNvPr id="3" name="Text Placeholder 2">
            <a:extLst>
              <a:ext uri="{FF2B5EF4-FFF2-40B4-BE49-F238E27FC236}">
                <a16:creationId xmlns:a16="http://schemas.microsoft.com/office/drawing/2014/main" id="{DC06355A-9672-482A-85E0-EDF98B52E4A4}"/>
              </a:ext>
            </a:extLst>
          </p:cNvPr>
          <p:cNvSpPr>
            <a:spLocks noGrp="1"/>
          </p:cNvSpPr>
          <p:nvPr>
            <p:ph type="body" idx="1"/>
          </p:nvPr>
        </p:nvSpPr>
        <p:spPr>
          <a:xfrm>
            <a:off x="457200" y="1200150"/>
            <a:ext cx="4038601" cy="3657600"/>
          </a:xfrm>
        </p:spPr>
        <p:txBody>
          <a:bodyPr/>
          <a:lstStyle/>
          <a:p>
            <a:r>
              <a:rPr lang="en-US" b="0" i="0" u="none" strike="noStrike" baseline="0" dirty="0">
                <a:solidFill>
                  <a:srgbClr val="2F5496"/>
                </a:solidFill>
              </a:rPr>
              <a:t>Ron Storms Leadership Award, AgGateway in Action Awards, President’s Award </a:t>
            </a:r>
          </a:p>
          <a:p>
            <a:pPr marL="0" indent="0">
              <a:buNone/>
            </a:pPr>
            <a:r>
              <a:rPr lang="en-US" b="0" i="1" u="none" strike="noStrike" baseline="0" dirty="0">
                <a:solidFill>
                  <a:srgbClr val="2F5496"/>
                </a:solidFill>
              </a:rPr>
              <a:t>Timing: Q3 &amp; Q4 - execute and promote  </a:t>
            </a:r>
          </a:p>
        </p:txBody>
      </p:sp>
      <p:pic>
        <p:nvPicPr>
          <p:cNvPr id="5" name="Picture 4">
            <a:extLst>
              <a:ext uri="{FF2B5EF4-FFF2-40B4-BE49-F238E27FC236}">
                <a16:creationId xmlns:a16="http://schemas.microsoft.com/office/drawing/2014/main" id="{EFDFBF8E-BCA5-4618-96C1-2E2560DE2EB7}"/>
              </a:ext>
            </a:extLst>
          </p:cNvPr>
          <p:cNvPicPr>
            <a:picLocks noChangeAspect="1"/>
          </p:cNvPicPr>
          <p:nvPr/>
        </p:nvPicPr>
        <p:blipFill rotWithShape="1">
          <a:blip r:embed="rId2"/>
          <a:srcRect l="8333" t="36666" r="36667" b="14445"/>
          <a:stretch/>
        </p:blipFill>
        <p:spPr>
          <a:xfrm>
            <a:off x="4724400" y="1206279"/>
            <a:ext cx="4267200" cy="2133600"/>
          </a:xfrm>
          <a:prstGeom prst="rect">
            <a:avLst/>
          </a:prstGeom>
          <a:ln w="3175">
            <a:solidFill>
              <a:schemeClr val="tx1"/>
            </a:solidFill>
          </a:ln>
        </p:spPr>
      </p:pic>
    </p:spTree>
    <p:extLst>
      <p:ext uri="{BB962C8B-B14F-4D97-AF65-F5344CB8AC3E}">
        <p14:creationId xmlns:p14="http://schemas.microsoft.com/office/powerpoint/2010/main" val="85246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BC5C-8532-48C8-9437-33470C9DE2B2}"/>
              </a:ext>
            </a:extLst>
          </p:cNvPr>
          <p:cNvSpPr>
            <a:spLocks noGrp="1"/>
          </p:cNvSpPr>
          <p:nvPr>
            <p:ph type="title"/>
          </p:nvPr>
        </p:nvSpPr>
        <p:spPr/>
        <p:txBody>
          <a:bodyPr/>
          <a:lstStyle/>
          <a:p>
            <a:r>
              <a:rPr lang="en-US" b="0" i="0" u="none" strike="noStrike" baseline="0" dirty="0">
                <a:solidFill>
                  <a:srgbClr val="2F5496"/>
                </a:solidFill>
                <a:latin typeface="Cambria" panose="02040503050406030204" pitchFamily="18" charset="0"/>
                <a:ea typeface="Cambria" panose="02040503050406030204" pitchFamily="18" charset="0"/>
              </a:rPr>
              <a:t>2021 Communications goals</a:t>
            </a:r>
          </a:p>
        </p:txBody>
      </p:sp>
      <p:sp>
        <p:nvSpPr>
          <p:cNvPr id="3" name="Text Placeholder 2">
            <a:extLst>
              <a:ext uri="{FF2B5EF4-FFF2-40B4-BE49-F238E27FC236}">
                <a16:creationId xmlns:a16="http://schemas.microsoft.com/office/drawing/2014/main" id="{FD126791-EB41-4ACC-958A-DFF0D33814FB}"/>
              </a:ext>
            </a:extLst>
          </p:cNvPr>
          <p:cNvSpPr>
            <a:spLocks noGrp="1"/>
          </p:cNvSpPr>
          <p:nvPr>
            <p:ph type="body" idx="1"/>
          </p:nvPr>
        </p:nvSpPr>
        <p:spPr/>
        <p:txBody>
          <a:bodyPr/>
          <a:lstStyle/>
          <a:p>
            <a:r>
              <a:rPr lang="en-US" b="0" i="0" u="none" strike="noStrike" baseline="0" dirty="0">
                <a:solidFill>
                  <a:srgbClr val="2F5496"/>
                </a:solidFill>
              </a:rPr>
              <a:t>Promote continued AgGateway activities and successes to members and the industry</a:t>
            </a:r>
          </a:p>
          <a:p>
            <a:r>
              <a:rPr lang="en-US" b="0" i="0" u="none" strike="noStrike" baseline="0" dirty="0">
                <a:solidFill>
                  <a:srgbClr val="2F5496"/>
                </a:solidFill>
              </a:rPr>
              <a:t>Increase communication with c-suite execs/decision-makers in targeted member and prospective member companies</a:t>
            </a:r>
          </a:p>
          <a:p>
            <a:r>
              <a:rPr lang="en-US" b="0" i="0" u="none" strike="noStrike" baseline="0" dirty="0">
                <a:solidFill>
                  <a:srgbClr val="2F5496"/>
                </a:solidFill>
              </a:rPr>
              <a:t>Support member recruitment efforts </a:t>
            </a:r>
          </a:p>
        </p:txBody>
      </p:sp>
    </p:spTree>
    <p:extLst>
      <p:ext uri="{BB962C8B-B14F-4D97-AF65-F5344CB8AC3E}">
        <p14:creationId xmlns:p14="http://schemas.microsoft.com/office/powerpoint/2010/main" val="2255856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FC6A-4F2F-4026-AE10-F6CC4ECC93B5}"/>
              </a:ext>
            </a:extLst>
          </p:cNvPr>
          <p:cNvSpPr>
            <a:spLocks noGrp="1"/>
          </p:cNvSpPr>
          <p:nvPr>
            <p:ph type="title"/>
          </p:nvPr>
        </p:nvSpPr>
        <p:spPr/>
        <p:txBody>
          <a:bodyPr/>
          <a:lstStyle/>
          <a:p>
            <a:r>
              <a:rPr lang="en-US" dirty="0"/>
              <a:t>Reminder</a:t>
            </a:r>
          </a:p>
        </p:txBody>
      </p:sp>
      <p:sp>
        <p:nvSpPr>
          <p:cNvPr id="3" name="Text Placeholder 2">
            <a:extLst>
              <a:ext uri="{FF2B5EF4-FFF2-40B4-BE49-F238E27FC236}">
                <a16:creationId xmlns:a16="http://schemas.microsoft.com/office/drawing/2014/main" id="{A498D0BF-61A2-459B-BB7E-3BB82C1FF8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2D9D44-DC89-4EB4-B612-98FE94096EC6}"/>
              </a:ext>
            </a:extLst>
          </p:cNvPr>
          <p:cNvSpPr>
            <a:spLocks noGrp="1"/>
          </p:cNvSpPr>
          <p:nvPr>
            <p:ph type="sldNum" sz="quarter" idx="12"/>
          </p:nvPr>
        </p:nvSpPr>
        <p:spPr/>
        <p:txBody>
          <a:bodyPr/>
          <a:lstStyle/>
          <a:p>
            <a:fld id="{1B68BBF7-F7D0-4AF3-BFC7-25E5BB68869D}" type="slidenum">
              <a:rPr lang="en-US" smtClean="0"/>
              <a:t>20</a:t>
            </a:fld>
            <a:endParaRPr lang="en-US"/>
          </a:p>
        </p:txBody>
      </p:sp>
      <p:pic>
        <p:nvPicPr>
          <p:cNvPr id="6" name="Picture 5">
            <a:extLst>
              <a:ext uri="{FF2B5EF4-FFF2-40B4-BE49-F238E27FC236}">
                <a16:creationId xmlns:a16="http://schemas.microsoft.com/office/drawing/2014/main" id="{9D724194-E037-484C-BE9D-A8AB465CE10D}"/>
              </a:ext>
            </a:extLst>
          </p:cNvPr>
          <p:cNvPicPr>
            <a:picLocks noChangeAspect="1"/>
          </p:cNvPicPr>
          <p:nvPr/>
        </p:nvPicPr>
        <p:blipFill rotWithShape="1">
          <a:blip r:embed="rId2"/>
          <a:srcRect l="6796" t="12543" r="6796" b="4608"/>
          <a:stretch/>
        </p:blipFill>
        <p:spPr>
          <a:xfrm>
            <a:off x="381000" y="1200150"/>
            <a:ext cx="4876800" cy="2630184"/>
          </a:xfrm>
          <a:prstGeom prst="rect">
            <a:avLst/>
          </a:prstGeom>
          <a:ln w="3175">
            <a:solidFill>
              <a:schemeClr val="tx1"/>
            </a:solidFill>
          </a:ln>
        </p:spPr>
      </p:pic>
      <p:pic>
        <p:nvPicPr>
          <p:cNvPr id="8" name="Picture 7">
            <a:extLst>
              <a:ext uri="{FF2B5EF4-FFF2-40B4-BE49-F238E27FC236}">
                <a16:creationId xmlns:a16="http://schemas.microsoft.com/office/drawing/2014/main" id="{279AB444-D019-4DC7-9018-FD1695B4E2A9}"/>
              </a:ext>
            </a:extLst>
          </p:cNvPr>
          <p:cNvPicPr>
            <a:picLocks noChangeAspect="1"/>
          </p:cNvPicPr>
          <p:nvPr/>
        </p:nvPicPr>
        <p:blipFill rotWithShape="1">
          <a:blip r:embed="rId3"/>
          <a:srcRect l="10834" t="26296" r="36667" b="5556"/>
          <a:stretch/>
        </p:blipFill>
        <p:spPr>
          <a:xfrm>
            <a:off x="4572000" y="1581150"/>
            <a:ext cx="3704811" cy="2705100"/>
          </a:xfrm>
          <a:prstGeom prst="rect">
            <a:avLst/>
          </a:prstGeom>
          <a:ln w="3175">
            <a:solidFill>
              <a:schemeClr val="tx1"/>
            </a:solidFill>
          </a:ln>
        </p:spPr>
      </p:pic>
    </p:spTree>
    <p:extLst>
      <p:ext uri="{BB962C8B-B14F-4D97-AF65-F5344CB8AC3E}">
        <p14:creationId xmlns:p14="http://schemas.microsoft.com/office/powerpoint/2010/main" val="1828543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448C-7C12-47B8-A972-A8C8D8EBFF1B}"/>
              </a:ext>
            </a:extLst>
          </p:cNvPr>
          <p:cNvSpPr>
            <a:spLocks noGrp="1"/>
          </p:cNvSpPr>
          <p:nvPr>
            <p:ph type="title"/>
          </p:nvPr>
        </p:nvSpPr>
        <p:spPr/>
        <p:txBody>
          <a:bodyPr/>
          <a:lstStyle/>
          <a:p>
            <a:r>
              <a:rPr lang="en-US" dirty="0"/>
              <a:t>How to make 2021 better</a:t>
            </a:r>
          </a:p>
        </p:txBody>
      </p:sp>
      <p:sp>
        <p:nvSpPr>
          <p:cNvPr id="3" name="Text Placeholder 2">
            <a:extLst>
              <a:ext uri="{FF2B5EF4-FFF2-40B4-BE49-F238E27FC236}">
                <a16:creationId xmlns:a16="http://schemas.microsoft.com/office/drawing/2014/main" id="{6AE9D576-7C4C-42A6-A692-C0DF1EA93E2D}"/>
              </a:ext>
            </a:extLst>
          </p:cNvPr>
          <p:cNvSpPr>
            <a:spLocks noGrp="1"/>
          </p:cNvSpPr>
          <p:nvPr>
            <p:ph type="body" idx="1"/>
          </p:nvPr>
        </p:nvSpPr>
        <p:spPr>
          <a:xfrm>
            <a:off x="457200" y="1200150"/>
            <a:ext cx="5562600" cy="3657600"/>
          </a:xfrm>
        </p:spPr>
        <p:txBody>
          <a:bodyPr>
            <a:normAutofit lnSpcReduction="10000"/>
          </a:bodyPr>
          <a:lstStyle/>
          <a:p>
            <a:r>
              <a:rPr lang="en-US" dirty="0"/>
              <a:t>Make sharing content part of processes </a:t>
            </a:r>
          </a:p>
          <a:p>
            <a:pPr lvl="1"/>
            <a:r>
              <a:rPr lang="en-US" dirty="0"/>
              <a:t>Working Groups, Committees</a:t>
            </a:r>
          </a:p>
          <a:p>
            <a:pPr marL="0" indent="0">
              <a:buNone/>
            </a:pPr>
            <a:r>
              <a:rPr lang="en-US" sz="2000" i="1" dirty="0"/>
              <a:t>“News” can be:</a:t>
            </a:r>
          </a:p>
          <a:p>
            <a:pPr lvl="1"/>
            <a:r>
              <a:rPr lang="en-US" dirty="0"/>
              <a:t>Setting goals that benefit members/industry</a:t>
            </a:r>
          </a:p>
          <a:p>
            <a:pPr lvl="1"/>
            <a:r>
              <a:rPr lang="en-US" dirty="0"/>
              <a:t>Calling for participation</a:t>
            </a:r>
          </a:p>
          <a:p>
            <a:pPr lvl="1"/>
            <a:r>
              <a:rPr lang="en-US" dirty="0"/>
              <a:t>Progress on goals</a:t>
            </a:r>
          </a:p>
          <a:p>
            <a:pPr lvl="1"/>
            <a:r>
              <a:rPr lang="en-US" dirty="0"/>
              <a:t>Involvement of significant companies </a:t>
            </a:r>
          </a:p>
          <a:p>
            <a:pPr lvl="1"/>
            <a:r>
              <a:rPr lang="en-US" dirty="0"/>
              <a:t>Producing a new resource</a:t>
            </a:r>
          </a:p>
          <a:p>
            <a:pPr lvl="1"/>
            <a:r>
              <a:rPr lang="en-US" dirty="0"/>
              <a:t>Implementation progress on the resource</a:t>
            </a:r>
          </a:p>
          <a:p>
            <a:pPr lvl="1"/>
            <a:r>
              <a:rPr lang="en-US" dirty="0"/>
              <a:t>Etc.! </a:t>
            </a:r>
          </a:p>
        </p:txBody>
      </p:sp>
      <p:sp>
        <p:nvSpPr>
          <p:cNvPr id="4" name="Slide Number Placeholder 3">
            <a:extLst>
              <a:ext uri="{FF2B5EF4-FFF2-40B4-BE49-F238E27FC236}">
                <a16:creationId xmlns:a16="http://schemas.microsoft.com/office/drawing/2014/main" id="{A72ADB34-9934-4054-A780-3234FF5D591F}"/>
              </a:ext>
            </a:extLst>
          </p:cNvPr>
          <p:cNvSpPr>
            <a:spLocks noGrp="1"/>
          </p:cNvSpPr>
          <p:nvPr>
            <p:ph type="sldNum" sz="quarter" idx="12"/>
          </p:nvPr>
        </p:nvSpPr>
        <p:spPr/>
        <p:txBody>
          <a:bodyPr/>
          <a:lstStyle/>
          <a:p>
            <a:fld id="{1B68BBF7-F7D0-4AF3-BFC7-25E5BB68869D}" type="slidenum">
              <a:rPr lang="en-US" smtClean="0"/>
              <a:t>21</a:t>
            </a:fld>
            <a:endParaRPr lang="en-US"/>
          </a:p>
        </p:txBody>
      </p:sp>
      <p:pic>
        <p:nvPicPr>
          <p:cNvPr id="5122" name="Picture 2" descr="Checklist checklist, red pen, check mark checklist stock pictures, royalty-free photos &amp; images">
            <a:extLst>
              <a:ext uri="{FF2B5EF4-FFF2-40B4-BE49-F238E27FC236}">
                <a16:creationId xmlns:a16="http://schemas.microsoft.com/office/drawing/2014/main" id="{E25DF794-5D94-43CE-B3A1-F7AABF5C4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352550"/>
            <a:ext cx="3028950" cy="20193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163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7E99A11-D2FD-4EF7-8B62-4290DDC8DE05}"/>
              </a:ext>
            </a:extLst>
          </p:cNvPr>
          <p:cNvPicPr>
            <a:picLocks noChangeAspect="1"/>
          </p:cNvPicPr>
          <p:nvPr/>
        </p:nvPicPr>
        <p:blipFill rotWithShape="1">
          <a:blip r:embed="rId3"/>
          <a:srcRect l="23333" t="20024" r="24999" b="5555"/>
          <a:stretch/>
        </p:blipFill>
        <p:spPr>
          <a:xfrm rot="513459">
            <a:off x="6236348" y="918740"/>
            <a:ext cx="2667001" cy="2160866"/>
          </a:xfrm>
          <a:prstGeom prst="rect">
            <a:avLst/>
          </a:prstGeom>
          <a:ln w="3175">
            <a:solidFill>
              <a:schemeClr val="tx1"/>
            </a:solidFill>
          </a:ln>
        </p:spPr>
      </p:pic>
      <p:sp>
        <p:nvSpPr>
          <p:cNvPr id="2" name="Title 1">
            <a:extLst>
              <a:ext uri="{FF2B5EF4-FFF2-40B4-BE49-F238E27FC236}">
                <a16:creationId xmlns:a16="http://schemas.microsoft.com/office/drawing/2014/main" id="{2338BB41-3940-44D6-9938-F7186B6B3020}"/>
              </a:ext>
            </a:extLst>
          </p:cNvPr>
          <p:cNvSpPr>
            <a:spLocks noGrp="1"/>
          </p:cNvSpPr>
          <p:nvPr>
            <p:ph type="title"/>
          </p:nvPr>
        </p:nvSpPr>
        <p:spPr/>
        <p:txBody>
          <a:bodyPr/>
          <a:lstStyle/>
          <a:p>
            <a:r>
              <a:rPr lang="en-US" dirty="0"/>
              <a:t>What we can do with good content</a:t>
            </a:r>
          </a:p>
        </p:txBody>
      </p:sp>
      <p:pic>
        <p:nvPicPr>
          <p:cNvPr id="9" name="Picture 8">
            <a:extLst>
              <a:ext uri="{FF2B5EF4-FFF2-40B4-BE49-F238E27FC236}">
                <a16:creationId xmlns:a16="http://schemas.microsoft.com/office/drawing/2014/main" id="{0D62FD7C-0395-4ABD-963A-0FF0BE12BC5C}"/>
              </a:ext>
            </a:extLst>
          </p:cNvPr>
          <p:cNvPicPr>
            <a:picLocks noChangeAspect="1"/>
          </p:cNvPicPr>
          <p:nvPr/>
        </p:nvPicPr>
        <p:blipFill>
          <a:blip r:embed="rId4"/>
          <a:stretch>
            <a:fillRect/>
          </a:stretch>
        </p:blipFill>
        <p:spPr>
          <a:xfrm>
            <a:off x="6929842" y="2206062"/>
            <a:ext cx="1906140" cy="2438558"/>
          </a:xfrm>
          <a:prstGeom prst="rect">
            <a:avLst/>
          </a:prstGeom>
        </p:spPr>
      </p:pic>
      <p:sp>
        <p:nvSpPr>
          <p:cNvPr id="3" name="Text Placeholder 2">
            <a:extLst>
              <a:ext uri="{FF2B5EF4-FFF2-40B4-BE49-F238E27FC236}">
                <a16:creationId xmlns:a16="http://schemas.microsoft.com/office/drawing/2014/main" id="{F6BE4AEC-98BA-4146-8367-7480A1FA906C}"/>
              </a:ext>
            </a:extLst>
          </p:cNvPr>
          <p:cNvSpPr>
            <a:spLocks noGrp="1"/>
          </p:cNvSpPr>
          <p:nvPr>
            <p:ph type="body" idx="1"/>
          </p:nvPr>
        </p:nvSpPr>
        <p:spPr>
          <a:xfrm>
            <a:off x="457200" y="1200150"/>
            <a:ext cx="5105400" cy="3657600"/>
          </a:xfrm>
        </p:spPr>
        <p:txBody>
          <a:bodyPr/>
          <a:lstStyle/>
          <a:p>
            <a:endParaRPr lang="en-US" dirty="0"/>
          </a:p>
        </p:txBody>
      </p:sp>
      <p:sp>
        <p:nvSpPr>
          <p:cNvPr id="4" name="Slide Number Placeholder 3">
            <a:extLst>
              <a:ext uri="{FF2B5EF4-FFF2-40B4-BE49-F238E27FC236}">
                <a16:creationId xmlns:a16="http://schemas.microsoft.com/office/drawing/2014/main" id="{43BB3EE4-E05D-443D-BB9C-21EDF731AD8A}"/>
              </a:ext>
            </a:extLst>
          </p:cNvPr>
          <p:cNvSpPr>
            <a:spLocks noGrp="1"/>
          </p:cNvSpPr>
          <p:nvPr>
            <p:ph type="sldNum" sz="quarter" idx="12"/>
          </p:nvPr>
        </p:nvSpPr>
        <p:spPr/>
        <p:txBody>
          <a:bodyPr/>
          <a:lstStyle/>
          <a:p>
            <a:fld id="{1B68BBF7-F7D0-4AF3-BFC7-25E5BB68869D}" type="slidenum">
              <a:rPr lang="en-US" smtClean="0"/>
              <a:t>22</a:t>
            </a:fld>
            <a:endParaRPr lang="en-US"/>
          </a:p>
        </p:txBody>
      </p:sp>
      <p:pic>
        <p:nvPicPr>
          <p:cNvPr id="6" name="Picture 5">
            <a:extLst>
              <a:ext uri="{FF2B5EF4-FFF2-40B4-BE49-F238E27FC236}">
                <a16:creationId xmlns:a16="http://schemas.microsoft.com/office/drawing/2014/main" id="{5128F2F7-7F83-40DD-A09B-E60A448138B7}"/>
              </a:ext>
            </a:extLst>
          </p:cNvPr>
          <p:cNvPicPr>
            <a:picLocks noChangeAspect="1"/>
          </p:cNvPicPr>
          <p:nvPr/>
        </p:nvPicPr>
        <p:blipFill rotWithShape="1">
          <a:blip r:embed="rId5"/>
          <a:srcRect l="32499" t="17407" r="33333" b="6171"/>
          <a:stretch/>
        </p:blipFill>
        <p:spPr>
          <a:xfrm>
            <a:off x="533401" y="1282446"/>
            <a:ext cx="1752600" cy="2205061"/>
          </a:xfrm>
          <a:prstGeom prst="rect">
            <a:avLst/>
          </a:prstGeom>
          <a:ln w="3175">
            <a:solidFill>
              <a:schemeClr val="tx1"/>
            </a:solidFill>
          </a:ln>
        </p:spPr>
      </p:pic>
      <p:pic>
        <p:nvPicPr>
          <p:cNvPr id="7" name="Picture 6">
            <a:extLst>
              <a:ext uri="{FF2B5EF4-FFF2-40B4-BE49-F238E27FC236}">
                <a16:creationId xmlns:a16="http://schemas.microsoft.com/office/drawing/2014/main" id="{C8E81E2D-F6B6-45A4-89B2-DB67F99B311C}"/>
              </a:ext>
            </a:extLst>
          </p:cNvPr>
          <p:cNvPicPr>
            <a:picLocks noChangeAspect="1"/>
          </p:cNvPicPr>
          <p:nvPr/>
        </p:nvPicPr>
        <p:blipFill rotWithShape="1">
          <a:blip r:embed="rId6"/>
          <a:srcRect l="9167" t="17407" r="13333" b="5556"/>
          <a:stretch/>
        </p:blipFill>
        <p:spPr>
          <a:xfrm>
            <a:off x="1600200" y="1962150"/>
            <a:ext cx="3276600" cy="1832078"/>
          </a:xfrm>
          <a:prstGeom prst="rect">
            <a:avLst/>
          </a:prstGeom>
          <a:ln w="3175">
            <a:solidFill>
              <a:schemeClr val="tx1"/>
            </a:solidFill>
          </a:ln>
        </p:spPr>
      </p:pic>
      <p:pic>
        <p:nvPicPr>
          <p:cNvPr id="8" name="Picture 7">
            <a:extLst>
              <a:ext uri="{FF2B5EF4-FFF2-40B4-BE49-F238E27FC236}">
                <a16:creationId xmlns:a16="http://schemas.microsoft.com/office/drawing/2014/main" id="{8B33FF68-7CE5-4893-9C72-3CD0EFD35EAD}"/>
              </a:ext>
            </a:extLst>
          </p:cNvPr>
          <p:cNvPicPr>
            <a:picLocks noChangeAspect="1"/>
          </p:cNvPicPr>
          <p:nvPr/>
        </p:nvPicPr>
        <p:blipFill rotWithShape="1">
          <a:blip r:embed="rId7"/>
          <a:srcRect r="21443" b="17797"/>
          <a:stretch/>
        </p:blipFill>
        <p:spPr>
          <a:xfrm>
            <a:off x="4095496" y="1163707"/>
            <a:ext cx="2264123" cy="1832078"/>
          </a:xfrm>
          <a:prstGeom prst="rect">
            <a:avLst/>
          </a:prstGeom>
          <a:ln w="3175">
            <a:solidFill>
              <a:schemeClr val="tx1"/>
            </a:solidFill>
          </a:ln>
        </p:spPr>
      </p:pic>
      <p:pic>
        <p:nvPicPr>
          <p:cNvPr id="10" name="Picture 9">
            <a:extLst>
              <a:ext uri="{FF2B5EF4-FFF2-40B4-BE49-F238E27FC236}">
                <a16:creationId xmlns:a16="http://schemas.microsoft.com/office/drawing/2014/main" id="{97A3C0A5-7571-4D8A-8A12-7BAADC9174D6}"/>
              </a:ext>
            </a:extLst>
          </p:cNvPr>
          <p:cNvPicPr>
            <a:picLocks noChangeAspect="1"/>
          </p:cNvPicPr>
          <p:nvPr/>
        </p:nvPicPr>
        <p:blipFill>
          <a:blip r:embed="rId8"/>
          <a:stretch>
            <a:fillRect/>
          </a:stretch>
        </p:blipFill>
        <p:spPr>
          <a:xfrm>
            <a:off x="5836195" y="2373867"/>
            <a:ext cx="1527654" cy="1896060"/>
          </a:xfrm>
          <a:prstGeom prst="rect">
            <a:avLst/>
          </a:prstGeom>
        </p:spPr>
      </p:pic>
      <p:pic>
        <p:nvPicPr>
          <p:cNvPr id="11" name="Picture 10">
            <a:extLst>
              <a:ext uri="{FF2B5EF4-FFF2-40B4-BE49-F238E27FC236}">
                <a16:creationId xmlns:a16="http://schemas.microsoft.com/office/drawing/2014/main" id="{4E8ED72F-3B6A-4AE8-B9EA-6CA5160F5235}"/>
              </a:ext>
            </a:extLst>
          </p:cNvPr>
          <p:cNvPicPr>
            <a:picLocks noChangeAspect="1"/>
          </p:cNvPicPr>
          <p:nvPr/>
        </p:nvPicPr>
        <p:blipFill>
          <a:blip r:embed="rId9"/>
          <a:stretch>
            <a:fillRect/>
          </a:stretch>
        </p:blipFill>
        <p:spPr>
          <a:xfrm>
            <a:off x="4391578" y="2491537"/>
            <a:ext cx="1444617" cy="1896060"/>
          </a:xfrm>
          <a:prstGeom prst="rect">
            <a:avLst/>
          </a:prstGeom>
        </p:spPr>
      </p:pic>
    </p:spTree>
    <p:extLst>
      <p:ext uri="{BB962C8B-B14F-4D97-AF65-F5344CB8AC3E}">
        <p14:creationId xmlns:p14="http://schemas.microsoft.com/office/powerpoint/2010/main" val="151157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E4AD0-A61F-4C43-B419-4168D0556928}"/>
              </a:ext>
            </a:extLst>
          </p:cNvPr>
          <p:cNvSpPr>
            <a:spLocks noGrp="1"/>
          </p:cNvSpPr>
          <p:nvPr>
            <p:ph type="title"/>
          </p:nvPr>
        </p:nvSpPr>
        <p:spPr/>
        <p:txBody>
          <a:bodyPr/>
          <a:lstStyle/>
          <a:p>
            <a:r>
              <a:rPr lang="en-US" b="0" i="0" u="none" strike="noStrike" baseline="0" dirty="0">
                <a:solidFill>
                  <a:srgbClr val="2F5496"/>
                </a:solidFill>
                <a:latin typeface="Cambria" panose="02040503050406030204" pitchFamily="18" charset="0"/>
                <a:ea typeface="Cambria" panose="02040503050406030204" pitchFamily="18" charset="0"/>
              </a:rPr>
              <a:t>2021 Key Messages </a:t>
            </a:r>
          </a:p>
        </p:txBody>
      </p:sp>
      <p:sp>
        <p:nvSpPr>
          <p:cNvPr id="3" name="Text Placeholder 2">
            <a:extLst>
              <a:ext uri="{FF2B5EF4-FFF2-40B4-BE49-F238E27FC236}">
                <a16:creationId xmlns:a16="http://schemas.microsoft.com/office/drawing/2014/main" id="{B9267CE4-1A4C-432E-ADF7-327F191FA940}"/>
              </a:ext>
            </a:extLst>
          </p:cNvPr>
          <p:cNvSpPr>
            <a:spLocks noGrp="1"/>
          </p:cNvSpPr>
          <p:nvPr>
            <p:ph type="body" idx="1"/>
          </p:nvPr>
        </p:nvSpPr>
        <p:spPr/>
        <p:txBody>
          <a:bodyPr/>
          <a:lstStyle/>
          <a:p>
            <a:r>
              <a:rPr lang="en-US" b="0" i="0" u="none" strike="noStrike" baseline="0" dirty="0">
                <a:solidFill>
                  <a:srgbClr val="2F5496"/>
                </a:solidFill>
              </a:rPr>
              <a:t>2021 Theme: </a:t>
            </a:r>
          </a:p>
          <a:p>
            <a:pPr marL="0" indent="0" algn="ctr">
              <a:buNone/>
            </a:pPr>
            <a:r>
              <a:rPr lang="en-US" sz="4000" b="0" i="1" u="none" strike="noStrike" baseline="0" dirty="0">
                <a:solidFill>
                  <a:srgbClr val="2F5496"/>
                </a:solidFill>
              </a:rPr>
              <a:t>Create, Engage, Grow</a:t>
            </a:r>
          </a:p>
        </p:txBody>
      </p:sp>
    </p:spTree>
    <p:extLst>
      <p:ext uri="{BB962C8B-B14F-4D97-AF65-F5344CB8AC3E}">
        <p14:creationId xmlns:p14="http://schemas.microsoft.com/office/powerpoint/2010/main" val="325740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D1C4-4FF1-4A37-AEF7-A8D02B2109FB}"/>
              </a:ext>
            </a:extLst>
          </p:cNvPr>
          <p:cNvSpPr>
            <a:spLocks noGrp="1"/>
          </p:cNvSpPr>
          <p:nvPr>
            <p:ph type="title"/>
          </p:nvPr>
        </p:nvSpPr>
        <p:spPr/>
        <p:txBody>
          <a:bodyPr/>
          <a:lstStyle/>
          <a:p>
            <a:r>
              <a:rPr lang="en-US" b="0" i="0" u="none" strike="noStrike" baseline="0" dirty="0">
                <a:solidFill>
                  <a:srgbClr val="2F5496"/>
                </a:solidFill>
                <a:latin typeface="Cambria" panose="02040503050406030204" pitchFamily="18" charset="0"/>
                <a:ea typeface="Cambria" panose="02040503050406030204" pitchFamily="18" charset="0"/>
              </a:rPr>
              <a:t>Value Proposition</a:t>
            </a:r>
          </a:p>
        </p:txBody>
      </p:sp>
      <p:sp>
        <p:nvSpPr>
          <p:cNvPr id="3" name="Text Placeholder 2">
            <a:extLst>
              <a:ext uri="{FF2B5EF4-FFF2-40B4-BE49-F238E27FC236}">
                <a16:creationId xmlns:a16="http://schemas.microsoft.com/office/drawing/2014/main" id="{63D179D0-05AE-47FA-BD37-0D9B991815D5}"/>
              </a:ext>
            </a:extLst>
          </p:cNvPr>
          <p:cNvSpPr>
            <a:spLocks noGrp="1"/>
          </p:cNvSpPr>
          <p:nvPr>
            <p:ph type="body" idx="1"/>
          </p:nvPr>
        </p:nvSpPr>
        <p:spPr/>
        <p:txBody>
          <a:bodyPr/>
          <a:lstStyle/>
          <a:p>
            <a:pPr marL="0" indent="0">
              <a:buNone/>
            </a:pPr>
            <a:r>
              <a:rPr lang="en-US" b="0" i="0" u="none" strike="noStrike" baseline="0" dirty="0">
                <a:solidFill>
                  <a:srgbClr val="2F5496"/>
                </a:solidFill>
              </a:rPr>
              <a:t>AgGateway membership helps companies:</a:t>
            </a:r>
          </a:p>
          <a:p>
            <a:r>
              <a:rPr lang="en-US" b="0" i="0" u="none" strike="noStrike" baseline="0" dirty="0">
                <a:solidFill>
                  <a:srgbClr val="2F5496"/>
                </a:solidFill>
              </a:rPr>
              <a:t>Reduce errors in procurement, inventory, sales and reporting, saving time and money.</a:t>
            </a:r>
          </a:p>
          <a:p>
            <a:r>
              <a:rPr lang="en-US" b="0" i="0" u="none" strike="noStrike" baseline="0" dirty="0">
                <a:solidFill>
                  <a:srgbClr val="2F5496"/>
                </a:solidFill>
              </a:rPr>
              <a:t>Achieve interoperability among myriad hardware and software systems, to turn data into value.</a:t>
            </a:r>
          </a:p>
          <a:p>
            <a:r>
              <a:rPr lang="en-US" b="0" i="0" u="none" strike="noStrike" baseline="0" dirty="0">
                <a:solidFill>
                  <a:srgbClr val="2F5496"/>
                </a:solidFill>
              </a:rPr>
              <a:t>Leverage global resources and business relationships needed to enhance productivity, traceability and sustainability.</a:t>
            </a:r>
          </a:p>
        </p:txBody>
      </p:sp>
    </p:spTree>
    <p:extLst>
      <p:ext uri="{BB962C8B-B14F-4D97-AF65-F5344CB8AC3E}">
        <p14:creationId xmlns:p14="http://schemas.microsoft.com/office/powerpoint/2010/main" val="202533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356B9-2569-44CA-98E7-48D6438A7DDB}"/>
              </a:ext>
            </a:extLst>
          </p:cNvPr>
          <p:cNvSpPr>
            <a:spLocks noGrp="1"/>
          </p:cNvSpPr>
          <p:nvPr>
            <p:ph type="title"/>
          </p:nvPr>
        </p:nvSpPr>
        <p:spPr/>
        <p:txBody>
          <a:bodyPr/>
          <a:lstStyle/>
          <a:p>
            <a:r>
              <a:rPr lang="en-US" b="0" i="0" u="none" strike="noStrike" baseline="0" dirty="0">
                <a:solidFill>
                  <a:srgbClr val="2F5496"/>
                </a:solidFill>
                <a:latin typeface="Cambria" panose="02040503050406030204" pitchFamily="18" charset="0"/>
                <a:ea typeface="Cambria" panose="02040503050406030204" pitchFamily="18" charset="0"/>
              </a:rPr>
              <a:t>Who We </a:t>
            </a:r>
            <a:r>
              <a:rPr lang="en-US" dirty="0">
                <a:solidFill>
                  <a:srgbClr val="2F5496"/>
                </a:solidFill>
                <a:latin typeface="Cambria" panose="02040503050406030204" pitchFamily="18" charset="0"/>
                <a:ea typeface="Cambria" panose="02040503050406030204" pitchFamily="18" charset="0"/>
              </a:rPr>
              <a:t>A</a:t>
            </a:r>
            <a:r>
              <a:rPr lang="en-US" b="0" i="0" u="none" strike="noStrike" baseline="0" dirty="0">
                <a:solidFill>
                  <a:srgbClr val="2F5496"/>
                </a:solidFill>
                <a:latin typeface="Cambria" panose="02040503050406030204" pitchFamily="18" charset="0"/>
                <a:ea typeface="Cambria" panose="02040503050406030204" pitchFamily="18" charset="0"/>
              </a:rPr>
              <a:t>re</a:t>
            </a:r>
          </a:p>
        </p:txBody>
      </p:sp>
      <p:sp>
        <p:nvSpPr>
          <p:cNvPr id="3" name="Text Placeholder 2">
            <a:extLst>
              <a:ext uri="{FF2B5EF4-FFF2-40B4-BE49-F238E27FC236}">
                <a16:creationId xmlns:a16="http://schemas.microsoft.com/office/drawing/2014/main" id="{F2CF9BB4-052D-4DCF-A6E8-3B5FD63EACE6}"/>
              </a:ext>
            </a:extLst>
          </p:cNvPr>
          <p:cNvSpPr>
            <a:spLocks noGrp="1"/>
          </p:cNvSpPr>
          <p:nvPr>
            <p:ph type="body" idx="1"/>
          </p:nvPr>
        </p:nvSpPr>
        <p:spPr>
          <a:xfrm>
            <a:off x="457200" y="1200150"/>
            <a:ext cx="8153400" cy="3429000"/>
          </a:xfrm>
        </p:spPr>
        <p:txBody>
          <a:bodyPr>
            <a:normAutofit lnSpcReduction="10000"/>
          </a:bodyPr>
          <a:lstStyle/>
          <a:p>
            <a:r>
              <a:rPr lang="en-US" b="0" i="0" u="none" strike="noStrike" baseline="0" dirty="0">
                <a:solidFill>
                  <a:srgbClr val="2F5496"/>
                </a:solidFill>
              </a:rPr>
              <a:t>AgGateway is a global, non-profit organization that develops standards and other resources so that companies can rapidly access information. We focus on implementation of these resources in the field, to realize the benefits of digital agriculture. </a:t>
            </a:r>
          </a:p>
          <a:p>
            <a:r>
              <a:rPr lang="en-US" b="0" i="0" u="none" strike="noStrike" baseline="0" dirty="0">
                <a:solidFill>
                  <a:srgbClr val="2F5496"/>
                </a:solidFill>
              </a:rPr>
              <a:t>No one else is doing what AgGateway does, providing a unique forum across industry sectors where companies come together to solve digital challenges for agriculture and related industries. </a:t>
            </a:r>
          </a:p>
        </p:txBody>
      </p:sp>
    </p:spTree>
    <p:extLst>
      <p:ext uri="{BB962C8B-B14F-4D97-AF65-F5344CB8AC3E}">
        <p14:creationId xmlns:p14="http://schemas.microsoft.com/office/powerpoint/2010/main" val="319619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661A2-F869-4DD1-A450-597717624708}"/>
              </a:ext>
            </a:extLst>
          </p:cNvPr>
          <p:cNvSpPr>
            <a:spLocks noGrp="1"/>
          </p:cNvSpPr>
          <p:nvPr>
            <p:ph type="title"/>
          </p:nvPr>
        </p:nvSpPr>
        <p:spPr/>
        <p:txBody>
          <a:bodyPr/>
          <a:lstStyle/>
          <a:p>
            <a:r>
              <a:rPr lang="en-US" b="0" i="0" u="none" strike="noStrike" baseline="0" dirty="0">
                <a:solidFill>
                  <a:srgbClr val="2F5496"/>
                </a:solidFill>
                <a:latin typeface="Cambria" panose="02040503050406030204" pitchFamily="18" charset="0"/>
                <a:ea typeface="Cambria" panose="02040503050406030204" pitchFamily="18" charset="0"/>
              </a:rPr>
              <a:t>Why</a:t>
            </a:r>
          </a:p>
        </p:txBody>
      </p:sp>
      <p:sp>
        <p:nvSpPr>
          <p:cNvPr id="3" name="Text Placeholder 2">
            <a:extLst>
              <a:ext uri="{FF2B5EF4-FFF2-40B4-BE49-F238E27FC236}">
                <a16:creationId xmlns:a16="http://schemas.microsoft.com/office/drawing/2014/main" id="{AD8961A2-CB24-4637-BCB4-4B18E75C69C0}"/>
              </a:ext>
            </a:extLst>
          </p:cNvPr>
          <p:cNvSpPr>
            <a:spLocks noGrp="1"/>
          </p:cNvSpPr>
          <p:nvPr>
            <p:ph type="body" idx="1"/>
          </p:nvPr>
        </p:nvSpPr>
        <p:spPr/>
        <p:txBody>
          <a:bodyPr>
            <a:normAutofit/>
          </a:bodyPr>
          <a:lstStyle/>
          <a:p>
            <a:r>
              <a:rPr lang="en-US" b="0" i="0" u="none" strike="noStrike" baseline="0" dirty="0">
                <a:solidFill>
                  <a:srgbClr val="2F5496"/>
                </a:solidFill>
              </a:rPr>
              <a:t>AgGateway helps businesses streamline their processes and boost their efficiency. </a:t>
            </a:r>
          </a:p>
          <a:p>
            <a:r>
              <a:rPr lang="en-US" b="0" i="0" u="none" strike="noStrike" baseline="0" dirty="0">
                <a:solidFill>
                  <a:srgbClr val="2F5496"/>
                </a:solidFill>
              </a:rPr>
              <a:t>Using AgGateway standards can help companies save money and respond more quickly in the marketplace. </a:t>
            </a:r>
          </a:p>
          <a:p>
            <a:r>
              <a:rPr lang="en-US" b="0" i="0" u="none" strike="noStrike" baseline="0" dirty="0">
                <a:solidFill>
                  <a:srgbClr val="2F5496"/>
                </a:solidFill>
              </a:rPr>
              <a:t>When companies implement AgGateway standards, they can get in sync with countless other processes and trading partners around the globe, which is fundamentally good business. </a:t>
            </a:r>
          </a:p>
        </p:txBody>
      </p:sp>
    </p:spTree>
    <p:extLst>
      <p:ext uri="{BB962C8B-B14F-4D97-AF65-F5344CB8AC3E}">
        <p14:creationId xmlns:p14="http://schemas.microsoft.com/office/powerpoint/2010/main" val="375398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27C87-66B5-43C2-AF06-56BE8E90D4A0}"/>
              </a:ext>
            </a:extLst>
          </p:cNvPr>
          <p:cNvSpPr>
            <a:spLocks noGrp="1"/>
          </p:cNvSpPr>
          <p:nvPr>
            <p:ph type="title"/>
          </p:nvPr>
        </p:nvSpPr>
        <p:spPr/>
        <p:txBody>
          <a:bodyPr/>
          <a:lstStyle/>
          <a:p>
            <a:r>
              <a:rPr lang="en-US" b="0" i="0" u="none" strike="noStrike" baseline="0" dirty="0">
                <a:solidFill>
                  <a:srgbClr val="2F5496"/>
                </a:solidFill>
                <a:latin typeface="Cambria" panose="02040503050406030204" pitchFamily="18" charset="0"/>
                <a:ea typeface="Cambria" panose="02040503050406030204" pitchFamily="18" charset="0"/>
              </a:rPr>
              <a:t>2021 Tactical Plan </a:t>
            </a:r>
          </a:p>
        </p:txBody>
      </p:sp>
      <p:sp>
        <p:nvSpPr>
          <p:cNvPr id="3" name="Text Placeholder 2">
            <a:extLst>
              <a:ext uri="{FF2B5EF4-FFF2-40B4-BE49-F238E27FC236}">
                <a16:creationId xmlns:a16="http://schemas.microsoft.com/office/drawing/2014/main" id="{CAF0CB00-AC80-4C8E-AD4A-29541EC29107}"/>
              </a:ext>
            </a:extLst>
          </p:cNvPr>
          <p:cNvSpPr>
            <a:spLocks noGrp="1"/>
          </p:cNvSpPr>
          <p:nvPr>
            <p:ph type="body" idx="1"/>
          </p:nvPr>
        </p:nvSpPr>
        <p:spPr>
          <a:xfrm>
            <a:off x="457200" y="1200150"/>
            <a:ext cx="8001000" cy="3657600"/>
          </a:xfrm>
        </p:spPr>
        <p:txBody>
          <a:bodyPr/>
          <a:lstStyle/>
          <a:p>
            <a:pPr marL="0" indent="0">
              <a:buNone/>
            </a:pPr>
            <a:r>
              <a:rPr lang="en-US" b="0" i="0" u="none" strike="noStrike" baseline="0" dirty="0">
                <a:solidFill>
                  <a:srgbClr val="2F5496"/>
                </a:solidFill>
              </a:rPr>
              <a:t>Refine or create marketing materials as needed for engagement and growth.</a:t>
            </a:r>
          </a:p>
          <a:p>
            <a:pPr marL="0" indent="0">
              <a:buNone/>
            </a:pPr>
            <a:endParaRPr lang="en-US" dirty="0">
              <a:solidFill>
                <a:srgbClr val="2F5496"/>
              </a:solidFill>
            </a:endParaRPr>
          </a:p>
          <a:p>
            <a:pPr marL="0" indent="0">
              <a:buNone/>
            </a:pPr>
            <a:r>
              <a:rPr lang="en-US" b="0" i="0" u="none" strike="noStrike" baseline="0" dirty="0">
                <a:solidFill>
                  <a:srgbClr val="2F5496"/>
                </a:solidFill>
              </a:rPr>
              <a:t>Numerous tactics…</a:t>
            </a:r>
          </a:p>
        </p:txBody>
      </p:sp>
    </p:spTree>
    <p:extLst>
      <p:ext uri="{BB962C8B-B14F-4D97-AF65-F5344CB8AC3E}">
        <p14:creationId xmlns:p14="http://schemas.microsoft.com/office/powerpoint/2010/main" val="65889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94C5-8F9D-4D51-886F-584ABEAB3BBC}"/>
              </a:ext>
            </a:extLst>
          </p:cNvPr>
          <p:cNvSpPr>
            <a:spLocks noGrp="1"/>
          </p:cNvSpPr>
          <p:nvPr>
            <p:ph type="title"/>
          </p:nvPr>
        </p:nvSpPr>
        <p:spPr/>
        <p:txBody>
          <a:bodyPr/>
          <a:lstStyle/>
          <a:p>
            <a:r>
              <a:rPr lang="en-US" b="0" i="0" u="none" strike="noStrike" baseline="0" dirty="0">
                <a:solidFill>
                  <a:srgbClr val="2F5496"/>
                </a:solidFill>
                <a:latin typeface="Cambria" panose="02040503050406030204" pitchFamily="18" charset="0"/>
                <a:ea typeface="Cambria" panose="02040503050406030204" pitchFamily="18" charset="0"/>
              </a:rPr>
              <a:t>Case Studies</a:t>
            </a:r>
          </a:p>
        </p:txBody>
      </p:sp>
      <p:sp>
        <p:nvSpPr>
          <p:cNvPr id="3" name="Text Placeholder 2">
            <a:extLst>
              <a:ext uri="{FF2B5EF4-FFF2-40B4-BE49-F238E27FC236}">
                <a16:creationId xmlns:a16="http://schemas.microsoft.com/office/drawing/2014/main" id="{EF30B3F0-3AD2-4DDA-B804-E11B5F67E4E2}"/>
              </a:ext>
            </a:extLst>
          </p:cNvPr>
          <p:cNvSpPr>
            <a:spLocks noGrp="1"/>
          </p:cNvSpPr>
          <p:nvPr>
            <p:ph type="body" idx="1"/>
          </p:nvPr>
        </p:nvSpPr>
        <p:spPr>
          <a:xfrm>
            <a:off x="457200" y="1200150"/>
            <a:ext cx="5791200" cy="3657600"/>
          </a:xfrm>
        </p:spPr>
        <p:txBody>
          <a:bodyPr/>
          <a:lstStyle/>
          <a:p>
            <a:r>
              <a:rPr lang="en-US" b="0" i="0" u="none" strike="noStrike" baseline="0" dirty="0">
                <a:solidFill>
                  <a:srgbClr val="2F5496"/>
                </a:solidFill>
              </a:rPr>
              <a:t>Build on the successful case study library to bolster outreach efforts. </a:t>
            </a:r>
          </a:p>
          <a:p>
            <a:endParaRPr lang="en-US" dirty="0">
              <a:solidFill>
                <a:srgbClr val="2F5496"/>
              </a:solidFill>
            </a:endParaRPr>
          </a:p>
          <a:p>
            <a:pPr marL="0" indent="0">
              <a:buNone/>
            </a:pPr>
            <a:r>
              <a:rPr lang="en-US" b="0" i="1" u="none" strike="noStrike" baseline="0" dirty="0">
                <a:solidFill>
                  <a:srgbClr val="2F5496"/>
                </a:solidFill>
              </a:rPr>
              <a:t>Timing: Complete 3 additional case studies by MYM 2021; Promote new studies Q2 &amp; Q3</a:t>
            </a:r>
          </a:p>
        </p:txBody>
      </p:sp>
      <p:pic>
        <p:nvPicPr>
          <p:cNvPr id="7" name="Picture 6" descr="Graphical user interface, text&#10;&#10;Description automatically generated">
            <a:extLst>
              <a:ext uri="{FF2B5EF4-FFF2-40B4-BE49-F238E27FC236}">
                <a16:creationId xmlns:a16="http://schemas.microsoft.com/office/drawing/2014/main" id="{1EE1F518-FD46-49F2-A2AE-7FD015A12F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96180">
            <a:off x="6406423" y="881483"/>
            <a:ext cx="2132460" cy="2775277"/>
          </a:xfrm>
          <a:prstGeom prst="rect">
            <a:avLst/>
          </a:prstGeom>
        </p:spPr>
      </p:pic>
    </p:spTree>
    <p:extLst>
      <p:ext uri="{BB962C8B-B14F-4D97-AF65-F5344CB8AC3E}">
        <p14:creationId xmlns:p14="http://schemas.microsoft.com/office/powerpoint/2010/main" val="1721206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50D42-2C27-470B-A187-00FFF0F5F391}"/>
              </a:ext>
            </a:extLst>
          </p:cNvPr>
          <p:cNvSpPr>
            <a:spLocks noGrp="1"/>
          </p:cNvSpPr>
          <p:nvPr>
            <p:ph type="title"/>
          </p:nvPr>
        </p:nvSpPr>
        <p:spPr/>
        <p:txBody>
          <a:bodyPr/>
          <a:lstStyle/>
          <a:p>
            <a:r>
              <a:rPr lang="en-US" b="0" i="0" u="none" strike="noStrike" baseline="0" dirty="0">
                <a:solidFill>
                  <a:srgbClr val="2F5496"/>
                </a:solidFill>
                <a:latin typeface="Cambria" panose="02040503050406030204" pitchFamily="18" charset="0"/>
                <a:ea typeface="Cambria" panose="02040503050406030204" pitchFamily="18" charset="0"/>
              </a:rPr>
              <a:t>Website</a:t>
            </a:r>
          </a:p>
        </p:txBody>
      </p:sp>
      <p:sp>
        <p:nvSpPr>
          <p:cNvPr id="3" name="Text Placeholder 2">
            <a:extLst>
              <a:ext uri="{FF2B5EF4-FFF2-40B4-BE49-F238E27FC236}">
                <a16:creationId xmlns:a16="http://schemas.microsoft.com/office/drawing/2014/main" id="{C6CEE61B-A52F-40AC-B92B-B7BFB236FE67}"/>
              </a:ext>
            </a:extLst>
          </p:cNvPr>
          <p:cNvSpPr>
            <a:spLocks noGrp="1"/>
          </p:cNvSpPr>
          <p:nvPr>
            <p:ph type="body" idx="1"/>
          </p:nvPr>
        </p:nvSpPr>
        <p:spPr>
          <a:xfrm>
            <a:off x="457200" y="1200150"/>
            <a:ext cx="5105400" cy="3657600"/>
          </a:xfrm>
        </p:spPr>
        <p:txBody>
          <a:bodyPr/>
          <a:lstStyle/>
          <a:p>
            <a:r>
              <a:rPr lang="en-US" b="0" i="0" u="none" strike="noStrike" baseline="0" dirty="0">
                <a:solidFill>
                  <a:srgbClr val="2F5496"/>
                </a:solidFill>
              </a:rPr>
              <a:t>Continue to leverage the website as our primary marketing tool, helping newcomers get connected, and promoting resources and activities.</a:t>
            </a:r>
          </a:p>
          <a:p>
            <a:r>
              <a:rPr lang="en-US" b="0" i="0" u="none" strike="noStrike" baseline="0" dirty="0">
                <a:solidFill>
                  <a:srgbClr val="2F5496"/>
                </a:solidFill>
              </a:rPr>
              <a:t>Evaluate and execute information that needs translation into Portuguese and Spanish as budget allows.</a:t>
            </a:r>
          </a:p>
          <a:p>
            <a:pPr marL="0" indent="0">
              <a:buNone/>
            </a:pPr>
            <a:r>
              <a:rPr lang="en-US" b="0" i="1" u="none" strike="noStrike" baseline="0" dirty="0">
                <a:solidFill>
                  <a:srgbClr val="2F5496"/>
                </a:solidFill>
              </a:rPr>
              <a:t>Timing: All Year</a:t>
            </a:r>
          </a:p>
        </p:txBody>
      </p:sp>
      <p:pic>
        <p:nvPicPr>
          <p:cNvPr id="5" name="Picture 4">
            <a:extLst>
              <a:ext uri="{FF2B5EF4-FFF2-40B4-BE49-F238E27FC236}">
                <a16:creationId xmlns:a16="http://schemas.microsoft.com/office/drawing/2014/main" id="{CCC75B5C-3D43-41D7-8327-1E78AB2F06C2}"/>
              </a:ext>
            </a:extLst>
          </p:cNvPr>
          <p:cNvPicPr>
            <a:picLocks noChangeAspect="1"/>
          </p:cNvPicPr>
          <p:nvPr/>
        </p:nvPicPr>
        <p:blipFill rotWithShape="1">
          <a:blip r:embed="rId2"/>
          <a:srcRect l="1667" t="4074" r="1935" b="8246"/>
          <a:stretch/>
        </p:blipFill>
        <p:spPr>
          <a:xfrm>
            <a:off x="5638800" y="666750"/>
            <a:ext cx="3276600" cy="1676400"/>
          </a:xfrm>
          <a:prstGeom prst="rect">
            <a:avLst/>
          </a:prstGeom>
          <a:ln w="3175">
            <a:solidFill>
              <a:schemeClr val="tx1"/>
            </a:solidFill>
          </a:ln>
        </p:spPr>
      </p:pic>
    </p:spTree>
    <p:extLst>
      <p:ext uri="{BB962C8B-B14F-4D97-AF65-F5344CB8AC3E}">
        <p14:creationId xmlns:p14="http://schemas.microsoft.com/office/powerpoint/2010/main" val="128213953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6620</TotalTime>
  <Words>762</Words>
  <Application>Microsoft Office PowerPoint</Application>
  <PresentationFormat>On-screen Show (16:9)</PresentationFormat>
  <Paragraphs>104</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Cambria</vt:lpstr>
      <vt:lpstr>Custom Design</vt:lpstr>
      <vt:lpstr>2021 Communications Plan</vt:lpstr>
      <vt:lpstr>2021 Communications goals</vt:lpstr>
      <vt:lpstr>2021 Key Messages </vt:lpstr>
      <vt:lpstr>Value Proposition</vt:lpstr>
      <vt:lpstr>Who We Are</vt:lpstr>
      <vt:lpstr>Why</vt:lpstr>
      <vt:lpstr>2021 Tactical Plan </vt:lpstr>
      <vt:lpstr>Case Studies</vt:lpstr>
      <vt:lpstr>Website</vt:lpstr>
      <vt:lpstr>Newsletter</vt:lpstr>
      <vt:lpstr>Other Materials</vt:lpstr>
      <vt:lpstr>Other Materials</vt:lpstr>
      <vt:lpstr>Presentations: </vt:lpstr>
      <vt:lpstr>Board Briefing Book </vt:lpstr>
      <vt:lpstr>Conference and Trade Show Strategy</vt:lpstr>
      <vt:lpstr>Media Relations</vt:lpstr>
      <vt:lpstr>Social Media</vt:lpstr>
      <vt:lpstr>AgGateway Meeting Promotion</vt:lpstr>
      <vt:lpstr>Awards Program/Volunteer Recognition</vt:lpstr>
      <vt:lpstr>Reminder</vt:lpstr>
      <vt:lpstr>How to make 2021 better</vt:lpstr>
      <vt:lpstr>What we can do with good content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Pollard</dc:creator>
  <cp:lastModifiedBy>Susan Ruland</cp:lastModifiedBy>
  <cp:revision>185</cp:revision>
  <cp:lastPrinted>2013-03-18T17:39:17Z</cp:lastPrinted>
  <dcterms:created xsi:type="dcterms:W3CDTF">2013-03-13T19:30:33Z</dcterms:created>
  <dcterms:modified xsi:type="dcterms:W3CDTF">2021-01-18T17:54:37Z</dcterms:modified>
</cp:coreProperties>
</file>