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8" r:id="rId2"/>
    <p:sldId id="335" r:id="rId3"/>
    <p:sldId id="341" r:id="rId4"/>
    <p:sldId id="336" r:id="rId5"/>
    <p:sldId id="340" r:id="rId6"/>
    <p:sldId id="339" r:id="rId7"/>
    <p:sldId id="338" r:id="rId8"/>
    <p:sldId id="350" r:id="rId9"/>
    <p:sldId id="349" r:id="rId10"/>
    <p:sldId id="348" r:id="rId11"/>
    <p:sldId id="347" r:id="rId12"/>
    <p:sldId id="346" r:id="rId13"/>
    <p:sldId id="345" r:id="rId14"/>
    <p:sldId id="344" r:id="rId15"/>
    <p:sldId id="352" r:id="rId16"/>
    <p:sldId id="343" r:id="rId17"/>
    <p:sldId id="358" r:id="rId18"/>
    <p:sldId id="342" r:id="rId19"/>
    <p:sldId id="357" r:id="rId20"/>
    <p:sldId id="356" r:id="rId21"/>
    <p:sldId id="355" r:id="rId22"/>
    <p:sldId id="354" r:id="rId23"/>
    <p:sldId id="353" r:id="rId24"/>
    <p:sldId id="361" r:id="rId25"/>
    <p:sldId id="360" r:id="rId26"/>
    <p:sldId id="359" r:id="rId27"/>
    <p:sldId id="365" r:id="rId28"/>
    <p:sldId id="364" r:id="rId29"/>
    <p:sldId id="363" r:id="rId30"/>
    <p:sldId id="337" r:id="rId31"/>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EE7F61-E047-9944-A7C8-11CBCB98C307}">
          <p14:sldIdLst>
            <p14:sldId id="258"/>
            <p14:sldId id="335"/>
            <p14:sldId id="341"/>
            <p14:sldId id="336"/>
            <p14:sldId id="340"/>
            <p14:sldId id="339"/>
            <p14:sldId id="338"/>
            <p14:sldId id="350"/>
            <p14:sldId id="349"/>
            <p14:sldId id="348"/>
            <p14:sldId id="347"/>
            <p14:sldId id="346"/>
            <p14:sldId id="345"/>
            <p14:sldId id="344"/>
            <p14:sldId id="352"/>
            <p14:sldId id="343"/>
            <p14:sldId id="358"/>
            <p14:sldId id="342"/>
            <p14:sldId id="357"/>
            <p14:sldId id="356"/>
            <p14:sldId id="355"/>
            <p14:sldId id="354"/>
            <p14:sldId id="353"/>
            <p14:sldId id="361"/>
            <p14:sldId id="360"/>
            <p14:sldId id="359"/>
            <p14:sldId id="365"/>
            <p14:sldId id="364"/>
            <p14:sldId id="363"/>
            <p14:sldId id="337"/>
          </p14:sldIdLst>
        </p14:section>
        <p14:section name="Untitled Section" id="{1E9DB855-6DE6-534A-B971-D270129F30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80" autoAdjust="0"/>
  </p:normalViewPr>
  <p:slideViewPr>
    <p:cSldViewPr>
      <p:cViewPr varScale="1">
        <p:scale>
          <a:sx n="134" d="100"/>
          <a:sy n="134" d="100"/>
        </p:scale>
        <p:origin x="720"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B6C7B2-45EF-4F67-AB8E-985A5E60AB11}" type="datetimeFigureOut">
              <a:rPr lang="en-US" smtClean="0"/>
              <a:t>12/18/2018</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5F067-EC5C-4358-8E65-96277E72C690}" type="slidenum">
              <a:rPr lang="en-US" smtClean="0"/>
              <a:t>‹#›</a:t>
            </a:fld>
            <a:endParaRPr lang="en-US" dirty="0"/>
          </a:p>
        </p:txBody>
      </p:sp>
    </p:spTree>
    <p:extLst>
      <p:ext uri="{BB962C8B-B14F-4D97-AF65-F5344CB8AC3E}">
        <p14:creationId xmlns:p14="http://schemas.microsoft.com/office/powerpoint/2010/main" val="427583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302F37A-43AA-4770-BDBD-B117754745DB}" type="datetimeFigureOut">
              <a:rPr lang="en-US" smtClean="0"/>
              <a:t>12/18/2018</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34112AF-BEF8-497E-88B7-84326C335B13}" type="slidenum">
              <a:rPr lang="en-US" smtClean="0"/>
              <a:t>‹#›</a:t>
            </a:fld>
            <a:endParaRPr lang="en-US" dirty="0"/>
          </a:p>
        </p:txBody>
      </p:sp>
    </p:spTree>
    <p:extLst>
      <p:ext uri="{BB962C8B-B14F-4D97-AF65-F5344CB8AC3E}">
        <p14:creationId xmlns:p14="http://schemas.microsoft.com/office/powerpoint/2010/main" val="1287795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2</a:t>
            </a:fld>
            <a:endParaRPr lang="en-US" dirty="0"/>
          </a:p>
        </p:txBody>
      </p:sp>
    </p:spTree>
    <p:extLst>
      <p:ext uri="{BB962C8B-B14F-4D97-AF65-F5344CB8AC3E}">
        <p14:creationId xmlns:p14="http://schemas.microsoft.com/office/powerpoint/2010/main" val="72930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PAGE HISTORY</a:t>
            </a:r>
          </a:p>
          <a:p>
            <a:endParaRPr lang="en-US" dirty="0"/>
          </a:p>
          <a:p>
            <a:r>
              <a:rPr lang="en-US" dirty="0"/>
              <a:t>Wiki tracks the history of changes to each page by creating a new version of the page each time it's modified. You can view the changes between different versions, and roll back to a previous version if you need to.  To view the history of a</a:t>
            </a:r>
            <a:r>
              <a:rPr lang="en-US" baseline="0" dirty="0"/>
              <a:t> page, click on “…Page History”</a:t>
            </a:r>
          </a:p>
          <a:p>
            <a:endParaRPr lang="en-US" baseline="0" dirty="0"/>
          </a:p>
          <a:p>
            <a:r>
              <a:rPr lang="en-US" baseline="0" dirty="0"/>
              <a:t>To view recent changes to a page or to learn more about the page, you can also choose, “…Page Information”.  I</a:t>
            </a:r>
            <a:r>
              <a:rPr lang="en-US" dirty="0"/>
              <a:t>n the section titled 'Recent Changes' you'll see the most recent versions of the page, along with the date of their modification and the name of the modifying author.  Under Hierarchy, I can see where th</a:t>
            </a:r>
            <a:r>
              <a:rPr lang="en-US" baseline="0" dirty="0"/>
              <a:t>e page resides within the Space.  Under Outgoing Links, I can see what links on the page will take me to another Space or another page.</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12</a:t>
            </a:fld>
            <a:endParaRPr lang="en-US" dirty="0"/>
          </a:p>
        </p:txBody>
      </p:sp>
    </p:spTree>
    <p:extLst>
      <p:ext uri="{BB962C8B-B14F-4D97-AF65-F5344CB8AC3E}">
        <p14:creationId xmlns:p14="http://schemas.microsoft.com/office/powerpoint/2010/main" val="420374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Moving</a:t>
            </a:r>
            <a:r>
              <a:rPr lang="en-US" b="1" baseline="0" dirty="0"/>
              <a:t> and Reordering Pages.</a:t>
            </a:r>
          </a:p>
          <a:p>
            <a:endParaRPr lang="en-US" b="1" dirty="0"/>
          </a:p>
          <a:p>
            <a:r>
              <a:rPr lang="en-US" dirty="0"/>
              <a:t>At some point</a:t>
            </a:r>
            <a:r>
              <a:rPr lang="en-US" baseline="0" dirty="0"/>
              <a:t> it may be necessary to move or reorder pages. </a:t>
            </a:r>
            <a:r>
              <a:rPr lang="en-US" dirty="0"/>
              <a:t>To move a page, you need the following permissions:</a:t>
            </a:r>
          </a:p>
          <a:p>
            <a:endParaRPr lang="en-US" dirty="0"/>
          </a:p>
          <a:p>
            <a:r>
              <a:rPr lang="en-US" dirty="0"/>
              <a:t>'Add' permission on the page you are moving, and</a:t>
            </a:r>
          </a:p>
          <a:p>
            <a:r>
              <a:rPr lang="en-US" dirty="0"/>
              <a:t>'View' permission on the page's parent page. So if you are moving the page to a different parent, you need 'View' permission on the new parent.</a:t>
            </a:r>
          </a:p>
          <a:p>
            <a:endParaRPr lang="en-US" dirty="0"/>
          </a:p>
          <a:p>
            <a:endParaRPr lang="en-US" dirty="0"/>
          </a:p>
          <a:p>
            <a:r>
              <a:rPr lang="en-US" dirty="0"/>
              <a:t>To</a:t>
            </a:r>
            <a:r>
              <a:rPr lang="en-US" baseline="0" dirty="0"/>
              <a:t> move a page to a new space, click on “…Move”.  Type in the Space name and the new parent page.</a:t>
            </a:r>
            <a:endParaRPr lang="en-US" dirty="0"/>
          </a:p>
          <a:p>
            <a:endParaRPr lang="en-US" dirty="0"/>
          </a:p>
          <a:p>
            <a:r>
              <a:rPr lang="en-US" dirty="0"/>
              <a:t>In most instances you will be moving pages within the space.  You can do this a another</a:t>
            </a:r>
            <a:r>
              <a:rPr lang="en-US" baseline="0" dirty="0"/>
              <a:t> way by clicking on </a:t>
            </a:r>
            <a:r>
              <a:rPr lang="en-US" dirty="0"/>
              <a:t>SPACE</a:t>
            </a:r>
            <a:r>
              <a:rPr lang="en-US" baseline="0" dirty="0"/>
              <a:t> TOOLS&gt;REORDER PAGES</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13</a:t>
            </a:fld>
            <a:endParaRPr lang="en-US" dirty="0"/>
          </a:p>
        </p:txBody>
      </p:sp>
    </p:spTree>
    <p:extLst>
      <p:ext uri="{BB962C8B-B14F-4D97-AF65-F5344CB8AC3E}">
        <p14:creationId xmlns:p14="http://schemas.microsoft.com/office/powerpoint/2010/main" val="1557693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a:t>
            </a:r>
          </a:p>
          <a:p>
            <a:r>
              <a:rPr lang="en-US" dirty="0" err="1"/>
              <a:t>PMahommes</a:t>
            </a:r>
            <a:endParaRPr lang="en-US" dirty="0"/>
          </a:p>
          <a:p>
            <a:r>
              <a:rPr lang="en-US" dirty="0"/>
              <a:t>#15Touchdown</a:t>
            </a:r>
          </a:p>
          <a:p>
            <a:endParaRPr lang="en-US" dirty="0"/>
          </a:p>
          <a:p>
            <a:r>
              <a:rPr lang="en-US" dirty="0"/>
              <a:t>Business</a:t>
            </a:r>
          </a:p>
          <a:p>
            <a:r>
              <a:rPr lang="en-US" dirty="0" err="1"/>
              <a:t>cristinlee</a:t>
            </a:r>
            <a:endParaRPr lang="en-US" dirty="0"/>
          </a:p>
          <a:p>
            <a:r>
              <a:rPr lang="en-US" dirty="0"/>
              <a:t>1Arrowhead!</a:t>
            </a:r>
          </a:p>
        </p:txBody>
      </p:sp>
      <p:sp>
        <p:nvSpPr>
          <p:cNvPr id="4" name="Slide Number Placeholder 3"/>
          <p:cNvSpPr>
            <a:spLocks noGrp="1"/>
          </p:cNvSpPr>
          <p:nvPr>
            <p:ph type="sldNum" sz="quarter" idx="10"/>
          </p:nvPr>
        </p:nvSpPr>
        <p:spPr/>
        <p:txBody>
          <a:bodyPr/>
          <a:lstStyle/>
          <a:p>
            <a:fld id="{034112AF-BEF8-497E-88B7-84326C335B13}" type="slidenum">
              <a:rPr lang="en-US" smtClean="0"/>
              <a:t>15</a:t>
            </a:fld>
            <a:endParaRPr lang="en-US" dirty="0"/>
          </a:p>
        </p:txBody>
      </p:sp>
    </p:spTree>
    <p:extLst>
      <p:ext uri="{BB962C8B-B14F-4D97-AF65-F5344CB8AC3E}">
        <p14:creationId xmlns:p14="http://schemas.microsoft.com/office/powerpoint/2010/main" val="148171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Registration Link - https://app.etapestry.com/hosted/AgGateway/donorLogin/Register.php</a:t>
            </a:r>
          </a:p>
          <a:p>
            <a:pPr marL="171450" indent="-171450">
              <a:buFont typeface="Arial" panose="020B0604020202020204" pitchFamily="34" charset="0"/>
              <a:buChar char="•"/>
            </a:pPr>
            <a:r>
              <a:rPr lang="en-US" dirty="0"/>
              <a:t>Log In Link - https://app.etapestry.com/hosted/AgGateway/donorLogin/Login.php</a:t>
            </a:r>
          </a:p>
          <a:p>
            <a:pPr marL="171450" indent="-171450">
              <a:buFont typeface="Arial" panose="020B0604020202020204" pitchFamily="34" charset="0"/>
              <a:buChar char="•"/>
            </a:pPr>
            <a:r>
              <a:rPr lang="en-US" dirty="0"/>
              <a:t>Web Navigation </a:t>
            </a:r>
          </a:p>
          <a:p>
            <a:pPr marL="171450" indent="-171450">
              <a:buFont typeface="Arial" panose="020B0604020202020204" pitchFamily="34" charset="0"/>
              <a:buChar char="•"/>
            </a:pPr>
            <a:r>
              <a:rPr lang="en-US" dirty="0"/>
              <a:t>Welcome, My Profile, My Account, Search, Contact Us, Log Out</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18</a:t>
            </a:fld>
            <a:endParaRPr lang="en-US" dirty="0"/>
          </a:p>
        </p:txBody>
      </p:sp>
    </p:spTree>
    <p:extLst>
      <p:ext uri="{BB962C8B-B14F-4D97-AF65-F5344CB8AC3E}">
        <p14:creationId xmlns:p14="http://schemas.microsoft.com/office/powerpoint/2010/main" val="63612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“My Profile Page” allows you to edit your personal log in credentials, set your privacy settings, and view your public profile.</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19</a:t>
            </a:fld>
            <a:endParaRPr lang="en-US" dirty="0"/>
          </a:p>
        </p:txBody>
      </p:sp>
    </p:spTree>
    <p:extLst>
      <p:ext uri="{BB962C8B-B14F-4D97-AF65-F5344CB8AC3E}">
        <p14:creationId xmlns:p14="http://schemas.microsoft.com/office/powerpoint/2010/main" val="362529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“My Profile” page allows you to create your user ID and Password.</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20</a:t>
            </a:fld>
            <a:endParaRPr lang="en-US" dirty="0"/>
          </a:p>
        </p:txBody>
      </p:sp>
    </p:spTree>
    <p:extLst>
      <p:ext uri="{BB962C8B-B14F-4D97-AF65-F5344CB8AC3E}">
        <p14:creationId xmlns:p14="http://schemas.microsoft.com/office/powerpoint/2010/main" val="98223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“Edit Privacy Settings” page allows you to choose which personal attributes to display or keep private.</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21</a:t>
            </a:fld>
            <a:endParaRPr lang="en-US" dirty="0"/>
          </a:p>
        </p:txBody>
      </p:sp>
    </p:spTree>
    <p:extLst>
      <p:ext uri="{BB962C8B-B14F-4D97-AF65-F5344CB8AC3E}">
        <p14:creationId xmlns:p14="http://schemas.microsoft.com/office/powerpoint/2010/main" val="139047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“View Public Profile” page allows you to see what other members can see about you in the member portal.</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22</a:t>
            </a:fld>
            <a:endParaRPr lang="en-US" dirty="0"/>
          </a:p>
        </p:txBody>
      </p:sp>
    </p:spTree>
    <p:extLst>
      <p:ext uri="{BB962C8B-B14F-4D97-AF65-F5344CB8AC3E}">
        <p14:creationId xmlns:p14="http://schemas.microsoft.com/office/powerpoint/2010/main" val="1397908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“My Account” page allows you to see your outstanding invoices with AgGateway/AGIIS</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23</a:t>
            </a:fld>
            <a:endParaRPr lang="en-US" dirty="0"/>
          </a:p>
        </p:txBody>
      </p:sp>
    </p:spTree>
    <p:extLst>
      <p:ext uri="{BB962C8B-B14F-4D97-AF65-F5344CB8AC3E}">
        <p14:creationId xmlns:p14="http://schemas.microsoft.com/office/powerpoint/2010/main" val="985977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“Detailed History” page allows you to see all invoices, paid and unpaid.</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24</a:t>
            </a:fld>
            <a:endParaRPr lang="en-US" dirty="0"/>
          </a:p>
        </p:txBody>
      </p:sp>
    </p:spTree>
    <p:extLst>
      <p:ext uri="{BB962C8B-B14F-4D97-AF65-F5344CB8AC3E}">
        <p14:creationId xmlns:p14="http://schemas.microsoft.com/office/powerpoint/2010/main" val="63767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USE THE WIKI?</a:t>
            </a:r>
          </a:p>
          <a:p>
            <a:endParaRPr lang="en-US" dirty="0"/>
          </a:p>
          <a:p>
            <a:r>
              <a:rPr lang="en-US" dirty="0"/>
              <a:t>AgGateway uses</a:t>
            </a:r>
            <a:r>
              <a:rPr lang="en-US" baseline="0" dirty="0"/>
              <a:t> the wiki to provide a tool for members to create, organize, and discuss work their team.</a:t>
            </a:r>
          </a:p>
          <a:p>
            <a:endParaRPr lang="en-US" baseline="0" dirty="0"/>
          </a:p>
          <a:p>
            <a:r>
              <a:rPr lang="en-US" baseline="0" dirty="0"/>
              <a:t>The wiki provides centralization, organization, the ability to create, discuss, search and get answers, all in one place.  Most importantly, the wiki provides us a tool that allows members to collaborate more efficiently.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4</a:t>
            </a:fld>
            <a:endParaRPr lang="en-US" dirty="0"/>
          </a:p>
        </p:txBody>
      </p:sp>
    </p:spTree>
    <p:extLst>
      <p:ext uri="{BB962C8B-B14F-4D97-AF65-F5344CB8AC3E}">
        <p14:creationId xmlns:p14="http://schemas.microsoft.com/office/powerpoint/2010/main" val="2616106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Search page allows you to search for an individual, company, or for those that participate in a Council, Committee, Working Group, or AGIIS.</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25</a:t>
            </a:fld>
            <a:endParaRPr lang="en-US" dirty="0"/>
          </a:p>
        </p:txBody>
      </p:sp>
    </p:spTree>
    <p:extLst>
      <p:ext uri="{BB962C8B-B14F-4D97-AF65-F5344CB8AC3E}">
        <p14:creationId xmlns:p14="http://schemas.microsoft.com/office/powerpoint/2010/main" val="2510940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 messages can be sent directly to other members.  The members’ email address is not displayed.  This screen shows your email address, the “from” address, but we don’t provide other member’s email information.  If this email would be rejected, say for an out of office, however, the intended recipients email may display within the out of office notification.</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26</a:t>
            </a:fld>
            <a:endParaRPr lang="en-US" dirty="0"/>
          </a:p>
        </p:txBody>
      </p:sp>
    </p:spTree>
    <p:extLst>
      <p:ext uri="{BB962C8B-B14F-4D97-AF65-F5344CB8AC3E}">
        <p14:creationId xmlns:p14="http://schemas.microsoft.com/office/powerpoint/2010/main" val="3041289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feature allows you to send an email directly to Member Services.</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27</a:t>
            </a:fld>
            <a:endParaRPr lang="en-US" dirty="0"/>
          </a:p>
        </p:txBody>
      </p:sp>
    </p:spTree>
    <p:extLst>
      <p:ext uri="{BB962C8B-B14F-4D97-AF65-F5344CB8AC3E}">
        <p14:creationId xmlns:p14="http://schemas.microsoft.com/office/powerpoint/2010/main" val="1836324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AgGateway shopping cart will be a separate link, not within the member portal but from the AgGateway website, that will allow companies to choose from various sponsorship opportunities and pay for them online.</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29</a:t>
            </a:fld>
            <a:endParaRPr lang="en-US" dirty="0"/>
          </a:p>
        </p:txBody>
      </p:sp>
    </p:spTree>
    <p:extLst>
      <p:ext uri="{BB962C8B-B14F-4D97-AF65-F5344CB8AC3E}">
        <p14:creationId xmlns:p14="http://schemas.microsoft.com/office/powerpoint/2010/main" val="176807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GET ACCESS</a:t>
            </a:r>
          </a:p>
          <a:p>
            <a:endParaRPr lang="en-US" dirty="0"/>
          </a:p>
          <a:p>
            <a:r>
              <a:rPr lang="en-US" dirty="0"/>
              <a:t>To get </a:t>
            </a:r>
            <a:r>
              <a:rPr lang="en-US" baseline="0" dirty="0"/>
              <a:t>access to the wiki, go to </a:t>
            </a:r>
            <a:r>
              <a:rPr lang="en-US" sz="1200" b="0" i="0" u="sng" strike="noStrike" kern="1200" dirty="0">
                <a:solidFill>
                  <a:schemeClr val="tx1"/>
                </a:solidFill>
                <a:effectLst/>
                <a:latin typeface="+mn-lt"/>
                <a:ea typeface="+mn-ea"/>
                <a:cs typeface="+mn-cs"/>
              </a:rPr>
              <a:t>https://aggateway.atlassian.net/login </a:t>
            </a:r>
            <a:r>
              <a:rPr lang="en-US" sz="1200" b="0" i="0" u="none" strike="noStrike" kern="1200" baseline="0" dirty="0">
                <a:solidFill>
                  <a:schemeClr val="tx1"/>
                </a:solidFill>
                <a:effectLst/>
                <a:latin typeface="+mn-lt"/>
                <a:ea typeface="+mn-ea"/>
                <a:cs typeface="+mn-cs"/>
              </a:rPr>
              <a:t> and click “Create an Account”.  Once registered, you will have immediate access to the public content on the wiki.  Member Services will receive a notification that you have signed up and we will give you membership access.  </a:t>
            </a:r>
            <a:endParaRPr lang="en-US" baseline="0" dirty="0"/>
          </a:p>
          <a:p>
            <a:endParaRPr lang="en-US" baseline="0" dirty="0"/>
          </a:p>
          <a:p>
            <a:r>
              <a:rPr lang="en-US" baseline="0" dirty="0"/>
              <a:t>Some spaces are restricted at an individual or group level.  To get access to spaces that are restricted to certain groups, contact the groups council chair or vice chair, or a project lead to request access.  This person will send the request to Member Services so that we can update your user profile with access to the space.  </a:t>
            </a:r>
          </a:p>
          <a:p>
            <a:endParaRPr lang="en-US" baseline="0" dirty="0"/>
          </a:p>
          <a:p>
            <a:r>
              <a:rPr lang="en-US" baseline="0" dirty="0"/>
              <a:t>Login</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5</a:t>
            </a:fld>
            <a:endParaRPr lang="en-US" dirty="0"/>
          </a:p>
        </p:txBody>
      </p:sp>
    </p:spTree>
    <p:extLst>
      <p:ext uri="{BB962C8B-B14F-4D97-AF65-F5344CB8AC3E}">
        <p14:creationId xmlns:p14="http://schemas.microsoft.com/office/powerpoint/2010/main" val="317529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SPACES AND PAGES</a:t>
            </a:r>
          </a:p>
          <a:p>
            <a:endParaRPr lang="en-US" b="1" dirty="0"/>
          </a:p>
          <a:p>
            <a:r>
              <a:rPr lang="en-US" b="0" dirty="0"/>
              <a:t>Before</a:t>
            </a:r>
            <a:r>
              <a:rPr lang="en-US" b="0" baseline="0" dirty="0"/>
              <a:t> going much further, I want to define what a Space is and what a page is.</a:t>
            </a:r>
            <a:endParaRPr lang="en-US" b="0" dirty="0"/>
          </a:p>
          <a:p>
            <a:endParaRPr lang="en-US" b="1" dirty="0"/>
          </a:p>
          <a:p>
            <a:r>
              <a:rPr lang="en-US" b="1" dirty="0"/>
              <a:t>Spaces</a:t>
            </a:r>
            <a:r>
              <a:rPr lang="en-US" dirty="0"/>
              <a:t> are containers for pages and blog posts with related content.  Each space that is created is automatically created with a home page</a:t>
            </a:r>
            <a:r>
              <a:rPr lang="en-US" baseline="0" dirty="0"/>
              <a:t> – this is the first page you will see when navigating to a space.  There are two types of spaces, Site Spaces and Personal Spaces.</a:t>
            </a:r>
          </a:p>
          <a:p>
            <a:endParaRPr lang="en-US" baseline="0" dirty="0"/>
          </a:p>
          <a:p>
            <a:pPr lvl="1"/>
            <a:r>
              <a:rPr lang="en-US" b="1" dirty="0"/>
              <a:t>Site Spaces </a:t>
            </a:r>
            <a:r>
              <a:rPr lang="en-US" dirty="0"/>
              <a:t>– These are areas where you can create content and collaborate with other users.  The links here on the</a:t>
            </a:r>
            <a:r>
              <a:rPr lang="en-US" baseline="0" dirty="0"/>
              <a:t> AgGateway home page will take you to a site space.  Only AgGateway Staff, primarily Jim Wilson or Marilyn Hunter, along with Member Services, can create a Space.</a:t>
            </a:r>
          </a:p>
          <a:p>
            <a:pPr lvl="1"/>
            <a:endParaRPr lang="en-US" baseline="0" dirty="0"/>
          </a:p>
          <a:p>
            <a:pPr lvl="1"/>
            <a:r>
              <a:rPr lang="en-US" baseline="0" dirty="0"/>
              <a:t>Then there are personal spaces.</a:t>
            </a:r>
          </a:p>
          <a:p>
            <a:pPr lvl="1"/>
            <a:endParaRPr lang="en-US" dirty="0"/>
          </a:p>
          <a:p>
            <a:pPr lvl="1"/>
            <a:r>
              <a:rPr lang="en-US" b="1" dirty="0"/>
              <a:t>Personal Spaces </a:t>
            </a:r>
            <a:r>
              <a:rPr lang="en-US" dirty="0"/>
              <a:t>– You can also create your own personal space to store personal documents, links, etc.</a:t>
            </a:r>
            <a:r>
              <a:rPr lang="en-US" baseline="0" dirty="0"/>
              <a:t> for personal use.</a:t>
            </a:r>
            <a:r>
              <a:rPr lang="en-US" dirty="0"/>
              <a:t> Your space can be kept private, or you can open it up for others to view and edit.  Later in this demonstration I will show you where</a:t>
            </a:r>
            <a:r>
              <a:rPr lang="en-US" baseline="0" dirty="0"/>
              <a:t> you can create your own personal space.</a:t>
            </a:r>
            <a:endParaRPr lang="en-US" dirty="0"/>
          </a:p>
          <a:p>
            <a:pPr lvl="1"/>
            <a:endParaRPr lang="en-US" dirty="0"/>
          </a:p>
          <a:p>
            <a:pPr lvl="0"/>
            <a:r>
              <a:rPr lang="en-US" b="1" baseline="0" dirty="0"/>
              <a:t>Pages </a:t>
            </a:r>
            <a:r>
              <a:rPr lang="en-US" b="0" baseline="0" dirty="0"/>
              <a:t>on the other hand</a:t>
            </a:r>
            <a:r>
              <a:rPr lang="en-US" baseline="0" dirty="0"/>
              <a:t> allow you to create content and store it in a space so that it can be shared. </a:t>
            </a:r>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6</a:t>
            </a:fld>
            <a:endParaRPr lang="en-US" dirty="0"/>
          </a:p>
        </p:txBody>
      </p:sp>
    </p:spTree>
    <p:extLst>
      <p:ext uri="{BB962C8B-B14F-4D97-AF65-F5344CB8AC3E}">
        <p14:creationId xmlns:p14="http://schemas.microsoft.com/office/powerpoint/2010/main" val="365188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wiki home page provides links to spaces</a:t>
            </a:r>
            <a:r>
              <a:rPr lang="en-US" baseline="0" dirty="0"/>
              <a:t> and as you can see, they are grouped under the following categories, (1) Documentation, Standards, Guidelines, Tools (2) Councils (3) Projects and Initiatives (4) Committees (5) Other. </a:t>
            </a:r>
          </a:p>
          <a:p>
            <a:endParaRPr lang="en-US" baseline="0" dirty="0"/>
          </a:p>
          <a:p>
            <a:r>
              <a:rPr lang="en-US" baseline="0" dirty="0"/>
              <a:t>These spaces each have their own set of permissions that determines who can access the space, who can view, add, update, and delete content.</a:t>
            </a:r>
          </a:p>
          <a:p>
            <a:endParaRPr lang="en-US" baseline="0" dirty="0"/>
          </a:p>
          <a:p>
            <a:r>
              <a:rPr lang="en-US" baseline="0" dirty="0"/>
              <a:t>If you notice, each of these spaces has a number at then end.  This number represents the permission level, whether it is:</a:t>
            </a:r>
          </a:p>
          <a:p>
            <a:endParaRPr lang="en-US" baseline="0" dirty="0"/>
          </a:p>
          <a:p>
            <a:r>
              <a:rPr lang="en-US" baseline="0" dirty="0"/>
              <a:t>1- Accessible to the public </a:t>
            </a:r>
          </a:p>
          <a:p>
            <a:r>
              <a:rPr lang="en-US" baseline="0" dirty="0"/>
              <a:t>2- Accessible to authenticated AgGateway North America members</a:t>
            </a:r>
          </a:p>
          <a:p>
            <a:r>
              <a:rPr lang="en-US" baseline="0" dirty="0"/>
              <a:t>3-Accessible to authenticated participants of the associated group</a:t>
            </a:r>
          </a:p>
          <a:p>
            <a:r>
              <a:rPr lang="en-US" baseline="0" dirty="0"/>
              <a:t>4-AgGateway Global Network Staff</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7</a:t>
            </a:fld>
            <a:endParaRPr lang="en-US" dirty="0"/>
          </a:p>
        </p:txBody>
      </p:sp>
    </p:spTree>
    <p:extLst>
      <p:ext uri="{BB962C8B-B14F-4D97-AF65-F5344CB8AC3E}">
        <p14:creationId xmlns:p14="http://schemas.microsoft.com/office/powerpoint/2010/main" val="53022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To AGW Home Page</a:t>
            </a:r>
          </a:p>
          <a:p>
            <a:endParaRPr lang="en-US" dirty="0"/>
          </a:p>
          <a:p>
            <a:r>
              <a:rPr lang="en-US" dirty="0"/>
              <a:t>Now lets look at how to search for a page on the wiki.  The easiest way to find a page</a:t>
            </a:r>
            <a:r>
              <a:rPr lang="en-US" baseline="0" dirty="0"/>
              <a:t> or document on the wiki is to start entering key words in the search box at the top of the screen.  Then simply choose from the list of available options. </a:t>
            </a:r>
            <a:endParaRPr lang="en-US" dirty="0"/>
          </a:p>
          <a:p>
            <a:endParaRPr lang="en-US" dirty="0"/>
          </a:p>
          <a:p>
            <a:r>
              <a:rPr lang="en-US" dirty="0"/>
              <a:t>For</a:t>
            </a:r>
            <a:r>
              <a:rPr lang="en-US" baseline="0" dirty="0"/>
              <a:t> example, if I am wanting to find  Entity Functional Group, I start typing – I can choose from the list provided or hit enter to see additional options</a:t>
            </a:r>
            <a:endParaRPr lang="en-US" dirty="0"/>
          </a:p>
          <a:p>
            <a:endParaRPr lang="en-US" dirty="0"/>
          </a:p>
          <a:p>
            <a:r>
              <a:rPr lang="en-US" dirty="0"/>
              <a:t>Show how to Export to Word</a:t>
            </a:r>
            <a:r>
              <a:rPr lang="en-US" baseline="0" dirty="0"/>
              <a:t> or PDF – Click on Bread Crumbs</a:t>
            </a:r>
          </a:p>
          <a:p>
            <a:endParaRPr lang="en-US" baseline="0" dirty="0"/>
          </a:p>
          <a:p>
            <a:r>
              <a:rPr lang="en-US" baseline="0" dirty="0"/>
              <a:t>Show how to see where page is located by clicking on Bread Crumbs then “View in Hierarchy.”</a:t>
            </a:r>
          </a:p>
          <a:p>
            <a:endParaRPr lang="en-US" baseline="0" dirty="0"/>
          </a:p>
          <a:p>
            <a:r>
              <a:rPr lang="en-US" baseline="0" dirty="0"/>
              <a:t>Show how to get back to Home Screen by Clicking on AgGateway logo top left</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8</a:t>
            </a:fld>
            <a:endParaRPr lang="en-US" dirty="0"/>
          </a:p>
        </p:txBody>
      </p:sp>
    </p:spTree>
    <p:extLst>
      <p:ext uri="{BB962C8B-B14F-4D97-AF65-F5344CB8AC3E}">
        <p14:creationId xmlns:p14="http://schemas.microsoft.com/office/powerpoint/2010/main" val="291214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Editor is the</a:t>
            </a:r>
            <a:r>
              <a:rPr lang="en-US" baseline="0" dirty="0"/>
              <a:t> toolbar that helps create page content.</a:t>
            </a:r>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9</a:t>
            </a:fld>
            <a:endParaRPr lang="en-US" dirty="0"/>
          </a:p>
        </p:txBody>
      </p:sp>
    </p:spTree>
    <p:extLst>
      <p:ext uri="{BB962C8B-B14F-4D97-AF65-F5344CB8AC3E}">
        <p14:creationId xmlns:p14="http://schemas.microsoft.com/office/powerpoint/2010/main" val="195027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t>
            </a:r>
            <a:r>
              <a:rPr lang="en-US" baseline="0" dirty="0"/>
              <a:t> Blank Agenda from Desktop. – MS Home page.</a:t>
            </a:r>
          </a:p>
          <a:p>
            <a:endParaRPr lang="en-US" baseline="0" dirty="0"/>
          </a:p>
          <a:p>
            <a:r>
              <a:rPr lang="en-US" baseline="0" dirty="0"/>
              <a:t>There may be times when you want to import a Word document into your space.  There are two ways to do this.  The first is click on Bread Crumbs, then Import Word Document.  This will bring the document into the space as a new page.  If the document is not exactly where you want it, it can be moved and we will cover how to move pages a little later on.  The other option is to create a link from your page to your document.  When we discuss creating and updating I page, I will show you how to do this.</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10</a:t>
            </a:fld>
            <a:endParaRPr lang="en-US" dirty="0"/>
          </a:p>
        </p:txBody>
      </p:sp>
    </p:spTree>
    <p:extLst>
      <p:ext uri="{BB962C8B-B14F-4D97-AF65-F5344CB8AC3E}">
        <p14:creationId xmlns:p14="http://schemas.microsoft.com/office/powerpoint/2010/main" val="392255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RECORDING CHANGES AND NOTIFYING WATCHERS</a:t>
            </a:r>
          </a:p>
          <a:p>
            <a:endParaRPr lang="en-US" b="1" dirty="0"/>
          </a:p>
          <a:p>
            <a:r>
              <a:rPr lang="en-US" b="0" dirty="0"/>
              <a:t>When</a:t>
            </a:r>
            <a:r>
              <a:rPr lang="en-US" b="0" baseline="0" dirty="0"/>
              <a:t> done creating or updating a page, click save.  </a:t>
            </a:r>
            <a:endParaRPr lang="en-US" b="0" dirty="0"/>
          </a:p>
          <a:p>
            <a:endParaRPr lang="en-US" dirty="0"/>
          </a:p>
          <a:p>
            <a:r>
              <a:rPr lang="en-US" dirty="0"/>
              <a:t>When a page is updated,</a:t>
            </a:r>
            <a:r>
              <a:rPr lang="en-US" baseline="0" dirty="0"/>
              <a:t> the author can add  a change comment to the “What did you change?” field and choose whether or not to notify the watchers of the page.   </a:t>
            </a:r>
          </a:p>
          <a:p>
            <a:endParaRPr lang="en-US" baseline="0" dirty="0"/>
          </a:p>
          <a:p>
            <a:r>
              <a:rPr lang="en-US" baseline="0" dirty="0"/>
              <a:t>Administrators of the space can manage the watchers for all pages in the space by adding or removing the individuals.  </a:t>
            </a:r>
          </a:p>
          <a:p>
            <a:endParaRPr lang="en-US" baseline="0" dirty="0"/>
          </a:p>
          <a:p>
            <a:r>
              <a:rPr lang="en-US" baseline="0" dirty="0"/>
              <a:t>Individuals can choose to quit watching a page by clicking on their profile, choosing “watches” and then removing any pages that they no longer want to watch.</a:t>
            </a:r>
            <a:endParaRPr lang="en-US" dirty="0"/>
          </a:p>
          <a:p>
            <a:endParaRPr lang="en-US" dirty="0"/>
          </a:p>
        </p:txBody>
      </p:sp>
      <p:sp>
        <p:nvSpPr>
          <p:cNvPr id="4" name="Slide Number Placeholder 3"/>
          <p:cNvSpPr>
            <a:spLocks noGrp="1"/>
          </p:cNvSpPr>
          <p:nvPr>
            <p:ph type="sldNum" sz="quarter" idx="10"/>
          </p:nvPr>
        </p:nvSpPr>
        <p:spPr/>
        <p:txBody>
          <a:bodyPr/>
          <a:lstStyle/>
          <a:p>
            <a:fld id="{034112AF-BEF8-497E-88B7-84326C335B13}" type="slidenum">
              <a:rPr lang="en-US" smtClean="0"/>
              <a:t>11</a:t>
            </a:fld>
            <a:endParaRPr lang="en-US" dirty="0"/>
          </a:p>
        </p:txBody>
      </p:sp>
    </p:spTree>
    <p:extLst>
      <p:ext uri="{BB962C8B-B14F-4D97-AF65-F5344CB8AC3E}">
        <p14:creationId xmlns:p14="http://schemas.microsoft.com/office/powerpoint/2010/main" val="3898551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2120"/>
            <a:ext cx="7772400" cy="859631"/>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B28A7BBD-D549-2643-BA07-63022BA57171}" type="datetime1">
              <a:rPr kumimoji="0" lang="en-US" sz="1200" b="0" i="0" u="none" strike="noStrike" kern="0" cap="none" spc="0" normalizeH="0" baseline="0" noProof="0" smtClean="0">
                <a:ln>
                  <a:noFill/>
                </a:ln>
                <a:solidFill>
                  <a:srgbClr val="FFFFFF"/>
                </a:solidFill>
                <a:effectLst/>
                <a:uLnTx/>
                <a:uFillTx/>
              </a:rPr>
              <a:t>12/18/2018</a:t>
            </a:fld>
            <a:endParaRPr kumimoji="0" lang="en-US" sz="1200" b="0" i="0" u="none" strike="noStrike" kern="0" cap="none" spc="0" normalizeH="0" baseline="0" noProof="0" dirty="0">
              <a:ln>
                <a:noFill/>
              </a:ln>
              <a:solidFill>
                <a:srgbClr val="FFFFFF"/>
              </a:solidFill>
              <a:effectLst/>
              <a:uLnTx/>
              <a:uFillTx/>
            </a:endParaRPr>
          </a:p>
        </p:txBody>
      </p:sp>
      <p:sp>
        <p:nvSpPr>
          <p:cNvPr id="13"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4"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pic>
        <p:nvPicPr>
          <p:cNvPr id="8" name="Picture 7"/>
          <p:cNvPicPr>
            <a:picLocks noChangeAspect="1"/>
          </p:cNvPicPr>
          <p:nvPr userDrawn="1"/>
        </p:nvPicPr>
        <p:blipFill>
          <a:blip r:embed="rId2"/>
          <a:stretch>
            <a:fillRect/>
          </a:stretch>
        </p:blipFill>
        <p:spPr>
          <a:xfrm>
            <a:off x="762000" y="550413"/>
            <a:ext cx="2057400" cy="1030737"/>
          </a:xfrm>
          <a:prstGeom prst="rect">
            <a:avLst/>
          </a:prstGeom>
        </p:spPr>
      </p:pic>
    </p:spTree>
    <p:extLst>
      <p:ext uri="{BB962C8B-B14F-4D97-AF65-F5344CB8AC3E}">
        <p14:creationId xmlns:p14="http://schemas.microsoft.com/office/powerpoint/2010/main" val="371690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12/18/2018</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Title 1"/>
          <p:cNvSpPr txBox="1">
            <a:spLocks/>
          </p:cNvSpPr>
          <p:nvPr userDrawn="1"/>
        </p:nvSpPr>
        <p:spPr>
          <a:xfrm>
            <a:off x="685800" y="1712120"/>
            <a:ext cx="7772400" cy="859631"/>
          </a:xfrm>
          <a:prstGeom prst="rect">
            <a:avLst/>
          </a:prstGeom>
        </p:spPr>
        <p:txBody>
          <a:bodyPr vert="horz" lIns="91440" tIns="45720" rIns="91440" bIns="45720" rtlCol="0" anchor="ct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a:lstStyle>
          <a:p>
            <a:r>
              <a:rPr lang="en-US"/>
              <a:t>Click to edit Master title style</a:t>
            </a:r>
            <a:endParaRPr lang="en-US" dirty="0"/>
          </a:p>
        </p:txBody>
      </p:sp>
      <p:sp>
        <p:nvSpPr>
          <p:cNvPr id="7"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2"/>
          <a:stretch>
            <a:fillRect/>
          </a:stretch>
        </p:blipFill>
        <p:spPr>
          <a:xfrm>
            <a:off x="685800" y="742950"/>
            <a:ext cx="1934510" cy="969170"/>
          </a:xfrm>
          <a:prstGeom prst="rect">
            <a:avLst/>
          </a:prstGeom>
        </p:spPr>
      </p:pic>
    </p:spTree>
    <p:extLst>
      <p:ext uri="{BB962C8B-B14F-4D97-AF65-F5344CB8AC3E}">
        <p14:creationId xmlns:p14="http://schemas.microsoft.com/office/powerpoint/2010/main" val="18016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DCF0A9C8-D20E-2B45-9DF5-A04C54B34F37}" type="datetime1">
              <a:rPr kumimoji="0" lang="en-US" sz="1200" b="0" i="0" u="none" strike="noStrike" kern="0" cap="none" spc="0" normalizeH="0" baseline="0" noProof="0" smtClean="0">
                <a:ln>
                  <a:noFill/>
                </a:ln>
                <a:solidFill>
                  <a:srgbClr val="FFFFFF"/>
                </a:solidFill>
                <a:effectLst/>
                <a:uLnTx/>
                <a:uFillTx/>
              </a:rPr>
              <a:t>12/18/2018</a:t>
            </a:fld>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6701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12/18/2018</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745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Date Placeholder 2"/>
          <p:cNvSpPr>
            <a:spLocks noGrp="1"/>
          </p:cNvSpPr>
          <p:nvPr>
            <p:ph type="dt" sz="half" idx="10"/>
          </p:nvPr>
        </p:nvSpPr>
        <p:spPr>
          <a:xfrm>
            <a:off x="457200" y="13716"/>
            <a:ext cx="2895600" cy="246888"/>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222B14F-7D40-0748-91D5-C82EDA02FB0A}" type="datetime1">
              <a:rPr kumimoji="0" lang="en-US" sz="1200" b="0" i="0" u="none" strike="noStrike" kern="0" cap="none" spc="0" normalizeH="0" baseline="0" noProof="0" smtClean="0">
                <a:ln>
                  <a:noFill/>
                </a:ln>
                <a:solidFill>
                  <a:srgbClr val="FFFFFF"/>
                </a:solidFill>
                <a:effectLst/>
                <a:uLnTx/>
                <a:uFillTx/>
              </a:rPr>
              <a:t>12/18/2018</a:t>
            </a:fld>
            <a:endParaRPr kumimoji="0" lang="en-US" sz="1200" b="0" i="0" u="none" strike="noStrike" kern="0" cap="none" spc="0" normalizeH="0" baseline="0" noProof="0" dirty="0">
              <a:ln>
                <a:noFill/>
              </a:ln>
              <a:solidFill>
                <a:srgbClr val="FFFFFF"/>
              </a:solidFill>
              <a:effectLst/>
              <a:uLnTx/>
              <a:uFillTx/>
            </a:endParaRPr>
          </a:p>
        </p:txBody>
      </p:sp>
      <p:sp>
        <p:nvSpPr>
          <p:cNvPr id="12" name="Footer Placeholder 3"/>
          <p:cNvSpPr>
            <a:spLocks noGrp="1"/>
          </p:cNvSpPr>
          <p:nvPr>
            <p:ph type="ftr" sz="quarter" idx="11"/>
          </p:nvPr>
        </p:nvSpPr>
        <p:spPr>
          <a:xfrm>
            <a:off x="3429000" y="13716"/>
            <a:ext cx="4114800" cy="2468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3" name="Slide Number Placeholder 4"/>
          <p:cNvSpPr>
            <a:spLocks noGrp="1"/>
          </p:cNvSpPr>
          <p:nvPr>
            <p:ph type="sldNum" sz="quarter" idx="12"/>
          </p:nvPr>
        </p:nvSpPr>
        <p:spPr>
          <a:xfrm>
            <a:off x="7620000" y="13716"/>
            <a:ext cx="1066800" cy="246888"/>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pic>
        <p:nvPicPr>
          <p:cNvPr id="8" name="Picture 7"/>
          <p:cNvPicPr>
            <a:picLocks noChangeAspect="1"/>
          </p:cNvPicPr>
          <p:nvPr userDrawn="1"/>
        </p:nvPicPr>
        <p:blipFill>
          <a:blip r:embed="rId2"/>
          <a:stretch>
            <a:fillRect/>
          </a:stretch>
        </p:blipFill>
        <p:spPr>
          <a:xfrm>
            <a:off x="762002" y="724611"/>
            <a:ext cx="2774385" cy="1389939"/>
          </a:xfrm>
          <a:prstGeom prst="rect">
            <a:avLst/>
          </a:prstGeom>
        </p:spPr>
      </p:pic>
    </p:spTree>
    <p:extLst>
      <p:ext uri="{BB962C8B-B14F-4D97-AF65-F5344CB8AC3E}">
        <p14:creationId xmlns:p14="http://schemas.microsoft.com/office/powerpoint/2010/main" val="295997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half" idx="10"/>
          </p:nvPr>
        </p:nvSpPr>
        <p:spPr>
          <a:xfrm>
            <a:off x="457200" y="13716"/>
            <a:ext cx="2895600" cy="246888"/>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8FAFB69-60CC-804C-84AF-171AB416D322}" type="datetime1">
              <a:rPr kumimoji="0" lang="en-US" sz="1200" b="0" i="0" u="none" strike="noStrike" kern="0" cap="none" spc="0" normalizeH="0" baseline="0" noProof="0" smtClean="0">
                <a:ln>
                  <a:noFill/>
                </a:ln>
                <a:solidFill>
                  <a:srgbClr val="FFFFFF"/>
                </a:solidFill>
                <a:effectLst/>
                <a:uLnTx/>
                <a:uFillTx/>
              </a:rPr>
              <a:t>12/18/2018</a:t>
            </a:fld>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3"/>
          <p:cNvSpPr>
            <a:spLocks noGrp="1"/>
          </p:cNvSpPr>
          <p:nvPr>
            <p:ph type="ftr" sz="quarter" idx="11"/>
          </p:nvPr>
        </p:nvSpPr>
        <p:spPr>
          <a:xfrm>
            <a:off x="3429000" y="13716"/>
            <a:ext cx="4114800" cy="2468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4"/>
          <p:cNvSpPr>
            <a:spLocks noGrp="1"/>
          </p:cNvSpPr>
          <p:nvPr>
            <p:ph type="sldNum" sz="quarter" idx="12"/>
          </p:nvPr>
        </p:nvSpPr>
        <p:spPr>
          <a:xfrm>
            <a:off x="7620000" y="13716"/>
            <a:ext cx="1066800" cy="246888"/>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6330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2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12/18/2018</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77564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kumimoji="0" lang="en-US" sz="4000" b="0" i="0" u="none" strike="noStrike" kern="1200" cap="none" spc="-100" normalizeH="0" baseline="0" noProof="0" dirty="0">
                <a:ln>
                  <a:noFill/>
                </a:ln>
                <a:solidFill>
                  <a:srgbClr val="1F497D"/>
                </a:solidFill>
                <a:effectLst/>
                <a:uLnTx/>
                <a:uFillTx/>
                <a:latin typeface="Cambria"/>
                <a:ea typeface="+mj-ea"/>
                <a:cs typeface="+mj-cs"/>
              </a:rPr>
              <a:t>Click to edit Master title style</a:t>
            </a:r>
            <a:endParaRPr lang="en-US" dirty="0"/>
          </a:p>
        </p:txBody>
      </p:sp>
      <p:sp>
        <p:nvSpPr>
          <p:cNvPr id="29"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457200" marR="0" lvl="1"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Third level</a:t>
            </a:r>
          </a:p>
          <a:p>
            <a:pPr marL="1005840" marR="0" lvl="3"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1188720" marR="0" lvl="4"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49" name="Rectangle 48"/>
          <p:cNvSpPr/>
          <p:nvPr userDrawn="1"/>
        </p:nvSpPr>
        <p:spPr>
          <a:xfrm>
            <a:off x="0" y="0"/>
            <a:ext cx="9220200" cy="285750"/>
          </a:xfrm>
          <a:prstGeom prst="rect">
            <a:avLst/>
          </a:prstGeom>
          <a:solidFill>
            <a:srgbClr val="4F81BD"/>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0"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12/18/2018</a:t>
            </a:fld>
            <a:endParaRPr kumimoji="0" lang="en-US" sz="1200" b="0" i="0" u="none" strike="noStrike" kern="0" cap="none" spc="0" normalizeH="0" baseline="0" noProof="0" dirty="0">
              <a:ln>
                <a:noFill/>
              </a:ln>
              <a:solidFill>
                <a:srgbClr val="FFFFFF"/>
              </a:solidFill>
              <a:effectLst/>
              <a:uLnTx/>
              <a:uFillTx/>
            </a:endParaRPr>
          </a:p>
        </p:txBody>
      </p:sp>
      <p:sp>
        <p:nvSpPr>
          <p:cNvPr id="51"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2"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2" name="TextBox 1"/>
          <p:cNvSpPr txBox="1"/>
          <p:nvPr userDrawn="1"/>
        </p:nvSpPr>
        <p:spPr>
          <a:xfrm>
            <a:off x="228600" y="4718134"/>
            <a:ext cx="7239000" cy="338554"/>
          </a:xfrm>
          <a:prstGeom prst="rect">
            <a:avLst/>
          </a:prstGeom>
          <a:solidFill>
            <a:schemeClr val="accent1">
              <a:lumMod val="60000"/>
              <a:lumOff val="40000"/>
            </a:schemeClr>
          </a:solidFill>
        </p:spPr>
        <p:txBody>
          <a:bodyPr wrap="square" rtlCol="0">
            <a:spAutoFit/>
          </a:bodyPr>
          <a:lstStyle/>
          <a:p>
            <a:pPr algn="ctr"/>
            <a:r>
              <a:rPr lang="en-US" sz="1600" i="1" dirty="0">
                <a:solidFill>
                  <a:schemeClr val="bg1"/>
                </a:solidFill>
              </a:rPr>
              <a:t>2018</a:t>
            </a:r>
            <a:r>
              <a:rPr lang="en-US" sz="1600" i="1" baseline="0" dirty="0">
                <a:solidFill>
                  <a:schemeClr val="bg1"/>
                </a:solidFill>
              </a:rPr>
              <a:t> Annual Conference: Get Plugged In!  </a:t>
            </a:r>
            <a:endParaRPr lang="en-US" sz="1600" i="1" dirty="0">
              <a:solidFill>
                <a:schemeClr val="bg1"/>
              </a:solidFill>
            </a:endParaRPr>
          </a:p>
        </p:txBody>
      </p:sp>
      <p:pic>
        <p:nvPicPr>
          <p:cNvPr id="10" name="Picture 9"/>
          <p:cNvPicPr>
            <a:picLocks noChangeAspect="1"/>
          </p:cNvPicPr>
          <p:nvPr userDrawn="1"/>
        </p:nvPicPr>
        <p:blipFill>
          <a:blip r:embed="rId10"/>
          <a:stretch>
            <a:fillRect/>
          </a:stretch>
        </p:blipFill>
        <p:spPr>
          <a:xfrm>
            <a:off x="7543800" y="4552950"/>
            <a:ext cx="994817" cy="498393"/>
          </a:xfrm>
          <a:prstGeom prst="rect">
            <a:avLst/>
          </a:prstGeom>
        </p:spPr>
      </p:pic>
    </p:spTree>
    <p:extLst>
      <p:ext uri="{BB962C8B-B14F-4D97-AF65-F5344CB8AC3E}">
        <p14:creationId xmlns:p14="http://schemas.microsoft.com/office/powerpoint/2010/main" val="1496294311"/>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685" r:id="rId4"/>
    <p:sldLayoutId id="2147483675" r:id="rId5"/>
    <p:sldLayoutId id="2147483676" r:id="rId6"/>
    <p:sldLayoutId id="2147483679" r:id="rId7"/>
    <p:sldLayoutId id="2147483688" r:id="rId8"/>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p:titleStyle>
    <p:body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mn-lt"/>
          <a:ea typeface="+mn-ea"/>
          <a:cs typeface="+mn-cs"/>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mn-lt"/>
          <a:ea typeface="+mn-ea"/>
          <a:cs typeface="+mn-cs"/>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mn-lt"/>
          <a:ea typeface="+mn-ea"/>
          <a:cs typeface="+mn-cs"/>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mn-lt"/>
          <a:ea typeface="+mn-ea"/>
          <a:cs typeface="+mn-cs"/>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ggateway.atlassian.net/logi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Wiki &amp; Member Portal Training</a:t>
            </a:r>
          </a:p>
        </p:txBody>
      </p:sp>
      <p:sp>
        <p:nvSpPr>
          <p:cNvPr id="8" name="Subtitle 7"/>
          <p:cNvSpPr>
            <a:spLocks noGrp="1"/>
          </p:cNvSpPr>
          <p:nvPr>
            <p:ph type="subTitle" idx="1"/>
          </p:nvPr>
        </p:nvSpPr>
        <p:spPr/>
        <p:txBody>
          <a:bodyPr/>
          <a:lstStyle/>
          <a:p>
            <a:r>
              <a:rPr lang="en-US" dirty="0"/>
              <a:t>November 2018</a:t>
            </a:r>
          </a:p>
        </p:txBody>
      </p:sp>
    </p:spTree>
    <p:extLst>
      <p:ext uri="{BB962C8B-B14F-4D97-AF65-F5344CB8AC3E}">
        <p14:creationId xmlns:p14="http://schemas.microsoft.com/office/powerpoint/2010/main" val="330272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902C-6610-4DBA-9B5B-D7B42DE83DA7}"/>
              </a:ext>
            </a:extLst>
          </p:cNvPr>
          <p:cNvSpPr>
            <a:spLocks noGrp="1"/>
          </p:cNvSpPr>
          <p:nvPr>
            <p:ph type="title"/>
          </p:nvPr>
        </p:nvSpPr>
        <p:spPr/>
        <p:txBody>
          <a:bodyPr/>
          <a:lstStyle/>
          <a:p>
            <a:r>
              <a:rPr lang="en-US" dirty="0"/>
              <a:t>Importing a Word Document</a:t>
            </a:r>
          </a:p>
        </p:txBody>
      </p:sp>
      <p:sp>
        <p:nvSpPr>
          <p:cNvPr id="3" name="Content Placeholder 2">
            <a:extLst>
              <a:ext uri="{FF2B5EF4-FFF2-40B4-BE49-F238E27FC236}">
                <a16:creationId xmlns:a16="http://schemas.microsoft.com/office/drawing/2014/main" id="{BD0AE7CF-BBF3-4D6D-84AD-DD7C9DA8FB3F}"/>
              </a:ext>
            </a:extLst>
          </p:cNvPr>
          <p:cNvSpPr>
            <a:spLocks noGrp="1"/>
          </p:cNvSpPr>
          <p:nvPr>
            <p:ph idx="1"/>
          </p:nvPr>
        </p:nvSpPr>
        <p:spPr/>
        <p:txBody>
          <a:bodyPr/>
          <a:lstStyle/>
          <a:p>
            <a:r>
              <a:rPr lang="en-US" dirty="0"/>
              <a:t>Click on Breadcrumbs &gt; Import Word Document</a:t>
            </a:r>
          </a:p>
          <a:p>
            <a:pPr lvl="1"/>
            <a:r>
              <a:rPr lang="en-US" dirty="0"/>
              <a:t>This adds a page to the space</a:t>
            </a:r>
          </a:p>
          <a:p>
            <a:r>
              <a:rPr lang="en-US" dirty="0"/>
              <a:t>Use the “Links” icon from the Editor</a:t>
            </a:r>
          </a:p>
          <a:p>
            <a:pPr lvl="1"/>
            <a:r>
              <a:rPr lang="en-US" dirty="0"/>
              <a:t>This adds a link on an existing page to the document</a:t>
            </a:r>
          </a:p>
          <a:p>
            <a:pPr lvl="1"/>
            <a:endParaRPr lang="en-US" dirty="0"/>
          </a:p>
          <a:p>
            <a:endParaRPr lang="en-US" dirty="0"/>
          </a:p>
        </p:txBody>
      </p:sp>
      <p:sp>
        <p:nvSpPr>
          <p:cNvPr id="4" name="Slide Number Placeholder 3">
            <a:extLst>
              <a:ext uri="{FF2B5EF4-FFF2-40B4-BE49-F238E27FC236}">
                <a16:creationId xmlns:a16="http://schemas.microsoft.com/office/drawing/2014/main" id="{6E74EB75-DEA4-445D-BEFC-1051FCE397DB}"/>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25828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27F8-B293-4BED-AD70-88ED5AD00390}"/>
              </a:ext>
            </a:extLst>
          </p:cNvPr>
          <p:cNvSpPr>
            <a:spLocks noGrp="1"/>
          </p:cNvSpPr>
          <p:nvPr>
            <p:ph type="title"/>
          </p:nvPr>
        </p:nvSpPr>
        <p:spPr/>
        <p:txBody>
          <a:bodyPr>
            <a:normAutofit/>
          </a:bodyPr>
          <a:lstStyle/>
          <a:p>
            <a:r>
              <a:rPr lang="en-US" sz="3200" dirty="0"/>
              <a:t>Recording Changes and Notifying Watchers</a:t>
            </a:r>
          </a:p>
        </p:txBody>
      </p:sp>
      <p:sp>
        <p:nvSpPr>
          <p:cNvPr id="3" name="Content Placeholder 2">
            <a:extLst>
              <a:ext uri="{FF2B5EF4-FFF2-40B4-BE49-F238E27FC236}">
                <a16:creationId xmlns:a16="http://schemas.microsoft.com/office/drawing/2014/main" id="{435FD145-8410-49B0-A131-6E6A6A21347A}"/>
              </a:ext>
            </a:extLst>
          </p:cNvPr>
          <p:cNvSpPr>
            <a:spLocks noGrp="1"/>
          </p:cNvSpPr>
          <p:nvPr>
            <p:ph idx="1"/>
          </p:nvPr>
        </p:nvSpPr>
        <p:spPr/>
        <p:txBody>
          <a:bodyPr/>
          <a:lstStyle/>
          <a:p>
            <a:r>
              <a:rPr lang="en-US" dirty="0"/>
              <a:t>Change Comment – A short description that summarizes the changes made to a page after editing it</a:t>
            </a:r>
          </a:p>
          <a:p>
            <a:r>
              <a:rPr lang="en-US" dirty="0"/>
              <a:t>Watchers of the page can be notified when changes occur to the page</a:t>
            </a:r>
          </a:p>
          <a:p>
            <a:r>
              <a:rPr lang="en-US" dirty="0"/>
              <a:t>Administrators can manage watchers of a page</a:t>
            </a:r>
          </a:p>
          <a:p>
            <a:r>
              <a:rPr lang="en-US" dirty="0"/>
              <a:t>Users can choose to quit watching a page</a:t>
            </a:r>
          </a:p>
          <a:p>
            <a:endParaRPr lang="en-US" dirty="0"/>
          </a:p>
        </p:txBody>
      </p:sp>
      <p:sp>
        <p:nvSpPr>
          <p:cNvPr id="4" name="Slide Number Placeholder 3">
            <a:extLst>
              <a:ext uri="{FF2B5EF4-FFF2-40B4-BE49-F238E27FC236}">
                <a16:creationId xmlns:a16="http://schemas.microsoft.com/office/drawing/2014/main" id="{FCCBE980-7FFA-4855-88BA-C5EF78E2E803}"/>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11</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4987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4DC21-8A4A-4FF2-B035-36820D00BC92}"/>
              </a:ext>
            </a:extLst>
          </p:cNvPr>
          <p:cNvSpPr>
            <a:spLocks noGrp="1"/>
          </p:cNvSpPr>
          <p:nvPr>
            <p:ph type="title"/>
          </p:nvPr>
        </p:nvSpPr>
        <p:spPr/>
        <p:txBody>
          <a:bodyPr/>
          <a:lstStyle/>
          <a:p>
            <a:r>
              <a:rPr lang="en-US" dirty="0"/>
              <a:t>Page History</a:t>
            </a:r>
          </a:p>
        </p:txBody>
      </p:sp>
      <p:sp>
        <p:nvSpPr>
          <p:cNvPr id="3" name="Content Placeholder 2">
            <a:extLst>
              <a:ext uri="{FF2B5EF4-FFF2-40B4-BE49-F238E27FC236}">
                <a16:creationId xmlns:a16="http://schemas.microsoft.com/office/drawing/2014/main" id="{68360A3F-D314-4093-A425-7D9969E44B88}"/>
              </a:ext>
            </a:extLst>
          </p:cNvPr>
          <p:cNvSpPr>
            <a:spLocks noGrp="1"/>
          </p:cNvSpPr>
          <p:nvPr>
            <p:ph idx="1"/>
          </p:nvPr>
        </p:nvSpPr>
        <p:spPr/>
        <p:txBody>
          <a:bodyPr/>
          <a:lstStyle/>
          <a:p>
            <a:r>
              <a:rPr lang="en-US" dirty="0"/>
              <a:t>Restore a previous version</a:t>
            </a:r>
          </a:p>
          <a:p>
            <a:r>
              <a:rPr lang="en-US" dirty="0"/>
              <a:t>Compare versions</a:t>
            </a:r>
          </a:p>
          <a:p>
            <a:r>
              <a:rPr lang="en-US" dirty="0"/>
              <a:t>View changes made to a page</a:t>
            </a:r>
          </a:p>
          <a:p>
            <a:endParaRPr lang="en-US" dirty="0"/>
          </a:p>
        </p:txBody>
      </p:sp>
      <p:sp>
        <p:nvSpPr>
          <p:cNvPr id="4" name="Slide Number Placeholder 3">
            <a:extLst>
              <a:ext uri="{FF2B5EF4-FFF2-40B4-BE49-F238E27FC236}">
                <a16:creationId xmlns:a16="http://schemas.microsoft.com/office/drawing/2014/main" id="{53692854-2CC7-4DDB-8848-AF9B0BF09E69}"/>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37912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6D3F-180F-4081-B89F-B8B567009EB2}"/>
              </a:ext>
            </a:extLst>
          </p:cNvPr>
          <p:cNvSpPr>
            <a:spLocks noGrp="1"/>
          </p:cNvSpPr>
          <p:nvPr>
            <p:ph type="title"/>
          </p:nvPr>
        </p:nvSpPr>
        <p:spPr/>
        <p:txBody>
          <a:bodyPr/>
          <a:lstStyle/>
          <a:p>
            <a:r>
              <a:rPr lang="en-US" dirty="0"/>
              <a:t>Moving and Reordering Pages</a:t>
            </a:r>
          </a:p>
        </p:txBody>
      </p:sp>
      <p:sp>
        <p:nvSpPr>
          <p:cNvPr id="3" name="Content Placeholder 2">
            <a:extLst>
              <a:ext uri="{FF2B5EF4-FFF2-40B4-BE49-F238E27FC236}">
                <a16:creationId xmlns:a16="http://schemas.microsoft.com/office/drawing/2014/main" id="{B38D709C-0A62-4142-B6AA-28B43598D68B}"/>
              </a:ext>
            </a:extLst>
          </p:cNvPr>
          <p:cNvSpPr>
            <a:spLocks noGrp="1"/>
          </p:cNvSpPr>
          <p:nvPr>
            <p:ph idx="1"/>
          </p:nvPr>
        </p:nvSpPr>
        <p:spPr/>
        <p:txBody>
          <a:bodyPr/>
          <a:lstStyle/>
          <a:p>
            <a:r>
              <a:rPr lang="en-US" dirty="0"/>
              <a:t>Change the default location of a new page.</a:t>
            </a:r>
          </a:p>
          <a:p>
            <a:r>
              <a:rPr lang="en-US" dirty="0"/>
              <a:t>Move an existing page to a different space.</a:t>
            </a:r>
          </a:p>
          <a:p>
            <a:r>
              <a:rPr lang="en-US" dirty="0"/>
              <a:t>Move an existing page to a different parent page within the same space.</a:t>
            </a:r>
          </a:p>
          <a:p>
            <a:r>
              <a:rPr lang="en-US" dirty="0"/>
              <a:t>Reorder pages that are children of the same parent.</a:t>
            </a:r>
          </a:p>
          <a:p>
            <a:endParaRPr lang="en-US" dirty="0"/>
          </a:p>
        </p:txBody>
      </p:sp>
      <p:sp>
        <p:nvSpPr>
          <p:cNvPr id="4" name="Slide Number Placeholder 3">
            <a:extLst>
              <a:ext uri="{FF2B5EF4-FFF2-40B4-BE49-F238E27FC236}">
                <a16:creationId xmlns:a16="http://schemas.microsoft.com/office/drawing/2014/main" id="{C72C1B1C-E9E7-4E50-8700-FA21CBFD6DC9}"/>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13</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99631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E986-F5F2-4289-8CD3-B0A626DD3A06}"/>
              </a:ext>
            </a:extLst>
          </p:cNvPr>
          <p:cNvSpPr>
            <a:spLocks noGrp="1"/>
          </p:cNvSpPr>
          <p:nvPr>
            <p:ph type="title"/>
          </p:nvPr>
        </p:nvSpPr>
        <p:spPr/>
        <p:txBody>
          <a:bodyPr/>
          <a:lstStyle/>
          <a:p>
            <a:r>
              <a:rPr lang="en-US" dirty="0"/>
              <a:t>Managing Your Profile</a:t>
            </a:r>
          </a:p>
        </p:txBody>
      </p:sp>
      <p:sp>
        <p:nvSpPr>
          <p:cNvPr id="3" name="Content Placeholder 2">
            <a:extLst>
              <a:ext uri="{FF2B5EF4-FFF2-40B4-BE49-F238E27FC236}">
                <a16:creationId xmlns:a16="http://schemas.microsoft.com/office/drawing/2014/main" id="{F77F0A92-D979-485F-9F9D-FAA7832B37A7}"/>
              </a:ext>
            </a:extLst>
          </p:cNvPr>
          <p:cNvSpPr>
            <a:spLocks noGrp="1"/>
          </p:cNvSpPr>
          <p:nvPr>
            <p:ph idx="1"/>
          </p:nvPr>
        </p:nvSpPr>
        <p:spPr/>
        <p:txBody>
          <a:bodyPr/>
          <a:lstStyle/>
          <a:p>
            <a:r>
              <a:rPr lang="en-US" dirty="0"/>
              <a:t>If you need to update your password, click on Person, bottom left-hand corner. </a:t>
            </a:r>
          </a:p>
          <a:p>
            <a:endParaRPr lang="en-US" dirty="0"/>
          </a:p>
          <a:p>
            <a:r>
              <a:rPr lang="en-US" dirty="0"/>
              <a:t>You can also view any tasks that have been assigned to you, or those that you have assigned others.</a:t>
            </a:r>
          </a:p>
          <a:p>
            <a:endParaRPr lang="en-US" dirty="0"/>
          </a:p>
          <a:p>
            <a:r>
              <a:rPr lang="en-US" dirty="0"/>
              <a:t>This is also where you can create your own personal space, by clicking on Personal Space under your profile.</a:t>
            </a:r>
          </a:p>
          <a:p>
            <a:endParaRPr lang="en-US" dirty="0"/>
          </a:p>
        </p:txBody>
      </p:sp>
      <p:sp>
        <p:nvSpPr>
          <p:cNvPr id="4" name="Slide Number Placeholder 3">
            <a:extLst>
              <a:ext uri="{FF2B5EF4-FFF2-40B4-BE49-F238E27FC236}">
                <a16:creationId xmlns:a16="http://schemas.microsoft.com/office/drawing/2014/main" id="{472DECA1-309C-4B04-97A9-4429218FAC6A}"/>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14</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407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Member Portal Training</a:t>
            </a:r>
          </a:p>
        </p:txBody>
      </p:sp>
      <p:sp>
        <p:nvSpPr>
          <p:cNvPr id="8" name="Subtitle 7"/>
          <p:cNvSpPr>
            <a:spLocks noGrp="1"/>
          </p:cNvSpPr>
          <p:nvPr>
            <p:ph type="subTitle" idx="1"/>
          </p:nvPr>
        </p:nvSpPr>
        <p:spPr/>
        <p:txBody>
          <a:bodyPr/>
          <a:lstStyle/>
          <a:p>
            <a:r>
              <a:rPr lang="en-US" dirty="0"/>
              <a:t>November 2018</a:t>
            </a:r>
          </a:p>
        </p:txBody>
      </p:sp>
    </p:spTree>
    <p:extLst>
      <p:ext uri="{BB962C8B-B14F-4D97-AF65-F5344CB8AC3E}">
        <p14:creationId xmlns:p14="http://schemas.microsoft.com/office/powerpoint/2010/main" val="395322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869B-F5F1-47C4-AF73-4C464459B093}"/>
              </a:ext>
            </a:extLst>
          </p:cNvPr>
          <p:cNvSpPr>
            <a:spLocks noGrp="1"/>
          </p:cNvSpPr>
          <p:nvPr>
            <p:ph type="title"/>
          </p:nvPr>
        </p:nvSpPr>
        <p:spPr/>
        <p:txBody>
          <a:bodyPr/>
          <a:lstStyle/>
          <a:p>
            <a:r>
              <a:rPr lang="en-US" dirty="0"/>
              <a:t>Why Are We Using a Member Portal?</a:t>
            </a:r>
          </a:p>
        </p:txBody>
      </p:sp>
      <p:sp>
        <p:nvSpPr>
          <p:cNvPr id="3" name="Content Placeholder 2">
            <a:extLst>
              <a:ext uri="{FF2B5EF4-FFF2-40B4-BE49-F238E27FC236}">
                <a16:creationId xmlns:a16="http://schemas.microsoft.com/office/drawing/2014/main" id="{F9EC6C45-854F-4F7F-8A2B-53F7E4FCCBDC}"/>
              </a:ext>
            </a:extLst>
          </p:cNvPr>
          <p:cNvSpPr>
            <a:spLocks noGrp="1"/>
          </p:cNvSpPr>
          <p:nvPr>
            <p:ph idx="1"/>
          </p:nvPr>
        </p:nvSpPr>
        <p:spPr/>
        <p:txBody>
          <a:bodyPr/>
          <a:lstStyle/>
          <a:p>
            <a:r>
              <a:rPr lang="en-US" dirty="0"/>
              <a:t>To Keep Records Up to Date</a:t>
            </a:r>
          </a:p>
          <a:p>
            <a:r>
              <a:rPr lang="en-US" dirty="0"/>
              <a:t>Provide a Tool to Look Up Members’ Contact Information and Participation in the Organization</a:t>
            </a:r>
          </a:p>
          <a:p>
            <a:r>
              <a:rPr lang="en-US" dirty="0"/>
              <a:t>Provide an Easy Way to Review and Pay Invoices</a:t>
            </a:r>
          </a:p>
          <a:p>
            <a:r>
              <a:rPr lang="en-US" dirty="0"/>
              <a:t>Provide an Easy Way to Review and Purchase Sponsorships</a:t>
            </a:r>
          </a:p>
          <a:p>
            <a:endParaRPr lang="en-US" dirty="0"/>
          </a:p>
        </p:txBody>
      </p:sp>
      <p:sp>
        <p:nvSpPr>
          <p:cNvPr id="4" name="Slide Number Placeholder 3">
            <a:extLst>
              <a:ext uri="{FF2B5EF4-FFF2-40B4-BE49-F238E27FC236}">
                <a16:creationId xmlns:a16="http://schemas.microsoft.com/office/drawing/2014/main" id="{1679D6B7-2859-4364-909F-89C718F78E7B}"/>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784006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9FAF-B2E3-42D0-A674-D862CFE0F490}"/>
              </a:ext>
            </a:extLst>
          </p:cNvPr>
          <p:cNvSpPr>
            <a:spLocks noGrp="1"/>
          </p:cNvSpPr>
          <p:nvPr>
            <p:ph type="title"/>
          </p:nvPr>
        </p:nvSpPr>
        <p:spPr/>
        <p:txBody>
          <a:bodyPr/>
          <a:lstStyle/>
          <a:p>
            <a:r>
              <a:rPr lang="en-US" dirty="0"/>
              <a:t>The Member Portal Allows You to…</a:t>
            </a:r>
          </a:p>
        </p:txBody>
      </p:sp>
      <p:sp>
        <p:nvSpPr>
          <p:cNvPr id="3" name="Content Placeholder 2">
            <a:extLst>
              <a:ext uri="{FF2B5EF4-FFF2-40B4-BE49-F238E27FC236}">
                <a16:creationId xmlns:a16="http://schemas.microsoft.com/office/drawing/2014/main" id="{44D4984A-43F0-4297-9DB1-3CD8A613220C}"/>
              </a:ext>
            </a:extLst>
          </p:cNvPr>
          <p:cNvSpPr>
            <a:spLocks noGrp="1"/>
          </p:cNvSpPr>
          <p:nvPr>
            <p:ph idx="1"/>
          </p:nvPr>
        </p:nvSpPr>
        <p:spPr/>
        <p:txBody>
          <a:bodyPr/>
          <a:lstStyle/>
          <a:p>
            <a:r>
              <a:rPr lang="en-US" dirty="0"/>
              <a:t>Update Your Contact Information </a:t>
            </a:r>
          </a:p>
          <a:p>
            <a:r>
              <a:rPr lang="en-US" dirty="0"/>
              <a:t>Update Your Council/Committee Participation</a:t>
            </a:r>
          </a:p>
          <a:p>
            <a:r>
              <a:rPr lang="en-US" dirty="0"/>
              <a:t>View Invoices for Membership, AGIIS Subscriptions, Sponsorships, etc.</a:t>
            </a:r>
          </a:p>
          <a:p>
            <a:r>
              <a:rPr lang="en-US" dirty="0"/>
              <a:t>Pay Dues and Other Invoices Using a Secure System</a:t>
            </a:r>
          </a:p>
          <a:p>
            <a:r>
              <a:rPr lang="en-US" dirty="0"/>
              <a:t>Lookup Member Contact Information and AgGateway Participation</a:t>
            </a:r>
          </a:p>
          <a:p>
            <a:r>
              <a:rPr lang="en-US" dirty="0"/>
              <a:t>Manage Your Profile</a:t>
            </a:r>
          </a:p>
          <a:p>
            <a:endParaRPr lang="en-US" dirty="0"/>
          </a:p>
        </p:txBody>
      </p:sp>
      <p:sp>
        <p:nvSpPr>
          <p:cNvPr id="4" name="Slide Number Placeholder 3">
            <a:extLst>
              <a:ext uri="{FF2B5EF4-FFF2-40B4-BE49-F238E27FC236}">
                <a16:creationId xmlns:a16="http://schemas.microsoft.com/office/drawing/2014/main" id="{224AF9D5-45BA-495D-9A1E-D3125E378491}"/>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1358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4AE4-90A3-46F2-9DEC-26F01B0E92F7}"/>
              </a:ext>
            </a:extLst>
          </p:cNvPr>
          <p:cNvSpPr>
            <a:spLocks noGrp="1"/>
          </p:cNvSpPr>
          <p:nvPr>
            <p:ph type="title"/>
          </p:nvPr>
        </p:nvSpPr>
        <p:spPr/>
        <p:txBody>
          <a:bodyPr/>
          <a:lstStyle/>
          <a:p>
            <a:r>
              <a:rPr lang="en-US" dirty="0"/>
              <a:t>Home Page</a:t>
            </a:r>
          </a:p>
        </p:txBody>
      </p:sp>
      <p:sp>
        <p:nvSpPr>
          <p:cNvPr id="4" name="Slide Number Placeholder 3">
            <a:extLst>
              <a:ext uri="{FF2B5EF4-FFF2-40B4-BE49-F238E27FC236}">
                <a16:creationId xmlns:a16="http://schemas.microsoft.com/office/drawing/2014/main" id="{1D85959D-8F56-4556-8974-1C6E58637DEC}"/>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31E82304-EDBF-41B0-9B9E-6BAB74EE78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228" y="1200150"/>
            <a:ext cx="7697543" cy="3394075"/>
          </a:xfrm>
        </p:spPr>
      </p:pic>
    </p:spTree>
    <p:extLst>
      <p:ext uri="{BB962C8B-B14F-4D97-AF65-F5344CB8AC3E}">
        <p14:creationId xmlns:p14="http://schemas.microsoft.com/office/powerpoint/2010/main" val="110158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93A1-CF2F-45FE-80FE-E5D1E3C9B9B9}"/>
              </a:ext>
            </a:extLst>
          </p:cNvPr>
          <p:cNvSpPr>
            <a:spLocks noGrp="1"/>
          </p:cNvSpPr>
          <p:nvPr>
            <p:ph type="title"/>
          </p:nvPr>
        </p:nvSpPr>
        <p:spPr/>
        <p:txBody>
          <a:bodyPr/>
          <a:lstStyle/>
          <a:p>
            <a:r>
              <a:rPr lang="en-US" dirty="0"/>
              <a:t>My Profile Page</a:t>
            </a:r>
          </a:p>
        </p:txBody>
      </p:sp>
      <p:sp>
        <p:nvSpPr>
          <p:cNvPr id="4" name="Slide Number Placeholder 3">
            <a:extLst>
              <a:ext uri="{FF2B5EF4-FFF2-40B4-BE49-F238E27FC236}">
                <a16:creationId xmlns:a16="http://schemas.microsoft.com/office/drawing/2014/main" id="{195ABBB9-54B0-4DFB-9B0F-69DB6B1B4F32}"/>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57D4A715-940F-4B8E-B95A-9E56EDE358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200150"/>
            <a:ext cx="6278640" cy="3394075"/>
          </a:xfrm>
        </p:spPr>
      </p:pic>
    </p:spTree>
    <p:extLst>
      <p:ext uri="{BB962C8B-B14F-4D97-AF65-F5344CB8AC3E}">
        <p14:creationId xmlns:p14="http://schemas.microsoft.com/office/powerpoint/2010/main" val="353009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What We Will Cover</a:t>
            </a:r>
          </a:p>
        </p:txBody>
      </p:sp>
      <p:sp>
        <p:nvSpPr>
          <p:cNvPr id="26629" name="Content Placeholder 4"/>
          <p:cNvSpPr>
            <a:spLocks noGrp="1"/>
          </p:cNvSpPr>
          <p:nvPr>
            <p:ph idx="1"/>
          </p:nvPr>
        </p:nvSpPr>
        <p:spPr/>
        <p:txBody>
          <a:bodyPr>
            <a:normAutofit fontScale="70000" lnSpcReduction="20000"/>
          </a:bodyPr>
          <a:lstStyle/>
          <a:p>
            <a:r>
              <a:rPr lang="en-US" dirty="0"/>
              <a:t>What is a Wiki?</a:t>
            </a:r>
          </a:p>
          <a:p>
            <a:r>
              <a:rPr lang="en-US" dirty="0"/>
              <a:t>Why AgGateway uses a wiki</a:t>
            </a:r>
          </a:p>
          <a:p>
            <a:r>
              <a:rPr lang="en-US" dirty="0"/>
              <a:t>How to get to the AgGateway wiki page</a:t>
            </a:r>
          </a:p>
          <a:p>
            <a:r>
              <a:rPr lang="en-US" dirty="0"/>
              <a:t>How to create your user account</a:t>
            </a:r>
          </a:p>
          <a:p>
            <a:r>
              <a:rPr lang="en-US" dirty="0"/>
              <a:t>Wiki homepage contents and security</a:t>
            </a:r>
          </a:p>
          <a:p>
            <a:r>
              <a:rPr lang="en-US" dirty="0"/>
              <a:t>Define a Space and a Page</a:t>
            </a:r>
          </a:p>
          <a:p>
            <a:r>
              <a:rPr lang="en-US" dirty="0"/>
              <a:t>How to find content</a:t>
            </a:r>
          </a:p>
          <a:p>
            <a:r>
              <a:rPr lang="en-US" dirty="0"/>
              <a:t>How to import a Word document</a:t>
            </a:r>
          </a:p>
          <a:p>
            <a:r>
              <a:rPr lang="en-US" dirty="0"/>
              <a:t>Creating and updating a page</a:t>
            </a:r>
          </a:p>
          <a:p>
            <a:r>
              <a:rPr lang="en-US" dirty="0"/>
              <a:t>Page history</a:t>
            </a:r>
          </a:p>
          <a:p>
            <a:r>
              <a:rPr lang="en-US" dirty="0"/>
              <a:t>Moving and reordering pages</a:t>
            </a:r>
          </a:p>
          <a:p>
            <a:r>
              <a:rPr lang="en-US" dirty="0"/>
              <a:t>Managing your profile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6C8279C8-A93D-4478-9202-94FF242A8F4D}" type="slidenum">
              <a:rPr lang="en-US" smtClean="0"/>
              <a:pPr/>
              <a:t>2</a:t>
            </a:fld>
            <a:endParaRPr lang="en-US" dirty="0"/>
          </a:p>
        </p:txBody>
      </p:sp>
    </p:spTree>
    <p:extLst>
      <p:ext uri="{BB962C8B-B14F-4D97-AF65-F5344CB8AC3E}">
        <p14:creationId xmlns:p14="http://schemas.microsoft.com/office/powerpoint/2010/main" val="3629028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110B-0FFF-4AA1-837F-45227E224795}"/>
              </a:ext>
            </a:extLst>
          </p:cNvPr>
          <p:cNvSpPr>
            <a:spLocks noGrp="1"/>
          </p:cNvSpPr>
          <p:nvPr>
            <p:ph type="title"/>
          </p:nvPr>
        </p:nvSpPr>
        <p:spPr/>
        <p:txBody>
          <a:bodyPr/>
          <a:lstStyle/>
          <a:p>
            <a:r>
              <a:rPr lang="en-US" dirty="0"/>
              <a:t>My Profile – Edit Login</a:t>
            </a:r>
          </a:p>
        </p:txBody>
      </p:sp>
      <p:sp>
        <p:nvSpPr>
          <p:cNvPr id="4" name="Slide Number Placeholder 3">
            <a:extLst>
              <a:ext uri="{FF2B5EF4-FFF2-40B4-BE49-F238E27FC236}">
                <a16:creationId xmlns:a16="http://schemas.microsoft.com/office/drawing/2014/main" id="{60DA73B5-D673-47F3-B530-72A511410B0B}"/>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3E1A0E8E-FCF8-4D25-8AEB-501FB0D5A3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00150"/>
            <a:ext cx="6855979" cy="3394075"/>
          </a:xfrm>
        </p:spPr>
      </p:pic>
    </p:spTree>
    <p:extLst>
      <p:ext uri="{BB962C8B-B14F-4D97-AF65-F5344CB8AC3E}">
        <p14:creationId xmlns:p14="http://schemas.microsoft.com/office/powerpoint/2010/main" val="3299862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710A-C0EC-4F53-95F5-059ECE28676E}"/>
              </a:ext>
            </a:extLst>
          </p:cNvPr>
          <p:cNvSpPr>
            <a:spLocks noGrp="1"/>
          </p:cNvSpPr>
          <p:nvPr>
            <p:ph type="title"/>
          </p:nvPr>
        </p:nvSpPr>
        <p:spPr/>
        <p:txBody>
          <a:bodyPr/>
          <a:lstStyle/>
          <a:p>
            <a:r>
              <a:rPr lang="en-US" dirty="0"/>
              <a:t>My Profile – Edit Privacy</a:t>
            </a:r>
          </a:p>
        </p:txBody>
      </p:sp>
      <p:sp>
        <p:nvSpPr>
          <p:cNvPr id="4" name="Slide Number Placeholder 3">
            <a:extLst>
              <a:ext uri="{FF2B5EF4-FFF2-40B4-BE49-F238E27FC236}">
                <a16:creationId xmlns:a16="http://schemas.microsoft.com/office/drawing/2014/main" id="{AF956C74-5110-4678-9313-C5FF0EEECE20}"/>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21</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83C2DC57-E665-46F4-9FC4-196A904E31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1063230"/>
            <a:ext cx="3035384" cy="3530996"/>
          </a:xfrm>
        </p:spPr>
      </p:pic>
    </p:spTree>
    <p:extLst>
      <p:ext uri="{BB962C8B-B14F-4D97-AF65-F5344CB8AC3E}">
        <p14:creationId xmlns:p14="http://schemas.microsoft.com/office/powerpoint/2010/main" val="146881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AE35-791E-4364-923E-79972456348F}"/>
              </a:ext>
            </a:extLst>
          </p:cNvPr>
          <p:cNvSpPr>
            <a:spLocks noGrp="1"/>
          </p:cNvSpPr>
          <p:nvPr>
            <p:ph type="title"/>
          </p:nvPr>
        </p:nvSpPr>
        <p:spPr/>
        <p:txBody>
          <a:bodyPr/>
          <a:lstStyle/>
          <a:p>
            <a:r>
              <a:rPr lang="en-US" dirty="0"/>
              <a:t>My Profile – View Public Profile</a:t>
            </a:r>
          </a:p>
        </p:txBody>
      </p:sp>
      <p:sp>
        <p:nvSpPr>
          <p:cNvPr id="4" name="Slide Number Placeholder 3">
            <a:extLst>
              <a:ext uri="{FF2B5EF4-FFF2-40B4-BE49-F238E27FC236}">
                <a16:creationId xmlns:a16="http://schemas.microsoft.com/office/drawing/2014/main" id="{D579766A-A601-41FA-97B9-C1C03CB48E71}"/>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5F033763-DFCF-4E4D-B82C-69C444CB37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200150"/>
            <a:ext cx="6556076" cy="3394075"/>
          </a:xfrm>
        </p:spPr>
      </p:pic>
    </p:spTree>
    <p:extLst>
      <p:ext uri="{BB962C8B-B14F-4D97-AF65-F5344CB8AC3E}">
        <p14:creationId xmlns:p14="http://schemas.microsoft.com/office/powerpoint/2010/main" val="54666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581F-835F-4EC4-ABED-E46605CA374A}"/>
              </a:ext>
            </a:extLst>
          </p:cNvPr>
          <p:cNvSpPr>
            <a:spLocks noGrp="1"/>
          </p:cNvSpPr>
          <p:nvPr>
            <p:ph type="title"/>
          </p:nvPr>
        </p:nvSpPr>
        <p:spPr/>
        <p:txBody>
          <a:bodyPr/>
          <a:lstStyle/>
          <a:p>
            <a:r>
              <a:rPr lang="en-US" dirty="0"/>
              <a:t>My Account</a:t>
            </a:r>
          </a:p>
        </p:txBody>
      </p:sp>
      <p:sp>
        <p:nvSpPr>
          <p:cNvPr id="4" name="Slide Number Placeholder 3">
            <a:extLst>
              <a:ext uri="{FF2B5EF4-FFF2-40B4-BE49-F238E27FC236}">
                <a16:creationId xmlns:a16="http://schemas.microsoft.com/office/drawing/2014/main" id="{2D07834D-061C-4EA7-B026-A3E63E6BB221}"/>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23</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6">
            <a:extLst>
              <a:ext uri="{FF2B5EF4-FFF2-40B4-BE49-F238E27FC236}">
                <a16:creationId xmlns:a16="http://schemas.microsoft.com/office/drawing/2014/main" id="{980DC8D4-3BF7-43D1-9425-822A556AC3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200150"/>
            <a:ext cx="4558841" cy="3394075"/>
          </a:xfrm>
        </p:spPr>
      </p:pic>
    </p:spTree>
    <p:extLst>
      <p:ext uri="{BB962C8B-B14F-4D97-AF65-F5344CB8AC3E}">
        <p14:creationId xmlns:p14="http://schemas.microsoft.com/office/powerpoint/2010/main" val="288329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6C8E-D198-45EB-8B65-628C3D36BB36}"/>
              </a:ext>
            </a:extLst>
          </p:cNvPr>
          <p:cNvSpPr>
            <a:spLocks noGrp="1"/>
          </p:cNvSpPr>
          <p:nvPr>
            <p:ph type="title"/>
          </p:nvPr>
        </p:nvSpPr>
        <p:spPr/>
        <p:txBody>
          <a:bodyPr/>
          <a:lstStyle/>
          <a:p>
            <a:r>
              <a:rPr lang="en-US" dirty="0"/>
              <a:t>My Account – Detailed History</a:t>
            </a:r>
          </a:p>
        </p:txBody>
      </p:sp>
      <p:sp>
        <p:nvSpPr>
          <p:cNvPr id="4" name="Slide Number Placeholder 3">
            <a:extLst>
              <a:ext uri="{FF2B5EF4-FFF2-40B4-BE49-F238E27FC236}">
                <a16:creationId xmlns:a16="http://schemas.microsoft.com/office/drawing/2014/main" id="{60E419B3-3679-4DE3-8D5E-B88224B407FF}"/>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24</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8293D5B7-803B-49A0-93FE-9B4B0E48EF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200150"/>
            <a:ext cx="5499677" cy="3394075"/>
          </a:xfrm>
        </p:spPr>
      </p:pic>
    </p:spTree>
    <p:extLst>
      <p:ext uri="{BB962C8B-B14F-4D97-AF65-F5344CB8AC3E}">
        <p14:creationId xmlns:p14="http://schemas.microsoft.com/office/powerpoint/2010/main" val="14610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A083-9838-4F02-B2BA-27FC6F34E6E3}"/>
              </a:ext>
            </a:extLst>
          </p:cNvPr>
          <p:cNvSpPr>
            <a:spLocks noGrp="1"/>
          </p:cNvSpPr>
          <p:nvPr>
            <p:ph type="title"/>
          </p:nvPr>
        </p:nvSpPr>
        <p:spPr/>
        <p:txBody>
          <a:bodyPr/>
          <a:lstStyle/>
          <a:p>
            <a:r>
              <a:rPr lang="en-US" dirty="0"/>
              <a:t>Search</a:t>
            </a:r>
          </a:p>
        </p:txBody>
      </p:sp>
      <p:sp>
        <p:nvSpPr>
          <p:cNvPr id="4" name="Slide Number Placeholder 3">
            <a:extLst>
              <a:ext uri="{FF2B5EF4-FFF2-40B4-BE49-F238E27FC236}">
                <a16:creationId xmlns:a16="http://schemas.microsoft.com/office/drawing/2014/main" id="{3E79D133-7F34-43B7-BDAC-C520BA9F29E0}"/>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25</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A419FE07-DA14-49F4-9496-BD4770F126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8290" y="1200150"/>
            <a:ext cx="5707420" cy="3394075"/>
          </a:xfrm>
        </p:spPr>
      </p:pic>
    </p:spTree>
    <p:extLst>
      <p:ext uri="{BB962C8B-B14F-4D97-AF65-F5344CB8AC3E}">
        <p14:creationId xmlns:p14="http://schemas.microsoft.com/office/powerpoint/2010/main" val="407159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E0D3-B796-4307-A66D-AE925FCFE82B}"/>
              </a:ext>
            </a:extLst>
          </p:cNvPr>
          <p:cNvSpPr>
            <a:spLocks noGrp="1"/>
          </p:cNvSpPr>
          <p:nvPr>
            <p:ph type="title"/>
          </p:nvPr>
        </p:nvSpPr>
        <p:spPr/>
        <p:txBody>
          <a:bodyPr/>
          <a:lstStyle/>
          <a:p>
            <a:r>
              <a:rPr lang="en-US" dirty="0"/>
              <a:t>Send a Message</a:t>
            </a:r>
          </a:p>
        </p:txBody>
      </p:sp>
      <p:sp>
        <p:nvSpPr>
          <p:cNvPr id="4" name="Slide Number Placeholder 3">
            <a:extLst>
              <a:ext uri="{FF2B5EF4-FFF2-40B4-BE49-F238E27FC236}">
                <a16:creationId xmlns:a16="http://schemas.microsoft.com/office/drawing/2014/main" id="{2DABA9F5-BD86-4EFE-85B6-D5480F9D200D}"/>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26</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1E0C6B1D-35BA-4D23-911F-337695FA76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9116" y="1200150"/>
            <a:ext cx="6005767" cy="3394075"/>
          </a:xfrm>
        </p:spPr>
      </p:pic>
    </p:spTree>
    <p:extLst>
      <p:ext uri="{BB962C8B-B14F-4D97-AF65-F5344CB8AC3E}">
        <p14:creationId xmlns:p14="http://schemas.microsoft.com/office/powerpoint/2010/main" val="55826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B1C8-2819-4ECD-AEFE-92E580169817}"/>
              </a:ext>
            </a:extLst>
          </p:cNvPr>
          <p:cNvSpPr>
            <a:spLocks noGrp="1"/>
          </p:cNvSpPr>
          <p:nvPr>
            <p:ph type="title"/>
          </p:nvPr>
        </p:nvSpPr>
        <p:spPr/>
        <p:txBody>
          <a:bodyPr/>
          <a:lstStyle/>
          <a:p>
            <a:r>
              <a:rPr lang="en-US" dirty="0"/>
              <a:t>Contact Us</a:t>
            </a:r>
          </a:p>
        </p:txBody>
      </p:sp>
      <p:sp>
        <p:nvSpPr>
          <p:cNvPr id="4" name="Slide Number Placeholder 3">
            <a:extLst>
              <a:ext uri="{FF2B5EF4-FFF2-40B4-BE49-F238E27FC236}">
                <a16:creationId xmlns:a16="http://schemas.microsoft.com/office/drawing/2014/main" id="{78FBF6CB-0712-43FC-B10E-0328D3216815}"/>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27</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9F17EF81-EAE8-415A-88B6-13B5E81AF0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200150"/>
            <a:ext cx="6090385" cy="3394075"/>
          </a:xfrm>
        </p:spPr>
      </p:pic>
    </p:spTree>
    <p:extLst>
      <p:ext uri="{BB962C8B-B14F-4D97-AF65-F5344CB8AC3E}">
        <p14:creationId xmlns:p14="http://schemas.microsoft.com/office/powerpoint/2010/main" val="851635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B2D8-B41A-47B8-86DC-E4A2CF8CE80C}"/>
              </a:ext>
            </a:extLst>
          </p:cNvPr>
          <p:cNvSpPr>
            <a:spLocks noGrp="1"/>
          </p:cNvSpPr>
          <p:nvPr>
            <p:ph type="title"/>
          </p:nvPr>
        </p:nvSpPr>
        <p:spPr/>
        <p:txBody>
          <a:bodyPr/>
          <a:lstStyle/>
          <a:p>
            <a:r>
              <a:rPr lang="en-US" dirty="0"/>
              <a:t>Log Out</a:t>
            </a:r>
          </a:p>
        </p:txBody>
      </p:sp>
      <p:sp>
        <p:nvSpPr>
          <p:cNvPr id="4" name="Slide Number Placeholder 3">
            <a:extLst>
              <a:ext uri="{FF2B5EF4-FFF2-40B4-BE49-F238E27FC236}">
                <a16:creationId xmlns:a16="http://schemas.microsoft.com/office/drawing/2014/main" id="{F374324D-EBA2-462B-92A1-1B7BC9240478}"/>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28</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59C9C66C-2B54-4444-9D72-73B0F34368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845" y="1200150"/>
            <a:ext cx="6642310" cy="3394075"/>
          </a:xfrm>
        </p:spPr>
      </p:pic>
    </p:spTree>
    <p:extLst>
      <p:ext uri="{BB962C8B-B14F-4D97-AF65-F5344CB8AC3E}">
        <p14:creationId xmlns:p14="http://schemas.microsoft.com/office/powerpoint/2010/main" val="527141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A3E0-B693-4ED5-978E-73C0B7A7ED53}"/>
              </a:ext>
            </a:extLst>
          </p:cNvPr>
          <p:cNvSpPr>
            <a:spLocks noGrp="1"/>
          </p:cNvSpPr>
          <p:nvPr>
            <p:ph type="title"/>
          </p:nvPr>
        </p:nvSpPr>
        <p:spPr/>
        <p:txBody>
          <a:bodyPr/>
          <a:lstStyle/>
          <a:p>
            <a:r>
              <a:rPr lang="en-US" dirty="0"/>
              <a:t>Sponsorship Shopping Cart</a:t>
            </a:r>
          </a:p>
        </p:txBody>
      </p:sp>
      <p:sp>
        <p:nvSpPr>
          <p:cNvPr id="4" name="Slide Number Placeholder 3">
            <a:extLst>
              <a:ext uri="{FF2B5EF4-FFF2-40B4-BE49-F238E27FC236}">
                <a16:creationId xmlns:a16="http://schemas.microsoft.com/office/drawing/2014/main" id="{8AC67202-1539-42D7-BA7C-7E826CAD5662}"/>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29</a:t>
            </a:fld>
            <a:endParaRPr kumimoji="0" lang="en-US" sz="1400" b="1" i="0" u="none" strike="noStrike" kern="0" cap="none" spc="0" normalizeH="0" baseline="0" noProof="0" dirty="0">
              <a:ln>
                <a:noFill/>
              </a:ln>
              <a:solidFill>
                <a:srgbClr val="FFFFFF"/>
              </a:solidFill>
              <a:effectLst/>
              <a:uLnTx/>
              <a:uFillTx/>
            </a:endParaRPr>
          </a:p>
        </p:txBody>
      </p:sp>
      <p:pic>
        <p:nvPicPr>
          <p:cNvPr id="5" name="Content Placeholder 5">
            <a:extLst>
              <a:ext uri="{FF2B5EF4-FFF2-40B4-BE49-F238E27FC236}">
                <a16:creationId xmlns:a16="http://schemas.microsoft.com/office/drawing/2014/main" id="{A3762926-FD5F-4C5D-9972-C2CA811E06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200150"/>
            <a:ext cx="3767709" cy="3394075"/>
          </a:xfrm>
        </p:spPr>
      </p:pic>
    </p:spTree>
    <p:extLst>
      <p:ext uri="{BB962C8B-B14F-4D97-AF65-F5344CB8AC3E}">
        <p14:creationId xmlns:p14="http://schemas.microsoft.com/office/powerpoint/2010/main" val="254680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285D-F813-4A2F-8DD5-DA1DBA62725F}"/>
              </a:ext>
            </a:extLst>
          </p:cNvPr>
          <p:cNvSpPr>
            <a:spLocks noGrp="1"/>
          </p:cNvSpPr>
          <p:nvPr>
            <p:ph type="title"/>
          </p:nvPr>
        </p:nvSpPr>
        <p:spPr/>
        <p:txBody>
          <a:bodyPr/>
          <a:lstStyle/>
          <a:p>
            <a:r>
              <a:rPr lang="en-US" dirty="0"/>
              <a:t>What is a Wiki?</a:t>
            </a:r>
          </a:p>
        </p:txBody>
      </p:sp>
      <p:sp>
        <p:nvSpPr>
          <p:cNvPr id="3" name="Content Placeholder 2">
            <a:extLst>
              <a:ext uri="{FF2B5EF4-FFF2-40B4-BE49-F238E27FC236}">
                <a16:creationId xmlns:a16="http://schemas.microsoft.com/office/drawing/2014/main" id="{1640A075-6EB5-425F-8664-78C51ADD5A40}"/>
              </a:ext>
            </a:extLst>
          </p:cNvPr>
          <p:cNvSpPr>
            <a:spLocks noGrp="1"/>
          </p:cNvSpPr>
          <p:nvPr>
            <p:ph idx="1"/>
          </p:nvPr>
        </p:nvSpPr>
        <p:spPr/>
        <p:txBody>
          <a:bodyPr>
            <a:normAutofit fontScale="92500" lnSpcReduction="20000"/>
          </a:bodyPr>
          <a:lstStyle/>
          <a:p>
            <a:pPr marL="0" indent="0">
              <a:buNone/>
            </a:pPr>
            <a:r>
              <a:rPr lang="en-US" dirty="0"/>
              <a:t>Wikipedia Definition – A wiki is a website which allows collaborative modification of its content and structure directly from the web browser.</a:t>
            </a:r>
          </a:p>
          <a:p>
            <a:pPr marL="0" indent="0">
              <a:buNone/>
            </a:pPr>
            <a:endParaRPr lang="en-US" dirty="0"/>
          </a:p>
          <a:p>
            <a:pPr marL="0" indent="0">
              <a:buNone/>
            </a:pPr>
            <a:r>
              <a:rPr lang="en-US" dirty="0"/>
              <a:t>Merriam Webster Definition – A website that allows visitors to make changes, contributions, or corrections</a:t>
            </a:r>
          </a:p>
          <a:p>
            <a:pPr marL="0" indent="0">
              <a:buNone/>
            </a:pPr>
            <a:endParaRPr lang="en-US" dirty="0"/>
          </a:p>
          <a:p>
            <a:pPr marL="0" indent="0">
              <a:buNone/>
            </a:pPr>
            <a:r>
              <a:rPr lang="en-US" dirty="0"/>
              <a:t>Impress Your Friends- Wiki/Wiki/Web was the first wiki and was developed by Ward Cunningham in 1994.  The term “Wiki” was named by Cunningham and is derived from a Hawaiian term meaning “Quick” or “Fast</a:t>
            </a:r>
          </a:p>
        </p:txBody>
      </p:sp>
      <p:sp>
        <p:nvSpPr>
          <p:cNvPr id="4" name="Slide Number Placeholder 3">
            <a:extLst>
              <a:ext uri="{FF2B5EF4-FFF2-40B4-BE49-F238E27FC236}">
                <a16:creationId xmlns:a16="http://schemas.microsoft.com/office/drawing/2014/main" id="{BA274D35-1C52-4C2C-A4A8-9AA8E1AB621E}"/>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656724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30</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67665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a Wiki?</a:t>
            </a:r>
          </a:p>
        </p:txBody>
      </p:sp>
      <p:sp>
        <p:nvSpPr>
          <p:cNvPr id="3" name="Content Placeholder 2"/>
          <p:cNvSpPr>
            <a:spLocks noGrp="1"/>
          </p:cNvSpPr>
          <p:nvPr>
            <p:ph idx="1"/>
          </p:nvPr>
        </p:nvSpPr>
        <p:spPr/>
        <p:txBody>
          <a:bodyPr/>
          <a:lstStyle/>
          <a:p>
            <a:r>
              <a:rPr lang="en-US" dirty="0"/>
              <a:t>Confluence or the Wiki, allows you to create, organize and discuss work with your team</a:t>
            </a:r>
          </a:p>
          <a:p>
            <a:r>
              <a:rPr lang="en-US" dirty="0"/>
              <a:t>All work is centralized</a:t>
            </a:r>
          </a:p>
          <a:p>
            <a:r>
              <a:rPr lang="en-US" dirty="0"/>
              <a:t>Allows for collaboration</a:t>
            </a:r>
          </a:p>
          <a:p>
            <a:r>
              <a:rPr lang="en-US" dirty="0"/>
              <a:t>Real Time Updates</a:t>
            </a:r>
          </a:p>
          <a:p>
            <a:endParaRPr lang="en-US" dirty="0"/>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8128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A681-D571-45C8-B663-BD59DCA16731}"/>
              </a:ext>
            </a:extLst>
          </p:cNvPr>
          <p:cNvSpPr>
            <a:spLocks noGrp="1"/>
          </p:cNvSpPr>
          <p:nvPr>
            <p:ph type="title"/>
          </p:nvPr>
        </p:nvSpPr>
        <p:spPr/>
        <p:txBody>
          <a:bodyPr/>
          <a:lstStyle/>
          <a:p>
            <a:r>
              <a:rPr lang="en-US" dirty="0"/>
              <a:t>How Do I Get Access?</a:t>
            </a:r>
          </a:p>
        </p:txBody>
      </p:sp>
      <p:sp>
        <p:nvSpPr>
          <p:cNvPr id="3" name="Content Placeholder 2">
            <a:extLst>
              <a:ext uri="{FF2B5EF4-FFF2-40B4-BE49-F238E27FC236}">
                <a16:creationId xmlns:a16="http://schemas.microsoft.com/office/drawing/2014/main" id="{CEDC69F8-B0B7-4465-94EF-7B7314A2B334}"/>
              </a:ext>
            </a:extLst>
          </p:cNvPr>
          <p:cNvSpPr>
            <a:spLocks noGrp="1"/>
          </p:cNvSpPr>
          <p:nvPr>
            <p:ph idx="1"/>
          </p:nvPr>
        </p:nvSpPr>
        <p:spPr/>
        <p:txBody>
          <a:bodyPr/>
          <a:lstStyle/>
          <a:p>
            <a:r>
              <a:rPr lang="en-US" dirty="0"/>
              <a:t>General Access – Access the Wiki at </a:t>
            </a:r>
            <a:r>
              <a:rPr lang="en-US" u="sng" dirty="0">
                <a:hlinkClick r:id="rId3"/>
              </a:rPr>
              <a:t>https://aggateway.atlassian.net/login</a:t>
            </a:r>
            <a:endParaRPr lang="en-US" u="sng" dirty="0"/>
          </a:p>
          <a:p>
            <a:endParaRPr lang="en-US" u="sng" dirty="0"/>
          </a:p>
          <a:p>
            <a:r>
              <a:rPr lang="en-US" dirty="0"/>
              <a:t>Self Register</a:t>
            </a:r>
          </a:p>
          <a:p>
            <a:pPr lvl="1"/>
            <a:r>
              <a:rPr lang="en-US" dirty="0"/>
              <a:t>Click on “Create an Account”</a:t>
            </a:r>
          </a:p>
          <a:p>
            <a:pPr lvl="1"/>
            <a:endParaRPr lang="en-US" dirty="0"/>
          </a:p>
          <a:p>
            <a:r>
              <a:rPr lang="en-US" dirty="0"/>
              <a:t>Restricted Access – Contact the Council or Committee Chair/Vice Chair or Project Lead</a:t>
            </a:r>
          </a:p>
          <a:p>
            <a:endParaRPr lang="en-US" dirty="0"/>
          </a:p>
        </p:txBody>
      </p:sp>
      <p:sp>
        <p:nvSpPr>
          <p:cNvPr id="4" name="Slide Number Placeholder 3">
            <a:extLst>
              <a:ext uri="{FF2B5EF4-FFF2-40B4-BE49-F238E27FC236}">
                <a16:creationId xmlns:a16="http://schemas.microsoft.com/office/drawing/2014/main" id="{C52F6ADA-1254-4800-A5DF-3C2F150C2128}"/>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5</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40024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6B73-5309-4A74-8B77-10D2AAABA819}"/>
              </a:ext>
            </a:extLst>
          </p:cNvPr>
          <p:cNvSpPr>
            <a:spLocks noGrp="1"/>
          </p:cNvSpPr>
          <p:nvPr>
            <p:ph type="title"/>
          </p:nvPr>
        </p:nvSpPr>
        <p:spPr/>
        <p:txBody>
          <a:bodyPr/>
          <a:lstStyle/>
          <a:p>
            <a:r>
              <a:rPr lang="en-US" dirty="0"/>
              <a:t>Spaces and Pages</a:t>
            </a:r>
          </a:p>
        </p:txBody>
      </p:sp>
      <p:sp>
        <p:nvSpPr>
          <p:cNvPr id="3" name="Content Placeholder 2">
            <a:extLst>
              <a:ext uri="{FF2B5EF4-FFF2-40B4-BE49-F238E27FC236}">
                <a16:creationId xmlns:a16="http://schemas.microsoft.com/office/drawing/2014/main" id="{E924B812-7335-4AD3-9473-3076D93078BD}"/>
              </a:ext>
            </a:extLst>
          </p:cNvPr>
          <p:cNvSpPr>
            <a:spLocks noGrp="1"/>
          </p:cNvSpPr>
          <p:nvPr>
            <p:ph idx="1"/>
          </p:nvPr>
        </p:nvSpPr>
        <p:spPr/>
        <p:txBody>
          <a:bodyPr/>
          <a:lstStyle/>
          <a:p>
            <a:r>
              <a:rPr lang="en-US" dirty="0"/>
              <a:t>Spaces – Containers for pages and blog posts with related content</a:t>
            </a:r>
          </a:p>
          <a:p>
            <a:pPr lvl="1"/>
            <a:r>
              <a:rPr lang="en-US" b="1" dirty="0"/>
              <a:t>Site Spaces </a:t>
            </a:r>
            <a:r>
              <a:rPr lang="en-US" dirty="0"/>
              <a:t>– These are areas where you can create content and collaborate with other users</a:t>
            </a:r>
          </a:p>
          <a:p>
            <a:pPr lvl="1"/>
            <a:r>
              <a:rPr lang="en-US" b="1" dirty="0"/>
              <a:t>Personal Spaces </a:t>
            </a:r>
            <a:r>
              <a:rPr lang="en-US" dirty="0"/>
              <a:t>– You, and other wiki users, can create your own personal space.  Your space can be kept private, or you can open it up for others to view and edit</a:t>
            </a:r>
            <a:r>
              <a:rPr lang="en-US" b="1" dirty="0"/>
              <a:t>	</a:t>
            </a:r>
          </a:p>
          <a:p>
            <a:endParaRPr lang="en-US" dirty="0"/>
          </a:p>
          <a:p>
            <a:r>
              <a:rPr lang="en-US" dirty="0"/>
              <a:t>Pages – Allow you to create content and store it in a space </a:t>
            </a:r>
          </a:p>
          <a:p>
            <a:endParaRPr lang="en-US" dirty="0"/>
          </a:p>
        </p:txBody>
      </p:sp>
      <p:sp>
        <p:nvSpPr>
          <p:cNvPr id="4" name="Slide Number Placeholder 3">
            <a:extLst>
              <a:ext uri="{FF2B5EF4-FFF2-40B4-BE49-F238E27FC236}">
                <a16:creationId xmlns:a16="http://schemas.microsoft.com/office/drawing/2014/main" id="{1A80BA49-80B4-40D9-BAFB-9A7F480FB779}"/>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6</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45952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D3C6-7F37-411B-B890-6BCCBD7328EF}"/>
              </a:ext>
            </a:extLst>
          </p:cNvPr>
          <p:cNvSpPr>
            <a:spLocks noGrp="1"/>
          </p:cNvSpPr>
          <p:nvPr>
            <p:ph type="title"/>
          </p:nvPr>
        </p:nvSpPr>
        <p:spPr/>
        <p:txBody>
          <a:bodyPr/>
          <a:lstStyle/>
          <a:p>
            <a:r>
              <a:rPr lang="en-US" dirty="0"/>
              <a:t>Wiki Home</a:t>
            </a:r>
          </a:p>
        </p:txBody>
      </p:sp>
      <p:sp>
        <p:nvSpPr>
          <p:cNvPr id="3" name="Content Placeholder 2">
            <a:extLst>
              <a:ext uri="{FF2B5EF4-FFF2-40B4-BE49-F238E27FC236}">
                <a16:creationId xmlns:a16="http://schemas.microsoft.com/office/drawing/2014/main" id="{A063ECC2-E41E-4E8F-80A1-6F42DB5CAA26}"/>
              </a:ext>
            </a:extLst>
          </p:cNvPr>
          <p:cNvSpPr>
            <a:spLocks noGrp="1"/>
          </p:cNvSpPr>
          <p:nvPr>
            <p:ph idx="1"/>
          </p:nvPr>
        </p:nvSpPr>
        <p:spPr/>
        <p:txBody>
          <a:bodyPr/>
          <a:lstStyle/>
          <a:p>
            <a:r>
              <a:rPr lang="en-US" dirty="0"/>
              <a:t>Documentation, Standards, Guidelines, and Tools</a:t>
            </a:r>
          </a:p>
          <a:p>
            <a:r>
              <a:rPr lang="en-US" dirty="0"/>
              <a:t>Councils</a:t>
            </a:r>
          </a:p>
          <a:p>
            <a:r>
              <a:rPr lang="en-US" dirty="0"/>
              <a:t>Projects and Initiatives</a:t>
            </a:r>
          </a:p>
          <a:p>
            <a:r>
              <a:rPr lang="en-US" dirty="0"/>
              <a:t>Committees</a:t>
            </a:r>
          </a:p>
          <a:p>
            <a:r>
              <a:rPr lang="en-US" dirty="0"/>
              <a:t>Other</a:t>
            </a:r>
          </a:p>
          <a:p>
            <a:endParaRPr lang="en-US" dirty="0"/>
          </a:p>
        </p:txBody>
      </p:sp>
      <p:sp>
        <p:nvSpPr>
          <p:cNvPr id="4" name="Slide Number Placeholder 3">
            <a:extLst>
              <a:ext uri="{FF2B5EF4-FFF2-40B4-BE49-F238E27FC236}">
                <a16:creationId xmlns:a16="http://schemas.microsoft.com/office/drawing/2014/main" id="{FADE36CE-907F-49BE-B314-75EB834554F8}"/>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7</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6158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5F50-42CD-4C87-89F1-D40762FB962D}"/>
              </a:ext>
            </a:extLst>
          </p:cNvPr>
          <p:cNvSpPr>
            <a:spLocks noGrp="1"/>
          </p:cNvSpPr>
          <p:nvPr>
            <p:ph type="title"/>
          </p:nvPr>
        </p:nvSpPr>
        <p:spPr/>
        <p:txBody>
          <a:bodyPr/>
          <a:lstStyle/>
          <a:p>
            <a:r>
              <a:rPr lang="en-US" dirty="0"/>
              <a:t>Searching for a Page</a:t>
            </a:r>
          </a:p>
        </p:txBody>
      </p:sp>
      <p:sp>
        <p:nvSpPr>
          <p:cNvPr id="3" name="Content Placeholder 2">
            <a:extLst>
              <a:ext uri="{FF2B5EF4-FFF2-40B4-BE49-F238E27FC236}">
                <a16:creationId xmlns:a16="http://schemas.microsoft.com/office/drawing/2014/main" id="{4DD832A6-096B-4152-AC0B-17857879BE27}"/>
              </a:ext>
            </a:extLst>
          </p:cNvPr>
          <p:cNvSpPr>
            <a:spLocks noGrp="1"/>
          </p:cNvSpPr>
          <p:nvPr>
            <p:ph idx="1"/>
          </p:nvPr>
        </p:nvSpPr>
        <p:spPr/>
        <p:txBody>
          <a:bodyPr/>
          <a:lstStyle/>
          <a:p>
            <a:r>
              <a:rPr lang="en-US" dirty="0"/>
              <a:t>Use the Search Box in the top right-hand corner of the screen.  Simply type a key word into the box and choose from the list of available options.</a:t>
            </a:r>
          </a:p>
          <a:p>
            <a:endParaRPr lang="en-US" dirty="0"/>
          </a:p>
          <a:p>
            <a:endParaRPr lang="en-US" dirty="0"/>
          </a:p>
        </p:txBody>
      </p:sp>
      <p:sp>
        <p:nvSpPr>
          <p:cNvPr id="4" name="Slide Number Placeholder 3">
            <a:extLst>
              <a:ext uri="{FF2B5EF4-FFF2-40B4-BE49-F238E27FC236}">
                <a16:creationId xmlns:a16="http://schemas.microsoft.com/office/drawing/2014/main" id="{6C1F36F6-0700-4772-B09B-0ABF0D1336B7}"/>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8</a:t>
            </a:fld>
            <a:endParaRPr kumimoji="0" lang="en-US" sz="1400" b="1" i="0" u="none" strike="noStrike" kern="0" cap="none" spc="0" normalizeH="0" baseline="0" noProof="0" dirty="0">
              <a:ln>
                <a:noFill/>
              </a:ln>
              <a:solidFill>
                <a:srgbClr val="FFFFFF"/>
              </a:solidFill>
              <a:effectLst/>
              <a:uLnTx/>
              <a:uFillTx/>
            </a:endParaRPr>
          </a:p>
        </p:txBody>
      </p:sp>
      <p:pic>
        <p:nvPicPr>
          <p:cNvPr id="5" name="Picture 4">
            <a:extLst>
              <a:ext uri="{FF2B5EF4-FFF2-40B4-BE49-F238E27FC236}">
                <a16:creationId xmlns:a16="http://schemas.microsoft.com/office/drawing/2014/main" id="{B2E9B7AF-16D9-451E-98F3-77E8DD1B37BE}"/>
              </a:ext>
            </a:extLst>
          </p:cNvPr>
          <p:cNvPicPr>
            <a:picLocks noChangeAspect="1"/>
          </p:cNvPicPr>
          <p:nvPr/>
        </p:nvPicPr>
        <p:blipFill>
          <a:blip r:embed="rId3"/>
          <a:stretch>
            <a:fillRect/>
          </a:stretch>
        </p:blipFill>
        <p:spPr>
          <a:xfrm>
            <a:off x="990600" y="2343151"/>
            <a:ext cx="4953000" cy="2268086"/>
          </a:xfrm>
          <a:prstGeom prst="rect">
            <a:avLst/>
          </a:prstGeom>
        </p:spPr>
      </p:pic>
    </p:spTree>
    <p:extLst>
      <p:ext uri="{BB962C8B-B14F-4D97-AF65-F5344CB8AC3E}">
        <p14:creationId xmlns:p14="http://schemas.microsoft.com/office/powerpoint/2010/main" val="203546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45AA-7696-496C-807A-D8EABE1478EB}"/>
              </a:ext>
            </a:extLst>
          </p:cNvPr>
          <p:cNvSpPr>
            <a:spLocks noGrp="1"/>
          </p:cNvSpPr>
          <p:nvPr>
            <p:ph type="title"/>
          </p:nvPr>
        </p:nvSpPr>
        <p:spPr/>
        <p:txBody>
          <a:bodyPr/>
          <a:lstStyle/>
          <a:p>
            <a:r>
              <a:rPr lang="en-US" dirty="0"/>
              <a:t>The Editor</a:t>
            </a:r>
          </a:p>
        </p:txBody>
      </p:sp>
      <p:sp>
        <p:nvSpPr>
          <p:cNvPr id="3" name="Content Placeholder 2">
            <a:extLst>
              <a:ext uri="{FF2B5EF4-FFF2-40B4-BE49-F238E27FC236}">
                <a16:creationId xmlns:a16="http://schemas.microsoft.com/office/drawing/2014/main" id="{E44B5DE9-2580-4F57-9097-57244F71285F}"/>
              </a:ext>
            </a:extLst>
          </p:cNvPr>
          <p:cNvSpPr>
            <a:spLocks noGrp="1"/>
          </p:cNvSpPr>
          <p:nvPr>
            <p:ph idx="1"/>
          </p:nvPr>
        </p:nvSpPr>
        <p:spPr/>
        <p:txBody>
          <a:bodyPr numCol="2">
            <a:normAutofit/>
          </a:bodyPr>
          <a:lstStyle/>
          <a:p>
            <a:r>
              <a:rPr lang="en-US" dirty="0"/>
              <a:t>Editor Functions</a:t>
            </a:r>
          </a:p>
          <a:p>
            <a:pPr lvl="1"/>
            <a:r>
              <a:rPr lang="en-US" dirty="0"/>
              <a:t>Page Layout (column setup)</a:t>
            </a:r>
          </a:p>
          <a:p>
            <a:pPr lvl="1"/>
            <a:r>
              <a:rPr lang="en-US" dirty="0"/>
              <a:t>Files and Images </a:t>
            </a:r>
          </a:p>
          <a:p>
            <a:pPr lvl="1"/>
            <a:r>
              <a:rPr lang="en-US" dirty="0"/>
              <a:t>Links/Attachments</a:t>
            </a:r>
          </a:p>
          <a:p>
            <a:pPr lvl="1"/>
            <a:r>
              <a:rPr lang="en-US" dirty="0"/>
              <a:t>Symbols</a:t>
            </a:r>
          </a:p>
          <a:p>
            <a:pPr lvl="1"/>
            <a:r>
              <a:rPr lang="en-US" dirty="0"/>
              <a:t>Emoticons</a:t>
            </a:r>
          </a:p>
          <a:p>
            <a:pPr lvl="1"/>
            <a:r>
              <a:rPr lang="en-US" dirty="0"/>
              <a:t>Horizontal Rule</a:t>
            </a:r>
          </a:p>
          <a:p>
            <a:pPr lvl="1"/>
            <a:r>
              <a:rPr lang="en-US" dirty="0"/>
              <a:t>Task List</a:t>
            </a:r>
          </a:p>
          <a:p>
            <a:pPr lvl="1"/>
            <a:r>
              <a:rPr lang="en-US" dirty="0"/>
              <a:t>@User mention</a:t>
            </a:r>
          </a:p>
          <a:p>
            <a:pPr lvl="1"/>
            <a:r>
              <a:rPr lang="en-US" dirty="0"/>
              <a:t>Table of Contents</a:t>
            </a:r>
          </a:p>
          <a:p>
            <a:pPr lvl="1"/>
            <a:r>
              <a:rPr lang="en-US" dirty="0"/>
              <a:t>Macros</a:t>
            </a:r>
          </a:p>
          <a:p>
            <a:pPr lvl="1"/>
            <a:r>
              <a:rPr lang="en-US" dirty="0"/>
              <a:t>Keyboard Shortcuts</a:t>
            </a:r>
          </a:p>
          <a:p>
            <a:pPr lvl="1"/>
            <a:r>
              <a:rPr lang="en-US" dirty="0"/>
              <a:t>Adding &amp; Editing a Table</a:t>
            </a:r>
          </a:p>
          <a:p>
            <a:endParaRPr lang="en-US" dirty="0"/>
          </a:p>
        </p:txBody>
      </p:sp>
      <p:sp>
        <p:nvSpPr>
          <p:cNvPr id="4" name="Slide Number Placeholder 3">
            <a:extLst>
              <a:ext uri="{FF2B5EF4-FFF2-40B4-BE49-F238E27FC236}">
                <a16:creationId xmlns:a16="http://schemas.microsoft.com/office/drawing/2014/main" id="{117B2347-9390-4588-BC26-578155635A7B}"/>
              </a:ext>
            </a:extLst>
          </p:cNvPr>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044654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5732</TotalTime>
  <Words>2318</Words>
  <Application>Microsoft Office PowerPoint</Application>
  <PresentationFormat>On-screen Show (16:9)</PresentationFormat>
  <Paragraphs>262</Paragraphs>
  <Slides>30</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Cambria</vt:lpstr>
      <vt:lpstr>Custom Design</vt:lpstr>
      <vt:lpstr>Wiki &amp; Member Portal Training</vt:lpstr>
      <vt:lpstr>What We Will Cover</vt:lpstr>
      <vt:lpstr>What is a Wiki?</vt:lpstr>
      <vt:lpstr>Why Use a Wiki?</vt:lpstr>
      <vt:lpstr>How Do I Get Access?</vt:lpstr>
      <vt:lpstr>Spaces and Pages</vt:lpstr>
      <vt:lpstr>Wiki Home</vt:lpstr>
      <vt:lpstr>Searching for a Page</vt:lpstr>
      <vt:lpstr>The Editor</vt:lpstr>
      <vt:lpstr>Importing a Word Document</vt:lpstr>
      <vt:lpstr>Recording Changes and Notifying Watchers</vt:lpstr>
      <vt:lpstr>Page History</vt:lpstr>
      <vt:lpstr>Moving and Reordering Pages</vt:lpstr>
      <vt:lpstr>Managing Your Profile</vt:lpstr>
      <vt:lpstr>Member Portal Training</vt:lpstr>
      <vt:lpstr>Why Are We Using a Member Portal?</vt:lpstr>
      <vt:lpstr>The Member Portal Allows You to…</vt:lpstr>
      <vt:lpstr>Home Page</vt:lpstr>
      <vt:lpstr>My Profile Page</vt:lpstr>
      <vt:lpstr>My Profile – Edit Login</vt:lpstr>
      <vt:lpstr>My Profile – Edit Privacy</vt:lpstr>
      <vt:lpstr>My Profile – View Public Profile</vt:lpstr>
      <vt:lpstr>My Account</vt:lpstr>
      <vt:lpstr>My Account – Detailed History</vt:lpstr>
      <vt:lpstr>Search</vt:lpstr>
      <vt:lpstr>Send a Message</vt:lpstr>
      <vt:lpstr>Contact Us</vt:lpstr>
      <vt:lpstr>Log Out</vt:lpstr>
      <vt:lpstr>Sponsorship Shopping Cart</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CRUTCHFIELD Christopher</cp:lastModifiedBy>
  <cp:revision>130</cp:revision>
  <cp:lastPrinted>2013-03-18T17:39:17Z</cp:lastPrinted>
  <dcterms:created xsi:type="dcterms:W3CDTF">2013-03-13T19:30:33Z</dcterms:created>
  <dcterms:modified xsi:type="dcterms:W3CDTF">2018-12-18T16:23:21Z</dcterms:modified>
</cp:coreProperties>
</file>