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handoutMasterIdLst>
    <p:handoutMasterId r:id="rId25"/>
  </p:handoutMasterIdLst>
  <p:sldIdLst>
    <p:sldId id="258" r:id="rId2"/>
    <p:sldId id="383" r:id="rId3"/>
    <p:sldId id="382" r:id="rId4"/>
    <p:sldId id="381" r:id="rId5"/>
    <p:sldId id="389" r:id="rId6"/>
    <p:sldId id="372" r:id="rId7"/>
    <p:sldId id="339" r:id="rId8"/>
    <p:sldId id="390" r:id="rId9"/>
    <p:sldId id="340" r:id="rId10"/>
    <p:sldId id="395" r:id="rId11"/>
    <p:sldId id="391" r:id="rId12"/>
    <p:sldId id="402" r:id="rId13"/>
    <p:sldId id="404" r:id="rId14"/>
    <p:sldId id="405" r:id="rId15"/>
    <p:sldId id="406" r:id="rId16"/>
    <p:sldId id="403" r:id="rId17"/>
    <p:sldId id="392" r:id="rId18"/>
    <p:sldId id="393" r:id="rId19"/>
    <p:sldId id="394" r:id="rId20"/>
    <p:sldId id="388" r:id="rId21"/>
    <p:sldId id="387" r:id="rId22"/>
    <p:sldId id="337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4EE7F61-E047-9944-A7C8-11CBCB98C307}">
          <p14:sldIdLst>
            <p14:sldId id="258"/>
            <p14:sldId id="383"/>
            <p14:sldId id="382"/>
            <p14:sldId id="381"/>
            <p14:sldId id="389"/>
            <p14:sldId id="372"/>
            <p14:sldId id="339"/>
            <p14:sldId id="390"/>
            <p14:sldId id="340"/>
            <p14:sldId id="395"/>
            <p14:sldId id="391"/>
            <p14:sldId id="402"/>
            <p14:sldId id="404"/>
            <p14:sldId id="405"/>
            <p14:sldId id="406"/>
            <p14:sldId id="403"/>
            <p14:sldId id="392"/>
            <p14:sldId id="393"/>
            <p14:sldId id="394"/>
            <p14:sldId id="388"/>
            <p14:sldId id="387"/>
            <p14:sldId id="337"/>
          </p14:sldIdLst>
        </p14:section>
        <p14:section name="Untitled Section" id="{1E9DB855-6DE6-534A-B971-D270129F309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80" autoAdjust="0"/>
  </p:normalViewPr>
  <p:slideViewPr>
    <p:cSldViewPr>
      <p:cViewPr varScale="1">
        <p:scale>
          <a:sx n="78" d="100"/>
          <a:sy n="78" d="100"/>
        </p:scale>
        <p:origin x="1764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99B6C7B2-45EF-4F67-AB8E-985A5E60AB11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1275F067-EC5C-4358-8E65-96277E72C69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8327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/>
          <a:lstStyle>
            <a:lvl1pPr algn="r">
              <a:defRPr sz="1200"/>
            </a:lvl1pPr>
          </a:lstStyle>
          <a:p>
            <a:fld id="{E302F37A-43AA-4770-BDBD-B117754745DB}" type="datetimeFigureOut">
              <a:rPr lang="en-US" smtClean="0"/>
              <a:t>1/23/2018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8500"/>
            <a:ext cx="4645025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4" tIns="46586" rIns="93174" bIns="465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4" tIns="46586" rIns="93174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4" tIns="46586" rIns="93174" bIns="46586" rtlCol="0" anchor="b"/>
          <a:lstStyle>
            <a:lvl1pPr algn="r">
              <a:defRPr sz="1200"/>
            </a:lvl1pPr>
          </a:lstStyle>
          <a:p>
            <a:fld id="{034112AF-BEF8-497E-88B7-84326C335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957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E63FB-82D8-46FD-AC6C-59F2622AA71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1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AE63FB-82D8-46FD-AC6C-59F2622AA7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87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Matrix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Emerging Tech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Enabled by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709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Matrix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Social Media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Emerging Tech</a:t>
            </a:r>
          </a:p>
          <a:p>
            <a:pPr marL="169530" indent="-169530">
              <a:buFont typeface="Arial" panose="020B0604020202020204" pitchFamily="34" charset="0"/>
              <a:buChar char="•"/>
            </a:pPr>
            <a:r>
              <a:rPr lang="en-US" dirty="0"/>
              <a:t>Enabled by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39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876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Proposed</a:t>
            </a:r>
            <a:r>
              <a:rPr lang="en-US" baseline="0" dirty="0"/>
              <a:t> meeting schedule – starting on Jan 26 at 2PM ET meet every quarter. Last Thursday of the first month of every quarter.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4112AF-BEF8-497E-88B7-84326C335B1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4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8A7BBD-D549-2643-BA07-63022BA5717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0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D97308-9883-6B45-ADBE-DEEE21EDB11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13151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6BD687-0F85-574F-B699-889E929659A1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06203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C9188E-9B68-8F4F-895B-CE3F31E4BA4C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3514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653A1-A002-8947-860A-54DAC74034B4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68193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C842E7-FEA5-BE4D-AC84-D5D21933236D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18106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D92D16-328F-5348-AF2D-7B61BD1C7954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7295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85800" y="2282825"/>
            <a:ext cx="7772400" cy="1146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kern="1200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685800"/>
            <a:ext cx="2892109" cy="1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651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F0A9C8-D20E-2B45-9DF5-A04C54B34F37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011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921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4516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22B14F-7D40-0748-91D5-C82EDA02FB0A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97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rotWithShape="1">
          <a:blip r:embed="rId2">
            <a:alphaModFix amt="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kern="1200" cap="all">
                <a:solidFill>
                  <a:schemeClr val="tx2"/>
                </a:solidFill>
                <a:latin typeface="Cambria"/>
                <a:ea typeface="+mj-ea"/>
                <a:cs typeface="Cambri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2000" y="1371600"/>
            <a:ext cx="2774385" cy="13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36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AFB69-60CC-804C-84AF-171AB416D322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633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A29CA-767D-4E4B-987F-3C8E49737A3C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004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>
            <a:alphaModFix amt="8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7622061" y="6019800"/>
            <a:ext cx="1369539" cy="723899"/>
          </a:xfrm>
          <a:prstGeom prst="rect">
            <a:avLst/>
          </a:prstGeom>
        </p:spPr>
      </p:pic>
      <p:sp>
        <p:nvSpPr>
          <p:cNvPr id="28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en-US" sz="4000" b="0" i="0" u="none" strike="noStrike" kern="1200" cap="none" spc="-10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  <p:sp>
        <p:nvSpPr>
          <p:cNvPr id="2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2880" marR="0" lvl="0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731520" marR="0" lvl="2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90000"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005840" marR="0" lvl="3" indent="-1828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188720" marR="0" lvl="4" indent="-13716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49" name="Rectangle 48"/>
          <p:cNvSpPr/>
          <p:nvPr userDrawn="1"/>
        </p:nvSpPr>
        <p:spPr>
          <a:xfrm>
            <a:off x="0" y="0"/>
            <a:ext cx="9220200" cy="381000"/>
          </a:xfrm>
          <a:prstGeom prst="rect">
            <a:avLst/>
          </a:prstGeom>
          <a:solidFill>
            <a:srgbClr val="4F81BD"/>
          </a:solidFill>
          <a:ln w="264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689BE3-A0BC-D941-803B-4FDECC26AE8B}" type="datetime1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1/23/2018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228600" y="6290846"/>
            <a:ext cx="723900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/>
                </a:solidFill>
              </a:rPr>
              <a:t>2017</a:t>
            </a:r>
            <a:r>
              <a:rPr lang="en-US" sz="1600" i="1" baseline="0" dirty="0" smtClean="0">
                <a:solidFill>
                  <a:schemeClr val="bg1"/>
                </a:solidFill>
              </a:rPr>
              <a:t> </a:t>
            </a:r>
            <a:r>
              <a:rPr lang="en-US" sz="1600" i="1" baseline="0" dirty="0">
                <a:solidFill>
                  <a:schemeClr val="bg1"/>
                </a:solidFill>
              </a:rPr>
              <a:t>Annual Conference: </a:t>
            </a:r>
            <a:r>
              <a:rPr lang="en-US" sz="1600" i="1" dirty="0">
                <a:solidFill>
                  <a:schemeClr val="bg1"/>
                </a:solidFill>
              </a:rPr>
              <a:t>Using Collaboration and Connectivity to Cultivate Success</a:t>
            </a:r>
          </a:p>
        </p:txBody>
      </p:sp>
    </p:spTree>
    <p:extLst>
      <p:ext uri="{BB962C8B-B14F-4D97-AF65-F5344CB8AC3E}">
        <p14:creationId xmlns:p14="http://schemas.microsoft.com/office/powerpoint/2010/main" val="149629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7" r:id="rId2"/>
    <p:sldLayoutId id="2147483674" r:id="rId3"/>
    <p:sldLayoutId id="2147483686" r:id="rId4"/>
    <p:sldLayoutId id="2147483685" r:id="rId5"/>
    <p:sldLayoutId id="2147483675" r:id="rId6"/>
    <p:sldLayoutId id="2147483688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</p:sldLayoutIdLst>
  <p:hf hdr="0" ftr="0" dt="0"/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000" kern="1200">
          <a:solidFill>
            <a:schemeClr val="tx2"/>
          </a:solidFill>
          <a:latin typeface="Cambria"/>
          <a:ea typeface="+mj-ea"/>
          <a:cs typeface="Cambria"/>
        </a:defRPr>
      </a:lvl1pPr>
    </p:titleStyle>
    <p:bodyStyle>
      <a:lvl1pPr marL="18288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85000"/>
        <a:buFont typeface="Arial" pitchFamily="34" charset="0"/>
        <a:buChar char="•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9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marR="0" indent="-18288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Tx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marR="0" indent="-13716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rgbClr val="4F81BD"/>
        </a:buClr>
        <a:buSzPct val="100000"/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Allied Providers Council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Council Meeting</a:t>
            </a:r>
            <a:endParaRPr lang="en-US" dirty="0"/>
          </a:p>
          <a:p>
            <a:r>
              <a:rPr lang="en-US" dirty="0" smtClean="0"/>
              <a:t>22 Jan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722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Allied </a:t>
            </a:r>
            <a:r>
              <a:rPr lang="en-US" dirty="0"/>
              <a:t>Providers </a:t>
            </a:r>
            <a:r>
              <a:rPr lang="en-US" dirty="0" smtClean="0"/>
              <a:t>Council – 2018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97" y="1295400"/>
            <a:ext cx="7838303" cy="4525963"/>
          </a:xfrm>
        </p:spPr>
        <p:txBody>
          <a:bodyPr>
            <a:normAutofit fontScale="62500" lnSpcReduction="20000"/>
          </a:bodyPr>
          <a:lstStyle/>
          <a:p>
            <a:pPr marL="45720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Develop and communicate opportunities, success stories, business cases (ROI), etc.  </a:t>
            </a:r>
            <a:r>
              <a:rPr lang="en-US" sz="3200" b="1" dirty="0"/>
              <a:t>(Eileen</a:t>
            </a:r>
            <a:r>
              <a:rPr lang="en-US" sz="32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Reach out to Allied Providers to determine how to increase and leverage their engagement and product lines  </a:t>
            </a:r>
            <a:r>
              <a:rPr lang="en-US" sz="3200" b="1" dirty="0"/>
              <a:t>(Josh</a:t>
            </a:r>
            <a:r>
              <a:rPr lang="en-US" sz="32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Develop target list of companies to re-engage and contact to determine why not engaged currently and how to get re-engaged </a:t>
            </a:r>
            <a:r>
              <a:rPr lang="en-US" sz="3200" b="1" dirty="0"/>
              <a:t>(Steve</a:t>
            </a:r>
            <a:r>
              <a:rPr lang="en-US" sz="32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Develop communications specifically targeted to sr. management re: value and benefits of engagement with AgGateway  </a:t>
            </a:r>
            <a:r>
              <a:rPr lang="en-US" sz="3200" b="1" dirty="0"/>
              <a:t>(Steve</a:t>
            </a:r>
            <a:r>
              <a:rPr lang="en-US" sz="3200" b="1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 Improve tracking on the effectiveness of the Allied Providers Products and Services Directory </a:t>
            </a:r>
            <a:r>
              <a:rPr lang="en-US" sz="3200" b="1" dirty="0"/>
              <a:t>(Eileen)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615103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Allied Providers – Objective 1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4728"/>
            <a:ext cx="8229600" cy="3331629"/>
          </a:xfrm>
        </p:spPr>
        <p:txBody>
          <a:bodyPr>
            <a:noAutofit/>
          </a:bodyPr>
          <a:lstStyle/>
          <a:p>
            <a:r>
              <a:rPr lang="en-US" sz="4400" b="1" i="1" dirty="0"/>
              <a:t>Reach out to Allied Providers to determine how to increase and leverage their engagement and product lines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374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Allied Provider Engagement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2018 Strategic Objective – Increase Participation</a:t>
            </a:r>
          </a:p>
          <a:p>
            <a:pPr lvl="1"/>
            <a:r>
              <a:rPr lang="en-US" dirty="0"/>
              <a:t>Tactic – Reach out to Allied Providers to determine how to increase and leverage their engagement and product lines.</a:t>
            </a:r>
          </a:p>
          <a:p>
            <a:pPr lvl="1"/>
            <a:r>
              <a:rPr lang="en-US" dirty="0"/>
              <a:t>I have been designated of the owner of the tactic</a:t>
            </a:r>
          </a:p>
          <a:p>
            <a:r>
              <a:rPr lang="en-US" dirty="0"/>
              <a:t>Plan</a:t>
            </a:r>
          </a:p>
          <a:p>
            <a:pPr lvl="1"/>
            <a:r>
              <a:rPr lang="en-US" dirty="0"/>
              <a:t>Create a survey directed towards Allied Providers (Early February)</a:t>
            </a:r>
          </a:p>
          <a:p>
            <a:pPr lvl="1"/>
            <a:r>
              <a:rPr lang="en-US" dirty="0"/>
              <a:t>Review survey data combined with other resources.</a:t>
            </a:r>
          </a:p>
          <a:p>
            <a:pPr lvl="1"/>
            <a:r>
              <a:rPr lang="en-US" dirty="0"/>
              <a:t>Select Allied Providers (3) to highlight specific products/projects that are using or will use AgGateway Standards and Resources (End of March)</a:t>
            </a:r>
          </a:p>
          <a:p>
            <a:pPr lvl="1"/>
            <a:r>
              <a:rPr lang="en-US" dirty="0"/>
              <a:t>Work with Allied Providers defining the project and capturing results (April – September)</a:t>
            </a:r>
          </a:p>
          <a:p>
            <a:pPr lvl="1"/>
            <a:r>
              <a:rPr lang="en-US" dirty="0"/>
              <a:t>Project Evaluation (September – November)</a:t>
            </a:r>
          </a:p>
          <a:p>
            <a:pPr lvl="2"/>
            <a:r>
              <a:rPr lang="en-US" dirty="0"/>
              <a:t>Review lessons learned</a:t>
            </a:r>
          </a:p>
          <a:p>
            <a:pPr lvl="2"/>
            <a:r>
              <a:rPr lang="en-US" dirty="0"/>
              <a:t>Determine the viability for expanding/sharing the implementation to other members</a:t>
            </a:r>
          </a:p>
          <a:p>
            <a:pPr lvl="2"/>
            <a:r>
              <a:rPr lang="en-US" dirty="0"/>
              <a:t>Development of Case Studies</a:t>
            </a:r>
          </a:p>
          <a:p>
            <a:pPr marL="27432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ADE3A8B2-84D3-49A8-8E03-921EE22FAEA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21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598709-E499-DC42-9AB9-A5F1CC29F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417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/>
              <a:t>AgGateway</a:t>
            </a:r>
            <a:r>
              <a:rPr lang="en-US" dirty="0"/>
              <a:t> Case Study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8082D-2A91-3A4B-90D5-694BC9C3E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r>
              <a:rPr lang="en-US" sz="2000" b="1" dirty="0"/>
              <a:t>Goal:</a:t>
            </a:r>
            <a:r>
              <a:rPr lang="en-US" sz="2000" dirty="0"/>
              <a:t> </a:t>
            </a:r>
          </a:p>
          <a:p>
            <a:pPr lvl="1"/>
            <a:r>
              <a:rPr lang="en-US" sz="1600" dirty="0"/>
              <a:t>Develop a Repository of Case Studies (accessible on  Wiki and Website) representing all </a:t>
            </a:r>
            <a:r>
              <a:rPr lang="en-US" sz="1600" dirty="0" err="1"/>
              <a:t>AgGateway</a:t>
            </a:r>
            <a:r>
              <a:rPr lang="en-US" sz="1600" dirty="0"/>
              <a:t> Councils, showcasing success stories</a:t>
            </a:r>
          </a:p>
          <a:p>
            <a:pPr lvl="1"/>
            <a:r>
              <a:rPr lang="en-US" sz="1600" dirty="0"/>
              <a:t>Specific focus on Allied Providers to highlight specific products/projects using (or will use) </a:t>
            </a:r>
            <a:r>
              <a:rPr lang="en-US" sz="1600" dirty="0" err="1"/>
              <a:t>AgGateway</a:t>
            </a:r>
            <a:r>
              <a:rPr lang="en-US" sz="1600" dirty="0"/>
              <a:t> Standards and Resources </a:t>
            </a:r>
          </a:p>
          <a:p>
            <a:pPr marL="274320" lvl="1" indent="0">
              <a:buNone/>
            </a:pPr>
            <a:endParaRPr lang="en-US" sz="1600" dirty="0"/>
          </a:p>
          <a:p>
            <a:r>
              <a:rPr lang="en-US" sz="2000" b="1" dirty="0"/>
              <a:t>Focus on </a:t>
            </a:r>
          </a:p>
          <a:p>
            <a:pPr lvl="1"/>
            <a:r>
              <a:rPr lang="en-US" sz="1600" dirty="0"/>
              <a:t>Background, challenges, solution implemented, results and future plans</a:t>
            </a:r>
          </a:p>
          <a:p>
            <a:pPr lvl="1"/>
            <a:r>
              <a:rPr lang="en-US" sz="1600" dirty="0"/>
              <a:t>How would you define ROI outside of revenue?</a:t>
            </a:r>
          </a:p>
          <a:p>
            <a:pPr lvl="1"/>
            <a:r>
              <a:rPr lang="en-US" sz="1600" dirty="0"/>
              <a:t>Stretch goal: Twelve (12) completed new case studies by November 2018</a:t>
            </a:r>
          </a:p>
          <a:p>
            <a:endParaRPr lang="en-US" sz="1600" dirty="0"/>
          </a:p>
          <a:p>
            <a:r>
              <a:rPr lang="en-US" sz="2000" b="1" dirty="0"/>
              <a:t>How you can participate:</a:t>
            </a:r>
          </a:p>
          <a:p>
            <a:pPr lvl="1"/>
            <a:r>
              <a:rPr lang="en-US" sz="1600" dirty="0"/>
              <a:t>Has your company implemented </a:t>
            </a:r>
            <a:r>
              <a:rPr lang="en-US" sz="1600" dirty="0" err="1"/>
              <a:t>AgGateway</a:t>
            </a:r>
            <a:r>
              <a:rPr lang="en-US" sz="1600" dirty="0"/>
              <a:t> Standards and Resources? Let’s talk!</a:t>
            </a:r>
          </a:p>
          <a:p>
            <a:pPr lvl="1"/>
            <a:r>
              <a:rPr lang="en-US" sz="1600" dirty="0"/>
              <a:t>Will you be implementing </a:t>
            </a:r>
            <a:r>
              <a:rPr lang="en-US" sz="1600" dirty="0" err="1"/>
              <a:t>AgGateway</a:t>
            </a:r>
            <a:r>
              <a:rPr lang="en-US" sz="1600" dirty="0"/>
              <a:t> Standards and Resources? Let’s talk!</a:t>
            </a:r>
          </a:p>
          <a:p>
            <a:pPr lvl="1"/>
            <a:r>
              <a:rPr lang="en-US" sz="1600" dirty="0"/>
              <a:t>Do you know members who have had success using </a:t>
            </a:r>
            <a:r>
              <a:rPr lang="en-US" sz="1600" dirty="0" err="1"/>
              <a:t>AgGateway</a:t>
            </a:r>
            <a:r>
              <a:rPr lang="en-US" sz="1600" dirty="0"/>
              <a:t> solutions? Make an intro!</a:t>
            </a:r>
          </a:p>
          <a:p>
            <a:pPr lvl="1"/>
            <a:endParaRPr lang="en-US" sz="1800" dirty="0"/>
          </a:p>
          <a:p>
            <a:endParaRPr lang="en-US" sz="2200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02D8F3F-499D-A34D-8A59-53690155FC1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ADE3A8B2-84D3-49A8-8E03-921EE22FAEA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28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78DC8C5-4C3E-9B4A-BF3F-496CBFA4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3872"/>
          <a:stretch/>
        </p:blipFill>
        <p:spPr>
          <a:xfrm>
            <a:off x="2440429" y="347472"/>
            <a:ext cx="6530123" cy="3675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101250A-FF87-084F-ACC5-A76EACEE1EB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ADE3A8B2-84D3-49A8-8E03-921EE22FAEA7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90D5094-93BE-4C40-AD02-5B6E9E8162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047"/>
          <a:stretch/>
        </p:blipFill>
        <p:spPr>
          <a:xfrm>
            <a:off x="381000" y="3994369"/>
            <a:ext cx="7130323" cy="2834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9912FAF-A109-C84B-A2B8-54B601489046}"/>
              </a:ext>
            </a:extLst>
          </p:cNvPr>
          <p:cNvSpPr txBox="1"/>
          <p:nvPr/>
        </p:nvSpPr>
        <p:spPr>
          <a:xfrm>
            <a:off x="152400" y="563536"/>
            <a:ext cx="228802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Case Study Template is ready to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Eileen will help interview and write up the case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Just help us make the right connection!</a:t>
            </a:r>
          </a:p>
        </p:txBody>
      </p:sp>
    </p:spTree>
    <p:extLst>
      <p:ext uri="{BB962C8B-B14F-4D97-AF65-F5344CB8AC3E}">
        <p14:creationId xmlns:p14="http://schemas.microsoft.com/office/powerpoint/2010/main" val="198140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B50BDB-C105-2445-9323-16BCE9142B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ADE3A8B2-84D3-49A8-8E03-921EE22FAEA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67F50AF-A82F-424B-AAC4-6353CEF6C8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7"/>
          <a:stretch/>
        </p:blipFill>
        <p:spPr>
          <a:xfrm>
            <a:off x="0" y="368493"/>
            <a:ext cx="4876800" cy="65597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D6B8C1-121F-3047-9B86-5A4B7ED7E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368493"/>
            <a:ext cx="4267200" cy="551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169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Allied Providers – Objective 2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4728"/>
            <a:ext cx="8229600" cy="3331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b="1" i="1" dirty="0"/>
              <a:t>Develop and communicate opportunities, success stories, business cases (ROI), etc.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92444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Allied Providers – Objective 3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4728"/>
            <a:ext cx="8229600" cy="3331629"/>
          </a:xfrm>
        </p:spPr>
        <p:txBody>
          <a:bodyPr>
            <a:noAutofit/>
          </a:bodyPr>
          <a:lstStyle/>
          <a:p>
            <a:r>
              <a:rPr lang="en-US" sz="4400" b="1" i="1" dirty="0"/>
              <a:t>Develop target list of companies to re-engage and contact to determine why not engaged currently and how to get re-engaged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272317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Allied Providers – Objective 4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4728"/>
            <a:ext cx="8229600" cy="3331629"/>
          </a:xfrm>
        </p:spPr>
        <p:txBody>
          <a:bodyPr>
            <a:noAutofit/>
          </a:bodyPr>
          <a:lstStyle/>
          <a:p>
            <a:r>
              <a:rPr lang="en-US" sz="4400" b="1" i="1" dirty="0"/>
              <a:t>Develop communications specifically targeted to sr. management re: value and benefits of engagement with AgGateway 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721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Allied Providers – Objective 5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14728"/>
            <a:ext cx="8229600" cy="3331629"/>
          </a:xfrm>
        </p:spPr>
        <p:txBody>
          <a:bodyPr>
            <a:noAutofit/>
          </a:bodyPr>
          <a:lstStyle/>
          <a:p>
            <a:r>
              <a:rPr lang="en-US" sz="4400" b="1" i="1" dirty="0" smtClean="0"/>
              <a:t> Improve tracking on the effectiveness of the Allied Providers Products and Services Directory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493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Allied Providers Council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279C8-A93D-4478-9202-94FF242A8F4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85800" y="1981200"/>
            <a:ext cx="7772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Welcome to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time Attendees!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Murray Equipment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Foris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Beck Ag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4370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DABBD-7628-48E7-8035-E22E914EA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 from Councils/ Committees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E7155E3-68EB-43B5-B347-D3D5E03D62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0" name="Content Placeholder 9" descr="A picture containing thing&#10;&#10;Description generated with high confidence">
            <a:extLst>
              <a:ext uri="{FF2B5EF4-FFF2-40B4-BE49-F238E27FC236}">
                <a16:creationId xmlns="" xmlns:a16="http://schemas.microsoft.com/office/drawing/2014/main" id="{D17F5B43-EC65-4EF3-A887-CBBAFEDDF6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3988"/>
            <a:ext cx="3467100" cy="3563408"/>
          </a:xfrm>
        </p:spPr>
      </p:pic>
      <p:sp>
        <p:nvSpPr>
          <p:cNvPr id="3" name="AutoShape 2" descr="Image result for big x symbol for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1828800"/>
            <a:ext cx="2971800" cy="382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60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Other </a:t>
            </a:r>
            <a:r>
              <a:rPr lang="en-US" dirty="0"/>
              <a:t>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3836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b="1" dirty="0"/>
              <a:t>Motion to </a:t>
            </a:r>
            <a:r>
              <a:rPr lang="en-US" sz="3600" b="1" dirty="0" smtClean="0"/>
              <a:t>Approve</a:t>
            </a:r>
          </a:p>
          <a:p>
            <a:pPr lvl="1"/>
            <a:r>
              <a:rPr lang="en-US" sz="3200" dirty="0" smtClean="0"/>
              <a:t>Minutes, November 7 Annual Meeting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2839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4200"/>
            <a:ext cx="7772400" cy="13620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/>
              <a:t>Thank you</a:t>
            </a:r>
            <a:r>
              <a:rPr lang="en-US" sz="5300" dirty="0" smtClean="0"/>
              <a:t>!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Connect with us on LInkedin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665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Allied Providers Council</a:t>
            </a:r>
          </a:p>
        </p:txBody>
      </p:sp>
      <p:sp>
        <p:nvSpPr>
          <p:cNvPr id="26629" name="Content Placeholder 4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8279C8-A93D-4478-9202-94FF242A8F4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90600" y="1567072"/>
            <a:ext cx="6248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Attendance Sheet </a:t>
            </a:r>
            <a:endParaRPr lang="en-US" sz="4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 smtClean="0"/>
              <a:t>Minutes </a:t>
            </a:r>
            <a:r>
              <a:rPr lang="en-US" sz="4400" dirty="0"/>
              <a:t>Recorder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400" dirty="0"/>
              <a:t>Anti-Trust Guidelines</a:t>
            </a:r>
          </a:p>
        </p:txBody>
      </p:sp>
    </p:spTree>
    <p:extLst>
      <p:ext uri="{BB962C8B-B14F-4D97-AF65-F5344CB8AC3E}">
        <p14:creationId xmlns:p14="http://schemas.microsoft.com/office/powerpoint/2010/main" val="1163198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6934200" cy="3331629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800" b="1" dirty="0"/>
              <a:t>Recent Updates</a:t>
            </a:r>
            <a:r>
              <a:rPr lang="en-US" sz="2800" dirty="0"/>
              <a:t> </a:t>
            </a:r>
            <a:endParaRPr lang="en-US" sz="2800" dirty="0" smtClean="0"/>
          </a:p>
          <a:p>
            <a:pPr lvl="1"/>
            <a:r>
              <a:rPr lang="en-US" sz="2800" dirty="0" smtClean="0"/>
              <a:t>Annual </a:t>
            </a:r>
            <a:r>
              <a:rPr lang="en-US" sz="2800" dirty="0"/>
              <a:t>Meeting </a:t>
            </a:r>
            <a:r>
              <a:rPr lang="en-US" sz="2800" dirty="0" smtClean="0"/>
              <a:t>Recap</a:t>
            </a:r>
          </a:p>
          <a:p>
            <a:pPr marL="0" lvl="0" indent="0">
              <a:buNone/>
            </a:pPr>
            <a:r>
              <a:rPr lang="en-US" sz="2800" b="1" dirty="0" smtClean="0"/>
              <a:t>Council </a:t>
            </a:r>
            <a:r>
              <a:rPr lang="en-US" sz="2800" b="1" dirty="0"/>
              <a:t>Leadership Meeting</a:t>
            </a:r>
            <a:r>
              <a:rPr lang="en-US" sz="2800" dirty="0"/>
              <a:t> </a:t>
            </a:r>
          </a:p>
          <a:p>
            <a:pPr lvl="1"/>
            <a:r>
              <a:rPr lang="en-US" sz="2800" dirty="0" smtClean="0"/>
              <a:t>AgGateway </a:t>
            </a:r>
            <a:r>
              <a:rPr lang="en-US" sz="2800" dirty="0"/>
              <a:t>Strategic/Tactical Objectives</a:t>
            </a:r>
          </a:p>
          <a:p>
            <a:pPr marL="0" indent="0">
              <a:buNone/>
            </a:pPr>
            <a:r>
              <a:rPr lang="en-US" sz="2800" b="1" dirty="0"/>
              <a:t>AP Council Initiatives</a:t>
            </a:r>
            <a:r>
              <a:rPr lang="en-US" sz="2800" dirty="0"/>
              <a:t>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65913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Updates on Your Requests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632" y="1524000"/>
            <a:ext cx="8458200" cy="3331629"/>
          </a:xfrm>
        </p:spPr>
        <p:txBody>
          <a:bodyPr>
            <a:noAutofit/>
          </a:bodyPr>
          <a:lstStyle/>
          <a:p>
            <a:pPr lvl="0"/>
            <a:r>
              <a:rPr lang="en-US" sz="2000" b="1" dirty="0" smtClean="0"/>
              <a:t>Better Cross-council communication</a:t>
            </a:r>
            <a:endParaRPr lang="en-US" sz="2000" dirty="0" smtClean="0"/>
          </a:p>
          <a:p>
            <a:pPr lvl="1"/>
            <a:r>
              <a:rPr lang="en-US" sz="1800" dirty="0"/>
              <a:t>M</a:t>
            </a:r>
            <a:r>
              <a:rPr lang="en-US" sz="1800" dirty="0" smtClean="0"/>
              <a:t>eetings posted on AgGateway website (drop into Google calendar).    </a:t>
            </a:r>
          </a:p>
          <a:p>
            <a:pPr lvl="1"/>
            <a:r>
              <a:rPr lang="en-US" sz="1800" dirty="0" smtClean="0"/>
              <a:t>Council/Committee Liaisons will be a more informal process</a:t>
            </a:r>
          </a:p>
          <a:p>
            <a:pPr lvl="1"/>
            <a:r>
              <a:rPr lang="en-US" sz="1800" dirty="0" smtClean="0"/>
              <a:t>Forwarded AgRetail/Seed council request for “quick connect” involvement</a:t>
            </a:r>
            <a:endParaRPr lang="en-US" sz="1800" dirty="0"/>
          </a:p>
          <a:p>
            <a:pPr lvl="0"/>
            <a:r>
              <a:rPr lang="en-US" sz="2000" b="1" dirty="0" smtClean="0"/>
              <a:t>General Knowledge Sharing/Speakers</a:t>
            </a:r>
            <a:endParaRPr lang="en-US" sz="2000" dirty="0"/>
          </a:p>
          <a:p>
            <a:pPr lvl="1"/>
            <a:r>
              <a:rPr lang="en-US" sz="1800" dirty="0" smtClean="0"/>
              <a:t>AgGateway will have more speakers at conferences</a:t>
            </a:r>
          </a:p>
          <a:p>
            <a:pPr lvl="1"/>
            <a:r>
              <a:rPr lang="en-US" sz="1800" dirty="0" smtClean="0"/>
              <a:t>Recommended more webinars/presentations (to conference committee)</a:t>
            </a:r>
            <a:endParaRPr lang="en-US" sz="1800" dirty="0"/>
          </a:p>
          <a:p>
            <a:r>
              <a:rPr lang="en-US" sz="2000" b="1" dirty="0" smtClean="0"/>
              <a:t>Create Value</a:t>
            </a:r>
          </a:p>
          <a:p>
            <a:pPr lvl="1"/>
            <a:r>
              <a:rPr lang="en-US" sz="1800" dirty="0" smtClean="0"/>
              <a:t>All councils mobilized around case study creation (Eileen/Josh)</a:t>
            </a:r>
          </a:p>
          <a:p>
            <a:r>
              <a:rPr lang="en-US" sz="2000" b="1" dirty="0" smtClean="0"/>
              <a:t>Products &amp; Services Directory</a:t>
            </a:r>
          </a:p>
          <a:p>
            <a:pPr lvl="1"/>
            <a:r>
              <a:rPr lang="en-US" sz="1800" dirty="0" smtClean="0"/>
              <a:t>Proposal on how to better evaluate usefulness of Directory (Eileen)</a:t>
            </a:r>
          </a:p>
          <a:p>
            <a:pPr lvl="1"/>
            <a:r>
              <a:rPr lang="en-US" sz="1800" dirty="0" smtClean="0"/>
              <a:t>Provide Input to AgGateway Staff on campaign to mobilize inactive members (Steve)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4874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Council Leadership Meeting Recap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229600" cy="4525963"/>
          </a:xfrm>
        </p:spPr>
        <p:txBody>
          <a:bodyPr/>
          <a:lstStyle/>
          <a:p>
            <a:pPr lvl="1"/>
            <a:r>
              <a:rPr lang="en-US" b="1" dirty="0" smtClean="0"/>
              <a:t>Team-building - Solidify relationships; Aid </a:t>
            </a:r>
            <a:r>
              <a:rPr lang="en-US" b="1" dirty="0"/>
              <a:t>cross council communication</a:t>
            </a:r>
            <a:endParaRPr lang="en-US" sz="1600" b="1" dirty="0"/>
          </a:p>
          <a:p>
            <a:pPr lvl="1"/>
            <a:r>
              <a:rPr lang="en-US" b="1" dirty="0"/>
              <a:t>Understand AgGateway’s organizational health</a:t>
            </a:r>
            <a:endParaRPr lang="en-US" sz="1600" b="1" dirty="0"/>
          </a:p>
          <a:p>
            <a:pPr lvl="2"/>
            <a:r>
              <a:rPr lang="en-US" dirty="0"/>
              <a:t>2017 was challenging (M&amp;A activity reduced revenue)</a:t>
            </a:r>
            <a:endParaRPr lang="en-US" sz="1400" dirty="0"/>
          </a:p>
          <a:p>
            <a:pPr lvl="2"/>
            <a:r>
              <a:rPr lang="en-US" dirty="0"/>
              <a:t>Early action (delaying initiatives) reduced spend and kept finances in order</a:t>
            </a:r>
            <a:endParaRPr lang="en-US" sz="1400" dirty="0"/>
          </a:p>
          <a:p>
            <a:pPr lvl="2"/>
            <a:r>
              <a:rPr lang="en-US" dirty="0"/>
              <a:t>2018 limited investment on the part of AgGateway.   Members to drive. </a:t>
            </a:r>
            <a:endParaRPr lang="en-US" sz="1400" dirty="0"/>
          </a:p>
          <a:p>
            <a:pPr lvl="1"/>
            <a:r>
              <a:rPr lang="en-US" b="1" dirty="0" smtClean="0"/>
              <a:t>Understand AgGateway 2018 Vision, Mission, Objectives</a:t>
            </a:r>
            <a:endParaRPr lang="en-US" sz="1600" b="1" dirty="0" smtClean="0"/>
          </a:p>
          <a:p>
            <a:pPr lvl="2"/>
            <a:r>
              <a:rPr lang="en-US" dirty="0" smtClean="0"/>
              <a:t>Increased </a:t>
            </a:r>
            <a:r>
              <a:rPr lang="en-US" dirty="0"/>
              <a:t>Participation is where we can impact most, and we used that to develop out Allied Provider 2018 Objectives (value your feedback)</a:t>
            </a:r>
            <a:endParaRPr lang="en-US" sz="1400" dirty="0"/>
          </a:p>
          <a:p>
            <a:pPr lvl="2"/>
            <a:r>
              <a:rPr lang="en-US" dirty="0"/>
              <a:t>Let’s break down each of those objectives</a:t>
            </a:r>
            <a:r>
              <a:rPr lang="en-US" dirty="0" smtClean="0"/>
              <a:t>.</a:t>
            </a:r>
          </a:p>
          <a:p>
            <a:pPr lvl="1"/>
            <a:r>
              <a:rPr lang="en-US" b="1" dirty="0"/>
              <a:t>Approved cross-council business rules harmonization task force (charter on wiki)</a:t>
            </a:r>
          </a:p>
          <a:p>
            <a:pPr lvl="2"/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60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400"/>
            <a:ext cx="775666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61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117874" cy="583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84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Allied </a:t>
            </a:r>
            <a:r>
              <a:rPr lang="en-US" dirty="0"/>
              <a:t>Providers </a:t>
            </a:r>
            <a:r>
              <a:rPr lang="en-US" dirty="0" smtClean="0"/>
              <a:t>Council – 2018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308" y="1676400"/>
            <a:ext cx="8229600" cy="4525963"/>
          </a:xfrm>
        </p:spPr>
        <p:txBody>
          <a:bodyPr/>
          <a:lstStyle/>
          <a:p>
            <a:pPr marL="914400" indent="-457200">
              <a:buFont typeface="+mj-lt"/>
              <a:buAutoNum type="arabicPeriod"/>
            </a:pPr>
            <a:r>
              <a:rPr lang="en-US" b="1" dirty="0" smtClean="0"/>
              <a:t>Advancing </a:t>
            </a:r>
            <a:r>
              <a:rPr lang="en-US" b="1" dirty="0"/>
              <a:t>eAgriculture. </a:t>
            </a:r>
            <a:r>
              <a:rPr lang="en-US" dirty="0"/>
              <a:t>Provide the AgGateway membership with a dynamic and holistic group of technology and service providers who will help advance eAgriculture across the value chain.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/>
              <a:t>Awareness and Branding.</a:t>
            </a:r>
            <a:r>
              <a:rPr lang="en-US" dirty="0"/>
              <a:t> Support AgGateway by building awareness in our unique networks and communities outside of AgGateway.</a:t>
            </a:r>
          </a:p>
          <a:p>
            <a:pPr marL="914400" indent="-457200">
              <a:buFont typeface="+mj-lt"/>
              <a:buAutoNum type="arabicPeriod"/>
            </a:pPr>
            <a:r>
              <a:rPr lang="en-US" b="1" dirty="0"/>
              <a:t>Advisory and Advocacy.</a:t>
            </a:r>
            <a:r>
              <a:rPr lang="en-US" dirty="0"/>
              <a:t> Support AgGateway by acting as an advisory and advocate arm for the Ag industry.</a:t>
            </a:r>
          </a:p>
          <a:p>
            <a:pPr marL="9144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E3A8B2-84D3-49A8-8E03-921EE22FAEA7}" type="slidenum"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6930806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16902</TotalTime>
  <Words>895</Words>
  <Application>Microsoft Office PowerPoint</Application>
  <PresentationFormat>On-screen Show (4:3)</PresentationFormat>
  <Paragraphs>143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Cambria</vt:lpstr>
      <vt:lpstr>Custom Design</vt:lpstr>
      <vt:lpstr>Allied Providers Council</vt:lpstr>
      <vt:lpstr>Allied Providers Council</vt:lpstr>
      <vt:lpstr>Allied Providers Council</vt:lpstr>
      <vt:lpstr>Agenda </vt:lpstr>
      <vt:lpstr>Updates on Your Requests </vt:lpstr>
      <vt:lpstr>Council Leadership Meeting Recap</vt:lpstr>
      <vt:lpstr>PowerPoint Presentation</vt:lpstr>
      <vt:lpstr>PowerPoint Presentation</vt:lpstr>
      <vt:lpstr>Allied Providers Council – 2018 Goals</vt:lpstr>
      <vt:lpstr>Allied Providers Council – 2018 Objectives</vt:lpstr>
      <vt:lpstr>Allied Providers – Objective 1 </vt:lpstr>
      <vt:lpstr>Allied Provider Engagement </vt:lpstr>
      <vt:lpstr>AgGateway Case Study Repository</vt:lpstr>
      <vt:lpstr>PowerPoint Presentation</vt:lpstr>
      <vt:lpstr>PowerPoint Presentation</vt:lpstr>
      <vt:lpstr>Allied Providers – Objective 2</vt:lpstr>
      <vt:lpstr>Allied Providers – Objective 3 </vt:lpstr>
      <vt:lpstr>Allied Providers – Objective 4 </vt:lpstr>
      <vt:lpstr>Allied Providers – Objective 5 </vt:lpstr>
      <vt:lpstr>Updates from Councils/ Committees</vt:lpstr>
      <vt:lpstr>Other Business</vt:lpstr>
      <vt:lpstr>Thank you!  Connect with us on LInkedin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Pollard</dc:creator>
  <cp:lastModifiedBy>Daigle, Steve</cp:lastModifiedBy>
  <cp:revision>180</cp:revision>
  <cp:lastPrinted>2018-01-23T17:34:24Z</cp:lastPrinted>
  <dcterms:created xsi:type="dcterms:W3CDTF">2013-03-13T19:30:33Z</dcterms:created>
  <dcterms:modified xsi:type="dcterms:W3CDTF">2018-01-23T18:43:53Z</dcterms:modified>
</cp:coreProperties>
</file>