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2" r:id="rId5"/>
    <p:sldId id="266" r:id="rId6"/>
    <p:sldId id="268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65B"/>
    <a:srgbClr val="3C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>
        <p:scale>
          <a:sx n="110" d="100"/>
          <a:sy n="110" d="100"/>
        </p:scale>
        <p:origin x="34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0F94-0328-FE5B-0011-90A0F4331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9A391-5238-EF30-84BA-0BEB39EE1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6393-D03A-2725-63A7-AB078369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B104E-7015-CD23-C180-116D3283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D430-82EF-1A33-B125-8C622CCE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4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60B1-E409-88F5-C00B-ACC04E24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31950-46CD-3A7A-DA44-630D308E5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2181B-D808-9792-AC31-7598E72C4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144F2-9E4F-ABAA-D5DC-6D602D87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2389C-15BC-CBC0-34FE-B30916E6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7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02DBE-7AF4-1C96-BE9C-E3FF0685F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B2D86-DFF6-2EC6-0DF1-5093F39CD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EE1E9-6C26-5ADD-9134-EED78E68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BE022-CA73-C6CE-5323-0A3C74F5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FC452-B361-59B8-F086-7D515F68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ACE5-578C-580F-24A6-17743611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2DC67-00D3-668B-E713-8DB71BBAF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260D7-34F6-D76E-3546-E11E2674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F1F31-A9D8-EF42-3E55-74CD6619C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E6F3B-1EC5-8D55-556A-E71E2B7C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4811-D5D2-9878-777B-2C75CA069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214DE-DECD-91CA-E83E-AFFCD375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E3893-6A7D-38EF-D78C-11276BD9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A7DD-C967-D401-FE8D-837C07C0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2CB04-FD72-BCCB-7A42-806F382C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4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F298-EED1-044C-1B1B-B2095248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534E3-7DA9-5FC0-FB96-1F1E50B1A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88FC6-0269-DC13-1158-48AC7BEF4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5AECC-3D92-3F2B-E900-41643FB9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A524B-E825-6BDC-99CC-9AAD5AF1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74BCA-AB23-D4D0-1B5C-26DF1E0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0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7CDDC-B7E5-2AEA-FD8B-D0277250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C6391-6BE6-BD41-9C13-F459E5E2F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63E28-CCAC-1613-5423-43CF8EB93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698E8-5F2C-2DAC-809F-3A63BC76D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A285A-5F5F-6824-5A1A-D520672CC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2A5A9-ACCB-55CF-CFBC-DCD5E452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8E211B-0F83-0F6F-8B83-1C3AF405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F9C31-E3DC-C76D-93ED-20E816E8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68D7-3394-5B5C-0D50-C435FBEE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C8DB6-E9A1-2EC4-6947-2FC93876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3CD64-34AC-1065-E9F7-E5391A5D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F3725-F7F2-B0F3-3386-1AEFE37E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1939E-F4E3-2C56-8033-5071D65D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5B92F-2CB9-9736-7833-C57C4A95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F9E98-E1A5-C992-152A-E2B8D9A5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99DB-8EEE-7255-EBAD-5A9EE8252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18FEB-3E39-83A2-3697-7F2B7C41A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489E7-766C-486F-E913-EF41A1F18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CA100-609F-CE79-2FE4-437C568E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99C44-CA6C-5D56-98F0-0BBA2144D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DEB29-2A10-1ABC-25B8-C6AD9FE7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97EB-DC71-2CED-144D-CE51304E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DA1E0F-3AF1-1CD9-5E40-51CF3B15E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B5F03-EDCE-955C-48E7-F538EF0EC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55AD6-2E96-34E2-41FF-DE50AA45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F0FC9-F072-3FA2-A1A3-94BE211D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96DC3-41BF-07D2-3717-4B690EE3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7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FE9B9-769B-FBB5-6586-9E31490D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A20FA-AB86-1892-2760-38896E732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1617B-C713-8DD8-4F9E-40325D58C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826F-55D5-47F0-B28E-ECFA775B9D6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9EBE5-38C2-F1C9-10A3-2752FF2DA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98CEA-B50D-C5A6-A66E-4432CC713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191C2-F249-4729-85F8-F356D2803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8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unset at cornfields">
            <a:extLst>
              <a:ext uri="{FF2B5EF4-FFF2-40B4-BE49-F238E27FC236}">
                <a16:creationId xmlns:a16="http://schemas.microsoft.com/office/drawing/2014/main" id="{3869ED6A-6B20-6C52-B2A1-2BEAA3206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" t="43182" r="580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D5111-B674-7210-8D33-DEB0A1DCA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4100" dirty="0">
                <a:solidFill>
                  <a:schemeClr val="bg1"/>
                </a:solidFill>
                <a:latin typeface="Söhne"/>
              </a:rPr>
              <a:t>“</a:t>
            </a:r>
            <a:r>
              <a:rPr lang="en-US" sz="4100" b="0" i="0" dirty="0">
                <a:solidFill>
                  <a:schemeClr val="bg1"/>
                </a:solidFill>
                <a:effectLst/>
                <a:latin typeface="Söhne"/>
              </a:rPr>
              <a:t>From Code to Crops: My Journey from Software Engineering to pursuing a PhD in Digital Agronomy” - ChatGPT</a:t>
            </a:r>
            <a:r>
              <a:rPr lang="en-US" sz="41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2A9231-0251-C2C2-BBC7-3EDE035B4731}"/>
              </a:ext>
            </a:extLst>
          </p:cNvPr>
          <p:cNvSpPr/>
          <p:nvPr/>
        </p:nvSpPr>
        <p:spPr>
          <a:xfrm>
            <a:off x="-1" y="5575037"/>
            <a:ext cx="9785897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53B2B-2FEB-1041-AFF1-71F975495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7976" y="5621450"/>
            <a:ext cx="2029942" cy="592975"/>
          </a:xfrm>
        </p:spPr>
        <p:txBody>
          <a:bodyPr anchor="ctr">
            <a:noAutofit/>
          </a:bodyPr>
          <a:lstStyle/>
          <a:p>
            <a:r>
              <a:rPr lang="en-US" sz="1400" dirty="0">
                <a:solidFill>
                  <a:srgbClr val="56565B"/>
                </a:solidFill>
                <a:latin typeface="Work Sans" pitchFamily="2" charset="0"/>
              </a:rPr>
              <a:t>Phillip Lanza</a:t>
            </a:r>
          </a:p>
          <a:p>
            <a:r>
              <a:rPr lang="en-US" sz="1400" dirty="0">
                <a:solidFill>
                  <a:srgbClr val="56565B"/>
                </a:solidFill>
                <a:latin typeface="Work Sans" pitchFamily="2" charset="0"/>
              </a:rPr>
              <a:t>pjl242@cornell.edu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BD69A6-4F62-C1CF-C3D7-88BC3708D4F7}"/>
              </a:ext>
            </a:extLst>
          </p:cNvPr>
          <p:cNvGrpSpPr/>
          <p:nvPr/>
        </p:nvGrpSpPr>
        <p:grpSpPr>
          <a:xfrm>
            <a:off x="7149836" y="5575035"/>
            <a:ext cx="2636059" cy="682207"/>
            <a:chOff x="7135317" y="5575037"/>
            <a:chExt cx="2650580" cy="685965"/>
          </a:xfrm>
        </p:grpSpPr>
        <p:pic>
          <p:nvPicPr>
            <p:cNvPr id="21" name="Picture 20" descr="A black background with red and grey text">
              <a:extLst>
                <a:ext uri="{FF2B5EF4-FFF2-40B4-BE49-F238E27FC236}">
                  <a16:creationId xmlns:a16="http://schemas.microsoft.com/office/drawing/2014/main" id="{15C7647D-5A4A-248C-108B-35647BEA0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293" y="5575037"/>
              <a:ext cx="1964604" cy="68580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DB7A53-24F8-01D8-4E69-926F0E25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5317" y="5575037"/>
              <a:ext cx="685965" cy="68596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CF98948-647B-3B09-0982-F5A70424F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2" y="5575038"/>
            <a:ext cx="1539832" cy="6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1BE57-3782-9656-5FE1-58774BF3A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2989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56ED9-3AA2-1C3E-66A0-7E9A3F30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99F6-7162-19B2-8B48-1D67458F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1300" dirty="0"/>
              <a:t>Hometown: New Iberia, LA</a:t>
            </a:r>
          </a:p>
          <a:p>
            <a:r>
              <a:rPr lang="en-US" sz="1300" dirty="0"/>
              <a:t>Baton Rouge</a:t>
            </a:r>
          </a:p>
          <a:p>
            <a:pPr lvl="1"/>
            <a:r>
              <a:rPr lang="en-US" sz="1300" dirty="0"/>
              <a:t>B.S. Information Systems and Decision Sciences (ISDS), LSU</a:t>
            </a:r>
          </a:p>
          <a:p>
            <a:pPr lvl="1"/>
            <a:r>
              <a:rPr lang="en-US" sz="1300" dirty="0"/>
              <a:t>Software Engineer</a:t>
            </a:r>
          </a:p>
          <a:p>
            <a:r>
              <a:rPr lang="en-US" sz="1300" dirty="0"/>
              <a:t>Back to New Iberia</a:t>
            </a:r>
          </a:p>
          <a:p>
            <a:pPr lvl="1"/>
            <a:r>
              <a:rPr lang="en-US" sz="1300" dirty="0"/>
              <a:t>Still programming</a:t>
            </a:r>
          </a:p>
          <a:p>
            <a:pPr lvl="1"/>
            <a:r>
              <a:rPr lang="en-US" sz="1300" dirty="0"/>
              <a:t>Started Companies:</a:t>
            </a:r>
          </a:p>
          <a:p>
            <a:pPr lvl="2"/>
            <a:r>
              <a:rPr lang="en-US" sz="900" b="1" dirty="0"/>
              <a:t>Residential Rentals and Property Management</a:t>
            </a:r>
          </a:p>
          <a:p>
            <a:pPr lvl="2"/>
            <a:r>
              <a:rPr lang="en-US" sz="900" b="1" dirty="0"/>
              <a:t>Off-grid Hydroponic Urban Farm and Community Garden </a:t>
            </a:r>
            <a:r>
              <a:rPr lang="en-US" sz="900" dirty="0"/>
              <a:t>– Iberia Community Garden</a:t>
            </a:r>
          </a:p>
          <a:p>
            <a:pPr lvl="2"/>
            <a:r>
              <a:rPr lang="en-US" sz="900" b="1" dirty="0"/>
              <a:t>501(c)(3) Nonprofit </a:t>
            </a:r>
            <a:r>
              <a:rPr lang="en-US" sz="900" dirty="0"/>
              <a:t>– Acadiana Growers’ Alliance</a:t>
            </a:r>
          </a:p>
          <a:p>
            <a:pPr lvl="3"/>
            <a:r>
              <a:rPr lang="en-US" sz="900" dirty="0"/>
              <a:t>Food desert relief</a:t>
            </a:r>
          </a:p>
          <a:p>
            <a:pPr lvl="3">
              <a:lnSpc>
                <a:spcPct val="100000"/>
              </a:lnSpc>
            </a:pPr>
            <a:r>
              <a:rPr lang="en-US" sz="900" dirty="0"/>
              <a:t>Empower local producers</a:t>
            </a:r>
          </a:p>
          <a:p>
            <a:r>
              <a:rPr lang="en-US" sz="1300" dirty="0"/>
              <a:t>Semi-retired</a:t>
            </a:r>
          </a:p>
          <a:p>
            <a:pPr lvl="1"/>
            <a:r>
              <a:rPr lang="en-US" sz="1300" dirty="0"/>
              <a:t>Kayak every day?</a:t>
            </a:r>
          </a:p>
          <a:p>
            <a:pPr lvl="1"/>
            <a:r>
              <a:rPr lang="en-US" sz="1300" dirty="0"/>
              <a:t>Boring when your friends still work</a:t>
            </a:r>
          </a:p>
          <a:p>
            <a:pPr lvl="1"/>
            <a:endParaRPr lang="en-US" sz="1300" dirty="0"/>
          </a:p>
          <a:p>
            <a:endParaRPr lang="en-US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73A23-89E7-FC83-0018-67EA8CD1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102" y="135768"/>
            <a:ext cx="3391689" cy="32560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B3AF61-9FF7-969E-2A83-89359E60C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2452">
            <a:off x="8604888" y="1793402"/>
            <a:ext cx="1421611" cy="106278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7A3713-40D3-7BF8-E0DA-FA804BE2A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16" y="2434199"/>
            <a:ext cx="2058644" cy="957667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0BF331A-6649-9DAD-0753-E13FB240AF81}"/>
              </a:ext>
            </a:extLst>
          </p:cNvPr>
          <p:cNvSpPr/>
          <p:nvPr/>
        </p:nvSpPr>
        <p:spPr>
          <a:xfrm>
            <a:off x="10058400" y="2434200"/>
            <a:ext cx="148831" cy="148831"/>
          </a:xfrm>
          <a:prstGeom prst="star5">
            <a:avLst/>
          </a:prstGeom>
          <a:solidFill>
            <a:srgbClr val="C00000"/>
          </a:solidFill>
          <a:ln>
            <a:solidFill>
              <a:srgbClr val="3C15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A924C6-5CC5-34A8-9F3B-54A7A960D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623"/>
          <a:stretch/>
        </p:blipFill>
        <p:spPr>
          <a:xfrm>
            <a:off x="10380946" y="2434199"/>
            <a:ext cx="1695845" cy="957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A48793-991D-CCC5-0017-9E7C8FBF0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131">
            <a:off x="10366844" y="2511606"/>
            <a:ext cx="222066" cy="8028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B74435-CBA5-7582-2825-C87C2B6A5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47856">
            <a:off x="10411855" y="229284"/>
            <a:ext cx="1425648" cy="1428823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CF87E065-6E35-BF22-1701-E3511F2D139F}"/>
              </a:ext>
            </a:extLst>
          </p:cNvPr>
          <p:cNvSpPr/>
          <p:nvPr/>
        </p:nvSpPr>
        <p:spPr>
          <a:xfrm>
            <a:off x="10477877" y="2023943"/>
            <a:ext cx="148831" cy="148831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3C15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0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1DD6B5-7901-7EBE-3509-9F3D29061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6" b="9461"/>
          <a:stretch/>
        </p:blipFill>
        <p:spPr>
          <a:xfrm>
            <a:off x="4132135" y="10"/>
            <a:ext cx="9669642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84143F-C8E5-CB73-42D2-C13BD167679D}"/>
              </a:ext>
            </a:extLst>
          </p:cNvPr>
          <p:cNvSpPr/>
          <p:nvPr/>
        </p:nvSpPr>
        <p:spPr>
          <a:xfrm>
            <a:off x="4019266" y="0"/>
            <a:ext cx="2974658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chemeClr val="bg1">
                  <a:alpha val="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82619-55E4-CF72-0565-C8A4147E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65" y="376076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Back to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CCEE-C164-1428-2EAC-F6A7551B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95" y="2143300"/>
            <a:ext cx="5087211" cy="3742762"/>
          </a:xfrm>
        </p:spPr>
        <p:txBody>
          <a:bodyPr>
            <a:normAutofit/>
          </a:bodyPr>
          <a:lstStyle/>
          <a:p>
            <a:r>
              <a:rPr lang="en-US" sz="1700" dirty="0"/>
              <a:t>Returned to LSU for advanced degree (2019)</a:t>
            </a:r>
          </a:p>
          <a:p>
            <a:pPr lvl="1"/>
            <a:r>
              <a:rPr lang="en-US" sz="1700" dirty="0"/>
              <a:t>School of Plant, Environmental and Soil Science</a:t>
            </a:r>
          </a:p>
          <a:p>
            <a:pPr lvl="2"/>
            <a:r>
              <a:rPr lang="en-US" sz="1700" dirty="0"/>
              <a:t>B.S. Horticulture Science (2019)</a:t>
            </a:r>
          </a:p>
          <a:p>
            <a:pPr lvl="2"/>
            <a:r>
              <a:rPr lang="en-US" sz="1700" dirty="0"/>
              <a:t>M.S. Precision Agriculture (2021)</a:t>
            </a:r>
          </a:p>
          <a:p>
            <a:pPr lvl="1"/>
            <a:r>
              <a:rPr lang="en-US" sz="1700" dirty="0"/>
              <a:t>Cornell University (Ithaca, NY)</a:t>
            </a:r>
          </a:p>
          <a:p>
            <a:pPr lvl="2"/>
            <a:r>
              <a:rPr lang="en-US" sz="1700" dirty="0"/>
              <a:t>College of Agriculture and Life Sciences (CALS), Soil and Crop Sciences Section</a:t>
            </a:r>
          </a:p>
          <a:p>
            <a:pPr lvl="2"/>
            <a:r>
              <a:rPr lang="en-US" sz="1700" dirty="0"/>
              <a:t>Doctoral Student – Digital Agronomy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0A6AB46D-6DFA-4F32-7C6A-4BCBB3B56E1D}"/>
              </a:ext>
            </a:extLst>
          </p:cNvPr>
          <p:cNvCxnSpPr>
            <a:cxnSpLocks/>
            <a:stCxn id="9" idx="3"/>
            <a:endCxn id="13" idx="2"/>
          </p:cNvCxnSpPr>
          <p:nvPr/>
        </p:nvCxnSpPr>
        <p:spPr>
          <a:xfrm flipV="1">
            <a:off x="6303924" y="1405340"/>
            <a:ext cx="5210220" cy="5218683"/>
          </a:xfrm>
          <a:prstGeom prst="curved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1382614-EBBF-F49B-221C-296829880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44" y="6390046"/>
            <a:ext cx="894180" cy="46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4B61B-3F6D-3B55-D806-8C787684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86" y="4904977"/>
            <a:ext cx="1802783" cy="1224023"/>
          </a:xfrm>
          <a:prstGeom prst="rect">
            <a:avLst/>
          </a:prstGeom>
        </p:spPr>
      </p:pic>
      <p:pic>
        <p:nvPicPr>
          <p:cNvPr id="8" name="Picture 4" descr="LSU Digital and Precision Agriculture Initiative">
            <a:extLst>
              <a:ext uri="{FF2B5EF4-FFF2-40B4-BE49-F238E27FC236}">
                <a16:creationId xmlns:a16="http://schemas.microsoft.com/office/drawing/2014/main" id="{4CDA0690-046D-5554-21E3-5EF5DCBE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44" y="3881048"/>
            <a:ext cx="2667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D2C5E-5612-46E4-44AE-6272CBD5E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162" y="1877658"/>
            <a:ext cx="1651788" cy="2198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D0E4E-AE49-79F4-BFB1-EF0D19A84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031" y="376076"/>
            <a:ext cx="2651915" cy="1988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DBFBB-80EB-916D-BAEC-6EA6D72F94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288" y="236128"/>
            <a:ext cx="1355712" cy="11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9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AA4B9-2028-78C0-1749-A8CA96CA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175" y="160613"/>
            <a:ext cx="5867874" cy="4573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C1B37-2C46-FC9A-A21D-21582551C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64" y="3824294"/>
            <a:ext cx="4991627" cy="296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8B5BD5-BD5E-804A-62E3-1ECD3CB0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dirty="0"/>
              <a:t>M.S. Thesis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2D100F-E0E0-7F88-ACA1-C8D7809F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Committee</a:t>
            </a:r>
          </a:p>
          <a:p>
            <a:pPr lvl="1"/>
            <a:r>
              <a:rPr lang="en-US" sz="1600" dirty="0"/>
              <a:t>Luciano </a:t>
            </a:r>
            <a:r>
              <a:rPr lang="en-US" sz="1600" dirty="0" err="1"/>
              <a:t>Shiratsuchi</a:t>
            </a:r>
            <a:r>
              <a:rPr lang="en-US" sz="1600" dirty="0"/>
              <a:t> – chair</a:t>
            </a:r>
          </a:p>
          <a:p>
            <a:pPr lvl="1"/>
            <a:r>
              <a:rPr lang="en-US" sz="1600" dirty="0"/>
              <a:t>Thanos Gentimis</a:t>
            </a:r>
          </a:p>
          <a:p>
            <a:pPr lvl="1"/>
            <a:r>
              <a:rPr lang="en-US" sz="1600" dirty="0"/>
              <a:t>Jeffrey Beasley</a:t>
            </a:r>
          </a:p>
          <a:p>
            <a:r>
              <a:rPr lang="en-US" sz="2000" dirty="0"/>
              <a:t>Chapters: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Literature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Spatial Data Framework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Web-based Agronomic Information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 Comparison of Statistical and Machine Learning Spatial Yield Prediction Models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6F015-312E-627A-7CB8-5AE7631B7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203" y="1880610"/>
            <a:ext cx="3090885" cy="28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1E6B8-430C-ED0B-94F6-21632F7C3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276" y="3925503"/>
            <a:ext cx="4087724" cy="29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1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EDD4-88E6-2F1C-91FF-0E2A8B18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Thesis – Bonus	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FE15-31A5-8EA6-590C-851F3155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3" y="1347738"/>
            <a:ext cx="5733732" cy="3903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99868-362F-71BA-734F-C31828AFB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24" y="1347738"/>
            <a:ext cx="5892721" cy="485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0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3CF3C-23E7-4D48-D3A5-43135EE0D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894" r="-2" b="5865"/>
          <a:stretch/>
        </p:blipFill>
        <p:spPr>
          <a:xfrm>
            <a:off x="-273857" y="0"/>
            <a:ext cx="897690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E5508-B540-1C57-22E2-76874915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Current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D9DD2-2B09-4BBD-59EF-5265E3A9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16" y="1936645"/>
            <a:ext cx="6072427" cy="4556229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Digital Agronomy Lab @ Cornell University</a:t>
            </a:r>
          </a:p>
          <a:p>
            <a:pPr lvl="1"/>
            <a:r>
              <a:rPr lang="en-US" sz="2600" dirty="0">
                <a:solidFill>
                  <a:srgbClr val="FFFFFF"/>
                </a:solidFill>
              </a:rPr>
              <a:t>Major Advisor – Louis Longchamps</a:t>
            </a:r>
          </a:p>
          <a:p>
            <a:pPr lvl="1"/>
            <a:r>
              <a:rPr lang="en-US" sz="2600" dirty="0">
                <a:solidFill>
                  <a:srgbClr val="FFFFFF"/>
                </a:solidFill>
              </a:rPr>
              <a:t>Minor Advisors:</a:t>
            </a:r>
          </a:p>
          <a:p>
            <a:pPr lvl="2"/>
            <a:r>
              <a:rPr lang="en-US" sz="2600" dirty="0">
                <a:solidFill>
                  <a:srgbClr val="FFFFFF"/>
                </a:solidFill>
              </a:rPr>
              <a:t>David Rossiter</a:t>
            </a:r>
          </a:p>
          <a:p>
            <a:pPr lvl="2"/>
            <a:r>
              <a:rPr lang="en-US" sz="2600" dirty="0">
                <a:solidFill>
                  <a:srgbClr val="FFFFFF"/>
                </a:solidFill>
              </a:rPr>
              <a:t>Diana Sinton</a:t>
            </a:r>
          </a:p>
          <a:p>
            <a:pPr lvl="1"/>
            <a:r>
              <a:rPr lang="en-US" sz="2600" dirty="0">
                <a:solidFill>
                  <a:srgbClr val="FFFFFF"/>
                </a:solidFill>
              </a:rPr>
              <a:t>Observational, farmer-led on-farm experimentation</a:t>
            </a:r>
          </a:p>
          <a:p>
            <a:pPr lvl="2"/>
            <a:r>
              <a:rPr lang="en-US" sz="2600" dirty="0">
                <a:solidFill>
                  <a:srgbClr val="FFFFFF"/>
                </a:solidFill>
              </a:rPr>
              <a:t>Adapt methodologies proven in medical, social sciences to agriculture</a:t>
            </a:r>
          </a:p>
          <a:p>
            <a:pPr lvl="1"/>
            <a:r>
              <a:rPr lang="en-US" sz="2600" dirty="0">
                <a:solidFill>
                  <a:srgbClr val="FFFFFF"/>
                </a:solidFill>
              </a:rPr>
              <a:t>Goal: Rapid development of practical solutions to improve agronomic production system efficiency, resiliency, and sustainability </a:t>
            </a:r>
          </a:p>
          <a:p>
            <a:pPr lvl="1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9CE56-5263-6786-0658-D8E5EFCA3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12877"/>
          <a:stretch/>
        </p:blipFill>
        <p:spPr>
          <a:xfrm>
            <a:off x="722568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028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FE6CFD5-509D-42EE-82A6-1E376C36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87A0E-824C-2398-EFAF-78256CB4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355"/>
          <a:stretch/>
        </p:blipFill>
        <p:spPr>
          <a:xfrm>
            <a:off x="20" y="-1"/>
            <a:ext cx="6712150" cy="2391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EAF2D-3C47-11F9-E9D7-567D21D3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4" r="-2" b="9241"/>
          <a:stretch/>
        </p:blipFill>
        <p:spPr>
          <a:xfrm>
            <a:off x="20" y="2391337"/>
            <a:ext cx="6712150" cy="44666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37A20-96DF-DECB-7AB8-601A4D23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169" y="910431"/>
            <a:ext cx="5133255" cy="146645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Focus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397906"/>
            <a:ext cx="110043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C4760-D3E6-C975-BB23-3A22D02D1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170" y="2492080"/>
            <a:ext cx="5249296" cy="323104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can Digital Agronomy help inform and contextualize on-farm experimentation?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Projects: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Geospatial Data Retrieval Tool (</a:t>
            </a:r>
            <a:r>
              <a:rPr lang="en-US" dirty="0" err="1">
                <a:solidFill>
                  <a:schemeClr val="bg1"/>
                </a:solidFill>
              </a:rPr>
              <a:t>GeoDaRT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Spatiotemporal Agronomic Anomaly Detection System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Data Standardization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Complexity and Dimensionality Reduction (“</a:t>
            </a:r>
            <a:r>
              <a:rPr lang="en-US" dirty="0" err="1">
                <a:solidFill>
                  <a:schemeClr val="bg1"/>
                </a:solidFill>
              </a:rPr>
              <a:t>envirotyping</a:t>
            </a:r>
            <a:r>
              <a:rPr lang="en-US" dirty="0">
                <a:solidFill>
                  <a:schemeClr val="bg1"/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520438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group of people in a field&#10;&#10;Description automatically generated">
            <a:extLst>
              <a:ext uri="{FF2B5EF4-FFF2-40B4-BE49-F238E27FC236}">
                <a16:creationId xmlns:a16="http://schemas.microsoft.com/office/drawing/2014/main" id="{441E056C-F446-171B-33B7-A46123C120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7"/>
            <a:ext cx="91731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E5508-B540-1C57-22E2-76874915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Longchamps Lab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D9DD2-2B09-4BBD-59EF-5265E3A9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592" y="2930503"/>
            <a:ext cx="6268479" cy="514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chemeClr val="bg1"/>
                </a:solidFill>
              </a:rPr>
              <a:t>https://cals.cornell.edu/louis-longchamps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AA283A6-754D-8D3F-AF96-3900628B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95" y="1848629"/>
            <a:ext cx="4078779" cy="109719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E858B4-DDD2-C0F6-4796-2647EC27D1B1}"/>
              </a:ext>
            </a:extLst>
          </p:cNvPr>
          <p:cNvGrpSpPr/>
          <p:nvPr/>
        </p:nvGrpSpPr>
        <p:grpSpPr>
          <a:xfrm>
            <a:off x="921295" y="3508140"/>
            <a:ext cx="5707386" cy="3349860"/>
            <a:chOff x="936159" y="3631922"/>
            <a:chExt cx="5545698" cy="3208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B2D125-82A4-582D-DF0C-05BBCDA69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159" y="3631922"/>
              <a:ext cx="5545698" cy="26623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ED8110-A7F1-04E3-4A27-6CB9905823EE}"/>
                </a:ext>
              </a:extLst>
            </p:cNvPr>
            <p:cNvSpPr txBox="1"/>
            <p:nvPr/>
          </p:nvSpPr>
          <p:spPr>
            <a:xfrm>
              <a:off x="936159" y="6220965"/>
              <a:ext cx="4118919" cy="61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>
                  <a:solidFill>
                    <a:schemeClr val="bg1"/>
                  </a:solidFill>
                </a:rPr>
                <a:t>https://www.goFEN.org</a:t>
              </a:r>
            </a:p>
            <a:p>
              <a:endParaRPr lang="en-US" dirty="0"/>
            </a:p>
          </p:txBody>
        </p:sp>
      </p:grpSp>
      <p:pic>
        <p:nvPicPr>
          <p:cNvPr id="17" name="Picture 16" descr="A group of people in a field&#10;&#10;Description automatically generated">
            <a:extLst>
              <a:ext uri="{FF2B5EF4-FFF2-40B4-BE49-F238E27FC236}">
                <a16:creationId xmlns:a16="http://schemas.microsoft.com/office/drawing/2014/main" id="{620B070E-05EE-0652-1BCB-5F3570154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8" r="-2655"/>
          <a:stretch/>
        </p:blipFill>
        <p:spPr>
          <a:xfrm flipH="1">
            <a:off x="8931459" y="0"/>
            <a:ext cx="32924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62763-1927-8A21-1AA2-C01F9EE48446}"/>
              </a:ext>
            </a:extLst>
          </p:cNvPr>
          <p:cNvSpPr txBox="1"/>
          <p:nvPr/>
        </p:nvSpPr>
        <p:spPr>
          <a:xfrm>
            <a:off x="6837852" y="6218757"/>
            <a:ext cx="535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https://www.nature.com/articles/s43016-021-00424-4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B0EEC-1BD3-5932-D713-A512B7FA1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853" y="414392"/>
            <a:ext cx="5256020" cy="586521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D06993-561F-851A-584A-B1D627BEFE5E}"/>
              </a:ext>
            </a:extLst>
          </p:cNvPr>
          <p:cNvCxnSpPr>
            <a:cxnSpLocks/>
          </p:cNvCxnSpPr>
          <p:nvPr/>
        </p:nvCxnSpPr>
        <p:spPr>
          <a:xfrm>
            <a:off x="855314" y="1749756"/>
            <a:ext cx="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6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EFC7BB-64AE-45E4-90F7-BA062F86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B5B51E-2110-4BFE-90CE-A5C01B48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standing in a corn field&#10;&#10;Description automatically generated">
            <a:extLst>
              <a:ext uri="{FF2B5EF4-FFF2-40B4-BE49-F238E27FC236}">
                <a16:creationId xmlns:a16="http://schemas.microsoft.com/office/drawing/2014/main" id="{9320B4E0-06B8-503D-0829-18722B218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885" r="338" b="1"/>
          <a:stretch/>
        </p:blipFill>
        <p:spPr>
          <a:xfrm flipH="1"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FB000-E839-C203-D02F-828389777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351" y="1015726"/>
            <a:ext cx="9144000" cy="2513271"/>
          </a:xfrm>
        </p:spPr>
        <p:txBody>
          <a:bodyPr>
            <a:normAutofit/>
          </a:bodyPr>
          <a:lstStyle/>
          <a:p>
            <a:pPr algn="l"/>
            <a:r>
              <a:rPr lang="en-US" sz="12000" dirty="0">
                <a:solidFill>
                  <a:srgbClr val="FFFFFF"/>
                </a:solidFill>
              </a:rPr>
              <a:t>Thanks!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BBAA5-C64F-82BA-E6BA-B85299EB8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431" y="3993137"/>
            <a:ext cx="9122229" cy="167156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31DF0-FCB1-8F69-A22E-1F15027C852C}"/>
              </a:ext>
            </a:extLst>
          </p:cNvPr>
          <p:cNvSpPr txBox="1"/>
          <p:nvPr/>
        </p:nvSpPr>
        <p:spPr>
          <a:xfrm>
            <a:off x="9768686" y="6342089"/>
            <a:ext cx="2234555" cy="40011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pjl242@cornell.edu</a:t>
            </a:r>
          </a:p>
        </p:txBody>
      </p:sp>
    </p:spTree>
    <p:extLst>
      <p:ext uri="{BB962C8B-B14F-4D97-AF65-F5344CB8AC3E}">
        <p14:creationId xmlns:p14="http://schemas.microsoft.com/office/powerpoint/2010/main" val="873742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338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“From Code to Crops: My Journey from Software Engineering to pursuing a PhD in Digital Agronomy” - ChatGPT </vt:lpstr>
      <vt:lpstr>Background</vt:lpstr>
      <vt:lpstr>Back to School</vt:lpstr>
      <vt:lpstr>M.S. Thesis</vt:lpstr>
      <vt:lpstr>Thesis – Bonus </vt:lpstr>
      <vt:lpstr>Current Work</vt:lpstr>
      <vt:lpstr>Research Focus</vt:lpstr>
      <vt:lpstr>Longchamps Lab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John Lanza</dc:creator>
  <cp:lastModifiedBy>Phillip John Lanza</cp:lastModifiedBy>
  <cp:revision>65</cp:revision>
  <dcterms:created xsi:type="dcterms:W3CDTF">2023-10-29T17:05:12Z</dcterms:created>
  <dcterms:modified xsi:type="dcterms:W3CDTF">2023-11-07T15:51:27Z</dcterms:modified>
</cp:coreProperties>
</file>