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3"/>
  </p:sldMasterIdLst>
  <p:notesMasterIdLst>
    <p:notesMasterId r:id="rId19"/>
  </p:notesMasterIdLst>
  <p:sldIdLst>
    <p:sldId id="256" r:id="rId4"/>
    <p:sldId id="382" r:id="rId5"/>
    <p:sldId id="386" r:id="rId6"/>
    <p:sldId id="371" r:id="rId7"/>
    <p:sldId id="389" r:id="rId8"/>
    <p:sldId id="388" r:id="rId9"/>
    <p:sldId id="372" r:id="rId10"/>
    <p:sldId id="387" r:id="rId11"/>
    <p:sldId id="359" r:id="rId12"/>
    <p:sldId id="361" r:id="rId13"/>
    <p:sldId id="383" r:id="rId14"/>
    <p:sldId id="378" r:id="rId15"/>
    <p:sldId id="379" r:id="rId16"/>
    <p:sldId id="380" r:id="rId17"/>
    <p:sldId id="261" r:id="rId1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/>
    <p:restoredTop sz="94674"/>
  </p:normalViewPr>
  <p:slideViewPr>
    <p:cSldViewPr snapToGrid="0" snapToObjects="1">
      <p:cViewPr>
        <p:scale>
          <a:sx n="75" d="100"/>
          <a:sy n="75" d="100"/>
        </p:scale>
        <p:origin x="1224" y="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E65F84-C4C0-724A-AAC1-2C57BDCFE5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F3A2-ADD7-2B41-A657-8A60273446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A1EC1B7-81C4-41FF-A846-0198B930933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30448EE-5A73-D44B-98AF-21C04E59A9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89E621-FCEE-A946-A479-3F7426D4F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6E6A1-4118-DF4C-941B-9B9DEF810F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5D0A3-B269-DF4A-9965-EF3591E01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1568E92-7494-460C-ADA4-CF1C982C5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0549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14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9238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554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9571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5093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3849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29658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224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4545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F27C3-8E96-4367-B9D1-BA896BC455D2}" type="slidenum">
              <a:rPr lang="en-PH" smtClean="0"/>
              <a:pPr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8783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FE46-C7F8-4D62-A14C-91FA83264220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3104-7467-4556-9733-500B0385F6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0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8CDB5-9269-4827-8475-55A3336E3937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434E1-B1C4-4F66-9D51-3FA8118C8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3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7CE6-6385-44DE-96C2-C2F45DFF7AC5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09AC-43E2-4228-A7D2-4733D3893D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2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144" y="583323"/>
            <a:ext cx="8158655" cy="4803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144" y="1292772"/>
            <a:ext cx="8158656" cy="3301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7FB83-5BE0-4CCE-96B3-58F57E113CAA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05FE-A482-482F-AD36-CB34E432D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4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BB1E-3935-49FA-BE30-7563E8EAAE16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9F9F9-C203-4D20-9658-12166AA9B5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95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6A142-9F62-46AA-9B31-1D9C67C9E0E2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5B5E4-5FEA-4870-A9C8-75FFE93685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34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A16D-C011-4A22-9E79-96B68311D9D4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BCB9B-9672-4AC2-ACED-745B310E7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97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3909"/>
            <a:ext cx="8229600" cy="5197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02816-019F-49C0-8E8A-90542B6AE4CF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F362-CFCC-4CD0-BF32-F2C59E4C5E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49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58597-21CE-4016-959A-D7C3FFF5260E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C9E1-F76D-4FD6-AAE5-639B3DFF48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67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28882-87D2-4740-9128-03FA0078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D8AD-F2C1-4A79-AE1D-4622EF410FE6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B87C6-90BB-0B49-8793-76506265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EB9F5-FE33-AC41-A21E-8C178CB6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0BEB-497F-42D6-9A69-DA8491B6F650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3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0C2FD-F423-487A-8100-089F69CBA8C9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F2C1E-F150-4321-B7B5-A4DB306E2B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65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A331C-0ED9-3240-8B4A-E52C8FEC9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D5BE020-6F4C-4B08-A295-C5D5DEA7A711}" type="datetimeFigureOut">
              <a:rPr lang="en-US" altLang="en-US"/>
              <a:pPr>
                <a:defRPr/>
              </a:pPr>
              <a:t>10/30/2023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2B53-D47E-484B-AF2A-C2E6B44A8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7284-732F-9D47-9A7A-A93ECC059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2EA1F1D-7C4F-4F37-9744-CB9A033C2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  <p:sldLayoutId id="2147493625" r:id="rId2"/>
    <p:sldLayoutId id="2147493626" r:id="rId3"/>
    <p:sldLayoutId id="2147493627" r:id="rId4"/>
    <p:sldLayoutId id="2147493628" r:id="rId5"/>
    <p:sldLayoutId id="2147493629" r:id="rId6"/>
    <p:sldLayoutId id="2147493630" r:id="rId7"/>
    <p:sldLayoutId id="2147493634" r:id="rId8"/>
    <p:sldLayoutId id="2147493631" r:id="rId9"/>
    <p:sldLayoutId id="2147493632" r:id="rId10"/>
    <p:sldLayoutId id="214749363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charset="0"/>
          <a:ea typeface="MS PGothic" panose="020B0600070205080204" pitchFamily="34" charset="-128"/>
          <a:cs typeface="Lucida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charset="0"/>
          <a:ea typeface="MS PGothic" panose="020B0600070205080204" pitchFamily="34" charset="-128"/>
          <a:cs typeface="Lucida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charset="0"/>
          <a:ea typeface="MS PGothic" panose="020B0600070205080204" pitchFamily="34" charset="-128"/>
          <a:cs typeface="Lucida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" charset="0"/>
          <a:ea typeface="MS PGothic" panose="020B0600070205080204" pitchFamily="34" charset="-128"/>
          <a:cs typeface="Lucida Sans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D19A6A3-F0B6-4E4A-8A2A-58347A509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376749"/>
            <a:ext cx="7422445" cy="60766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a typeface="+mn-ea"/>
              </a:rPr>
              <a:t>Fei Xyza Asuncion</a:t>
            </a:r>
          </a:p>
        </p:txBody>
      </p:sp>
      <p:pic>
        <p:nvPicPr>
          <p:cNvPr id="5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6F5E50D0-6198-0BDA-5D0D-2AA5A0EF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1" y="775877"/>
            <a:ext cx="2178756" cy="960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5679C2-B9D0-48F5-FB5B-C5EF17A1D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24112" r="13877" b="30671"/>
          <a:stretch/>
        </p:blipFill>
        <p:spPr>
          <a:xfrm>
            <a:off x="2865717" y="4660828"/>
            <a:ext cx="609273" cy="4212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9808478-B8A1-A4B1-67A2-AA8820975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36334"/>
            <a:ext cx="7772400" cy="1102519"/>
          </a:xfrm>
        </p:spPr>
        <p:txBody>
          <a:bodyPr/>
          <a:lstStyle/>
          <a:p>
            <a:r>
              <a:rPr lang="en-US" dirty="0"/>
              <a:t>Gateway to Ag Careers</a:t>
            </a:r>
            <a:br>
              <a:rPr lang="en-US" dirty="0"/>
            </a:br>
            <a:r>
              <a:rPr lang="en-US" dirty="0"/>
              <a:t>2023 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CDADE-C33C-7B72-89F4-D568074D9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5608" r="6505"/>
          <a:stretch/>
        </p:blipFill>
        <p:spPr bwMode="auto">
          <a:xfrm>
            <a:off x="1940277" y="970844"/>
            <a:ext cx="5882923" cy="3607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23" y="499437"/>
            <a:ext cx="7820378" cy="56577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Deposition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42706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94587"/>
            <a:ext cx="7670343" cy="857250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70932" y="995190"/>
            <a:ext cx="8410223" cy="3394472"/>
          </a:xfrm>
        </p:spPr>
        <p:txBody>
          <a:bodyPr>
            <a:noAutofit/>
          </a:bodyPr>
          <a:lstStyle/>
          <a:p>
            <a:pPr algn="just"/>
            <a:r>
              <a:rPr lang="en-US" sz="2200" dirty="0"/>
              <a:t>Predicted deposition of pyrethrin increased with increasing droplet size.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200" dirty="0"/>
              <a:t>Larger droplets tended to settle quickly while smaller droplets tended to continually flow with the air without settling out. </a:t>
            </a:r>
          </a:p>
          <a:p>
            <a:pPr algn="just"/>
            <a:r>
              <a:rPr lang="en-US" sz="2200" dirty="0"/>
              <a:t>Large droplets above the dish settled in the dish 90% of the time, while 12% of the small droplets settled in the dish. </a:t>
            </a:r>
          </a:p>
          <a:p>
            <a:pPr algn="just"/>
            <a:r>
              <a:rPr lang="en-US" sz="2200" dirty="0"/>
              <a:t>Results of the simulation support previous experimental results.</a:t>
            </a:r>
          </a:p>
          <a:p>
            <a:pPr algn="just"/>
            <a:endParaRPr lang="en-US" sz="2200" dirty="0"/>
          </a:p>
          <a:p>
            <a:pPr marL="0" indent="0" algn="just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0424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94587"/>
            <a:ext cx="8455378" cy="857250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/>
              <a:t>CURRENT AND FUTURE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3512" y="1062988"/>
            <a:ext cx="8681156" cy="3394472"/>
          </a:xfrm>
        </p:spPr>
        <p:txBody>
          <a:bodyPr>
            <a:noAutofit/>
          </a:bodyPr>
          <a:lstStyle/>
          <a:p>
            <a:r>
              <a:rPr lang="en-US" sz="2400" dirty="0"/>
              <a:t>Ongoing development of CFD model for a controlled room and for an operating flour mill.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9BC75-0205-5412-504E-6F5161581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12453"/>
          <a:stretch/>
        </p:blipFill>
        <p:spPr>
          <a:xfrm>
            <a:off x="933824" y="2058693"/>
            <a:ext cx="2807654" cy="2161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300BF-B140-79FF-8105-575BA26C1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540" y="2235134"/>
            <a:ext cx="2411383" cy="180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C27D3-41F1-22B0-B105-902733833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554" y="2209106"/>
            <a:ext cx="2411384" cy="1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4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94587"/>
            <a:ext cx="8455378" cy="857250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/>
              <a:t>CFD applications in Agriculture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0DF2E9-9E58-EE25-2D9F-1A720C8AA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/>
        </p:blipFill>
        <p:spPr bwMode="auto">
          <a:xfrm>
            <a:off x="572276" y="1067110"/>
            <a:ext cx="2471386" cy="1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10239-6E8D-63E3-D2FE-D549978EA3E7}"/>
              </a:ext>
            </a:extLst>
          </p:cNvPr>
          <p:cNvSpPr txBox="1">
            <a:spLocks/>
          </p:cNvSpPr>
          <p:nvPr/>
        </p:nvSpPr>
        <p:spPr bwMode="auto">
          <a:xfrm>
            <a:off x="-9172" y="3721153"/>
            <a:ext cx="4021667" cy="71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For optimal crop production, heat and mass transfer for climate control in a greenhouse (Flores-Velazquez et al., 2015; Rodriguez and Velazquez, 2019)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0B823-D8D4-FDDC-623E-EBC6B43EC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902"/>
          <a:stretch/>
        </p:blipFill>
        <p:spPr>
          <a:xfrm>
            <a:off x="4092222" y="1048060"/>
            <a:ext cx="2112032" cy="27167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90666E-1706-E615-1F54-35EB67E6694F}"/>
              </a:ext>
            </a:extLst>
          </p:cNvPr>
          <p:cNvSpPr txBox="1">
            <a:spLocks/>
          </p:cNvSpPr>
          <p:nvPr/>
        </p:nvSpPr>
        <p:spPr bwMode="auto">
          <a:xfrm>
            <a:off x="4092222" y="3714555"/>
            <a:ext cx="2575278" cy="37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400" dirty="0"/>
              <a:t>Agricultural drone sprayer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400" dirty="0"/>
              <a:t>MR-CFD Co.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1028" name="Picture 4" descr="CFD Simulation of Heat and Mass Transfer for Climate Control in Greenhouses  | IntechOpen">
            <a:extLst>
              <a:ext uri="{FF2B5EF4-FFF2-40B4-BE49-F238E27FC236}">
                <a16:creationId xmlns:a16="http://schemas.microsoft.com/office/drawing/2014/main" id="{1A739A41-A9E2-09F0-30C4-30ACBE12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1" y="2571750"/>
            <a:ext cx="3027555" cy="11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dvances of Computational Fluid Dynamics (CFD) applications in agricultural  building modelling: Research, applications and challenges - ScienceDirect">
            <a:extLst>
              <a:ext uri="{FF2B5EF4-FFF2-40B4-BE49-F238E27FC236}">
                <a16:creationId xmlns:a16="http://schemas.microsoft.com/office/drawing/2014/main" id="{36C8A834-12E7-D66E-F1F1-A41DEF5CE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8"/>
          <a:stretch/>
        </p:blipFill>
        <p:spPr bwMode="auto">
          <a:xfrm>
            <a:off x="6550336" y="992124"/>
            <a:ext cx="2598655" cy="19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A9F709-9C1E-952E-D24B-4A760B2FE8F6}"/>
              </a:ext>
            </a:extLst>
          </p:cNvPr>
          <p:cNvSpPr txBox="1">
            <a:spLocks/>
          </p:cNvSpPr>
          <p:nvPr/>
        </p:nvSpPr>
        <p:spPr bwMode="auto">
          <a:xfrm>
            <a:off x="6209245" y="2960293"/>
            <a:ext cx="2939746" cy="37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Agricultural building modelling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 err="1"/>
              <a:t>Bournett</a:t>
            </a:r>
            <a:r>
              <a:rPr lang="en-US" sz="1400" dirty="0"/>
              <a:t> and </a:t>
            </a:r>
            <a:r>
              <a:rPr lang="en-US" sz="1400" dirty="0" err="1"/>
              <a:t>Rojano</a:t>
            </a:r>
            <a:r>
              <a:rPr lang="en-US" sz="1400" dirty="0"/>
              <a:t>, 2022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400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4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94587"/>
            <a:ext cx="8455378" cy="857250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/>
              <a:t>Acknowledgment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70934" y="935988"/>
            <a:ext cx="8703734" cy="3394472"/>
          </a:xfrm>
        </p:spPr>
        <p:txBody>
          <a:bodyPr>
            <a:noAutofit/>
          </a:bodyPr>
          <a:lstStyle/>
          <a:p>
            <a:r>
              <a:rPr lang="en-US" sz="2200" dirty="0" err="1"/>
              <a:t>AgGateway</a:t>
            </a:r>
            <a:r>
              <a:rPr lang="en-US" sz="2200" dirty="0"/>
              <a:t> and the Ag CIO Roundtable</a:t>
            </a:r>
          </a:p>
          <a:p>
            <a:r>
              <a:rPr lang="en-US" sz="2200" dirty="0"/>
              <a:t>My major Professors – Dr. Donghai Wang, Dr. Mark </a:t>
            </a:r>
            <a:r>
              <a:rPr lang="en-US" sz="2200" dirty="0" err="1"/>
              <a:t>Casada</a:t>
            </a:r>
            <a:r>
              <a:rPr lang="en-US" sz="2200" dirty="0"/>
              <a:t>, and Dr. Ronaldo </a:t>
            </a:r>
            <a:r>
              <a:rPr lang="en-US" sz="2200" dirty="0" err="1"/>
              <a:t>Maghirang</a:t>
            </a:r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A person and person standing in front of a mural&#10;&#10;Description automatically generated">
            <a:extLst>
              <a:ext uri="{FF2B5EF4-FFF2-40B4-BE49-F238E27FC236}">
                <a16:creationId xmlns:a16="http://schemas.microsoft.com/office/drawing/2014/main" id="{EE3AD805-1587-5CA9-1CD4-F38D9B504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8" t="21598" r="12098" b="-1379"/>
          <a:stretch/>
        </p:blipFill>
        <p:spPr>
          <a:xfrm>
            <a:off x="1257301" y="2200521"/>
            <a:ext cx="1811730" cy="2421205"/>
          </a:xfrm>
          <a:prstGeom prst="rect">
            <a:avLst/>
          </a:prstGeom>
        </p:spPr>
      </p:pic>
      <p:pic>
        <p:nvPicPr>
          <p:cNvPr id="5" name="Picture 4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F3BC3F9C-D488-C215-5A69-190032D36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4486" y="2200521"/>
            <a:ext cx="2047070" cy="2418691"/>
          </a:xfrm>
          <a:prstGeom prst="rect">
            <a:avLst/>
          </a:prstGeom>
        </p:spPr>
      </p:pic>
      <p:pic>
        <p:nvPicPr>
          <p:cNvPr id="6" name="Picture 5" descr="A person and person standing in front of a poster&#10;&#10;Description automatically generated">
            <a:extLst>
              <a:ext uri="{FF2B5EF4-FFF2-40B4-BE49-F238E27FC236}">
                <a16:creationId xmlns:a16="http://schemas.microsoft.com/office/drawing/2014/main" id="{8EA882A4-62BA-7C22-7AA3-71FA41A5E5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75" b="2996"/>
          <a:stretch/>
        </p:blipFill>
        <p:spPr>
          <a:xfrm>
            <a:off x="3182240" y="2200521"/>
            <a:ext cx="1755576" cy="24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300" dirty="0"/>
              <a:t>Thank you! </a:t>
            </a:r>
            <a:r>
              <a:rPr lang="en-US" sz="3300" dirty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endParaRPr lang="en-US" sz="33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3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C0167-2843-C778-B19B-A68BA7C8C745}"/>
              </a:ext>
            </a:extLst>
          </p:cNvPr>
          <p:cNvSpPr txBox="1"/>
          <p:nvPr/>
        </p:nvSpPr>
        <p:spPr>
          <a:xfrm>
            <a:off x="2692400" y="2571750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fxbasuncion@ksu.edu</a:t>
            </a:r>
          </a:p>
        </p:txBody>
      </p:sp>
    </p:spTree>
    <p:extLst>
      <p:ext uri="{BB962C8B-B14F-4D97-AF65-F5344CB8AC3E}">
        <p14:creationId xmlns:p14="http://schemas.microsoft.com/office/powerpoint/2010/main" val="152417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9" y="294587"/>
            <a:ext cx="7580032" cy="857250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/>
              <a:t>About Me – Fei Xyza Asuncion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1200" y="1079320"/>
            <a:ext cx="5443495" cy="3394472"/>
          </a:xfrm>
        </p:spPr>
        <p:txBody>
          <a:bodyPr>
            <a:noAutofit/>
          </a:bodyPr>
          <a:lstStyle/>
          <a:p>
            <a:r>
              <a:rPr lang="en-US" sz="2000" dirty="0"/>
              <a:t>From the Philippines</a:t>
            </a:r>
          </a:p>
          <a:p>
            <a:r>
              <a:rPr lang="en-US" sz="2000" dirty="0"/>
              <a:t>B.S. and M.S. in Agricultural Engineering, University of the Philippines Los Banos, Major in Agricultural Power and Machinery </a:t>
            </a:r>
            <a:r>
              <a:rPr lang="en-US" sz="2000" dirty="0" err="1"/>
              <a:t>Engg</a:t>
            </a:r>
            <a:endParaRPr lang="en-US" sz="2000" dirty="0"/>
          </a:p>
          <a:p>
            <a:r>
              <a:rPr lang="en-US" sz="2000" dirty="0"/>
              <a:t>Graduate Research Assistant and PhD Candidate, Carl and Melinda </a:t>
            </a:r>
            <a:r>
              <a:rPr lang="en-US" sz="2000" dirty="0" err="1"/>
              <a:t>Helwig</a:t>
            </a:r>
            <a:r>
              <a:rPr lang="en-US" sz="2000" dirty="0"/>
              <a:t> Department of Biological and Agricultural Engineering, Kansas State University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758C4C-E398-7FC3-675F-DA533B1A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685" y="1006801"/>
            <a:ext cx="2258995" cy="33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9" y="294587"/>
            <a:ext cx="7580032" cy="857250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/>
              <a:t>My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7274" y="910895"/>
            <a:ext cx="4453331" cy="3394472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Lucida Sans" panose="020B0602030504020204" pitchFamily="34" charset="0"/>
                <a:cs typeface="Lucida Sans" panose="020B0602030504020204" pitchFamily="34" charset="0"/>
              </a:rPr>
              <a:t>Computational Fluid Dynamics Modeling of Aerosol Insecticide Particle Transport for Stored Product Insect Control </a:t>
            </a:r>
          </a:p>
          <a:p>
            <a:r>
              <a:rPr lang="en-US" sz="1800" dirty="0"/>
              <a:t>To improve spray application techniques. </a:t>
            </a:r>
          </a:p>
          <a:p>
            <a:r>
              <a:rPr lang="en-US" sz="1800" dirty="0"/>
              <a:t>Develop CFD models that simulate air flow, track the motion of individual aerosol insecticide particles, and estimate the efficiency of the spray application through the deposition of the particles. </a:t>
            </a:r>
          </a:p>
        </p:txBody>
      </p:sp>
      <p:pic>
        <p:nvPicPr>
          <p:cNvPr id="4" name="Picture 3" descr="A person sitting at a desk with two computer screens&#10;&#10;Description automatically generated">
            <a:extLst>
              <a:ext uri="{FF2B5EF4-FFF2-40B4-BE49-F238E27FC236}">
                <a16:creationId xmlns:a16="http://schemas.microsoft.com/office/drawing/2014/main" id="{3B82C799-0A0F-737F-5DA9-302CCDDC0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9" y="1084091"/>
            <a:ext cx="2190043" cy="156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erson standing next to a green cylinder&#10;&#10;Description automatically generated">
            <a:extLst>
              <a:ext uri="{FF2B5EF4-FFF2-40B4-BE49-F238E27FC236}">
                <a16:creationId xmlns:a16="http://schemas.microsoft.com/office/drawing/2014/main" id="{A436C927-6D28-0E5E-9285-DD9D761CAB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3"/>
          <a:stretch/>
        </p:blipFill>
        <p:spPr bwMode="auto">
          <a:xfrm>
            <a:off x="225779" y="2751522"/>
            <a:ext cx="1731391" cy="186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3C824F7-167B-20C8-0E34-119EF0905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7" t="13232" r="-1" b="4949"/>
          <a:stretch/>
        </p:blipFill>
        <p:spPr>
          <a:xfrm>
            <a:off x="2457719" y="2021663"/>
            <a:ext cx="2052991" cy="1662645"/>
          </a:xfrm>
          <a:prstGeom prst="rect">
            <a:avLst/>
          </a:prstGeom>
        </p:spPr>
      </p:pic>
      <p:pic>
        <p:nvPicPr>
          <p:cNvPr id="18" name="Picture 17" descr="A black and yellow logo&#10;&#10;Description automatically generated">
            <a:extLst>
              <a:ext uri="{FF2B5EF4-FFF2-40B4-BE49-F238E27FC236}">
                <a16:creationId xmlns:a16="http://schemas.microsoft.com/office/drawing/2014/main" id="{426EF79B-8C56-4623-AC65-E27CAD235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282" y="3967826"/>
            <a:ext cx="835932" cy="35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9" y="294587"/>
            <a:ext cx="7580032" cy="857250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/>
              <a:t>Stored product insects</a:t>
            </a:r>
          </a:p>
        </p:txBody>
      </p:sp>
      <p:pic>
        <p:nvPicPr>
          <p:cNvPr id="5" name="Picture 4" descr="A picture containing dog, food, table, large&#10;&#10;Description automatically generated">
            <a:extLst>
              <a:ext uri="{FF2B5EF4-FFF2-40B4-BE49-F238E27FC236}">
                <a16:creationId xmlns:a16="http://schemas.microsoft.com/office/drawing/2014/main" id="{E394C3BB-E645-48F4-BA55-61A841C47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0" t="37550" r="-3" b="12821"/>
          <a:stretch/>
        </p:blipFill>
        <p:spPr>
          <a:xfrm>
            <a:off x="660855" y="1120184"/>
            <a:ext cx="2864534" cy="159316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94433" y="1084090"/>
            <a:ext cx="4346454" cy="3394472"/>
          </a:xfrm>
        </p:spPr>
        <p:txBody>
          <a:bodyPr>
            <a:noAutofit/>
          </a:bodyPr>
          <a:lstStyle/>
          <a:p>
            <a:pPr algn="just"/>
            <a:r>
              <a:rPr lang="en-US" sz="2000" dirty="0"/>
              <a:t>Insect pests that are attracted to food; they spend significant part of their life living inside their preferred food.</a:t>
            </a:r>
          </a:p>
          <a:p>
            <a:pPr algn="just"/>
            <a:r>
              <a:rPr lang="en-US" sz="2000" dirty="0"/>
              <a:t>Harder to notice than common pests because they are much smaller in size.</a:t>
            </a:r>
          </a:p>
          <a:p>
            <a:pPr algn="just"/>
            <a:r>
              <a:rPr lang="en-US" sz="2000" dirty="0"/>
              <a:t>They are threat to food supplies.</a:t>
            </a:r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F21E3-4D7B-45F0-BEAF-139DED71808E}"/>
              </a:ext>
            </a:extLst>
          </p:cNvPr>
          <p:cNvSpPr txBox="1"/>
          <p:nvPr/>
        </p:nvSpPr>
        <p:spPr>
          <a:xfrm>
            <a:off x="465664" y="4353172"/>
            <a:ext cx="42883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/>
              <a:t>Source: https://www.rentokil.com/us/blog/indian-meal-moths-dont-let-eat-revenue</a:t>
            </a:r>
            <a:r>
              <a:rPr lang="en-US" sz="900" dirty="0"/>
              <a:t>/</a:t>
            </a:r>
            <a:endParaRPr lang="en-US" sz="900" b="1" i="1" dirty="0"/>
          </a:p>
        </p:txBody>
      </p:sp>
      <p:pic>
        <p:nvPicPr>
          <p:cNvPr id="7" name="Picture 6" descr="A close up of food&#10;&#10;Description automatically generated">
            <a:extLst>
              <a:ext uri="{FF2B5EF4-FFF2-40B4-BE49-F238E27FC236}">
                <a16:creationId xmlns:a16="http://schemas.microsoft.com/office/drawing/2014/main" id="{6F89F689-48B7-4D40-80BA-DE15178B4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55" y="2930877"/>
            <a:ext cx="2864534" cy="1342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740A4-DE4A-421B-AA12-DF2F5CDCA22F}"/>
              </a:ext>
            </a:extLst>
          </p:cNvPr>
          <p:cNvSpPr txBox="1"/>
          <p:nvPr/>
        </p:nvSpPr>
        <p:spPr>
          <a:xfrm>
            <a:off x="489893" y="2724358"/>
            <a:ext cx="32335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/>
              <a:t>Source: http://media.releasewire.com/photos/show/?id=93374</a:t>
            </a:r>
          </a:p>
        </p:txBody>
      </p:sp>
    </p:spTree>
    <p:extLst>
      <p:ext uri="{BB962C8B-B14F-4D97-AF65-F5344CB8AC3E}">
        <p14:creationId xmlns:p14="http://schemas.microsoft.com/office/powerpoint/2010/main" val="29700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A461-BA5C-CA0C-402A-F5D29A0B7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399"/>
            <a:ext cx="8229600" cy="657225"/>
          </a:xfrm>
        </p:spPr>
        <p:txBody>
          <a:bodyPr/>
          <a:lstStyle/>
          <a:p>
            <a:pPr algn="l"/>
            <a:r>
              <a:rPr lang="en-US" sz="3200" dirty="0"/>
              <a:t>Computational Fluid Dynamics (CFD)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A16D8-B0FF-F5E6-A3EE-137870EF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064500" cy="3394472"/>
          </a:xfrm>
        </p:spPr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Computational fluid dynamics (CFD) is a very powerful simulation tool which uses computers and applied mathematics to model fluid flow situations, heat, mass and momentum transfer and optimal design in agro-industrial processes (Xia and Sun, 2002).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94587"/>
            <a:ext cx="8455378" cy="857250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/>
              <a:t>CFD modeling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2E59135-A19F-881A-FB3F-B5318B305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345" y="1295832"/>
            <a:ext cx="1802132" cy="255183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F6BFA8D-0AE0-3AF9-E5AE-B9B70BA247B7}"/>
              </a:ext>
            </a:extLst>
          </p:cNvPr>
          <p:cNvSpPr/>
          <p:nvPr/>
        </p:nvSpPr>
        <p:spPr>
          <a:xfrm>
            <a:off x="2177506" y="2393966"/>
            <a:ext cx="592297" cy="3470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id="{AD80303A-6EC9-660B-F8B6-A019CBEE5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53" y="3803462"/>
            <a:ext cx="18923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+mn-lt"/>
              </a:rPr>
              <a:t>Experimental setup</a:t>
            </a:r>
          </a:p>
          <a:p>
            <a:r>
              <a:rPr lang="en-US" sz="1400" b="1" dirty="0">
                <a:solidFill>
                  <a:srgbClr val="000000"/>
                </a:solidFill>
                <a:latin typeface="+mn-lt"/>
              </a:rPr>
              <a:t>(Vertical flow aerosol exposure chamber)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1DEEB0-8F6C-9A59-6E1B-FDB048EBD5FF}"/>
              </a:ext>
            </a:extLst>
          </p:cNvPr>
          <p:cNvGrpSpPr/>
          <p:nvPr/>
        </p:nvGrpSpPr>
        <p:grpSpPr>
          <a:xfrm>
            <a:off x="2979335" y="1346647"/>
            <a:ext cx="2771667" cy="2745787"/>
            <a:chOff x="2474235" y="873421"/>
            <a:chExt cx="2771667" cy="27457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0D78D5-C8C7-BC71-CBD7-55A75474E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655" y="873421"/>
              <a:ext cx="2448247" cy="2397089"/>
            </a:xfrm>
            <a:prstGeom prst="rect">
              <a:avLst/>
            </a:prstGeom>
          </p:spPr>
        </p:pic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8C31D72A-A073-B021-523F-7F8676679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4235" y="3311431"/>
              <a:ext cx="27716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Schematic diagram of the chamber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F8467E-5EFD-92EF-0225-4113DA500E30}"/>
              </a:ext>
            </a:extLst>
          </p:cNvPr>
          <p:cNvGrpSpPr/>
          <p:nvPr/>
        </p:nvGrpSpPr>
        <p:grpSpPr>
          <a:xfrm>
            <a:off x="5994864" y="1485900"/>
            <a:ext cx="2916397" cy="1986988"/>
            <a:chOff x="4997855" y="720449"/>
            <a:chExt cx="2916397" cy="19869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9A9C49-7D76-6679-2336-7266DA076375}"/>
                </a:ext>
              </a:extLst>
            </p:cNvPr>
            <p:cNvGrpSpPr/>
            <p:nvPr/>
          </p:nvGrpSpPr>
          <p:grpSpPr>
            <a:xfrm>
              <a:off x="5048074" y="720449"/>
              <a:ext cx="2866178" cy="1577057"/>
              <a:chOff x="1659467" y="630527"/>
              <a:chExt cx="6271632" cy="365517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5DAE4C8-0FEB-5345-4EF1-5F07C348B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8" b="19784"/>
              <a:stretch/>
            </p:blipFill>
            <p:spPr>
              <a:xfrm>
                <a:off x="1659467" y="630527"/>
                <a:ext cx="6271632" cy="3486227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39FA004-43CF-E557-EEC7-F3063CED39DA}"/>
                  </a:ext>
                </a:extLst>
              </p:cNvPr>
              <p:cNvCxnSpPr/>
              <p:nvPr/>
            </p:nvCxnSpPr>
            <p:spPr>
              <a:xfrm>
                <a:off x="7082240" y="3542145"/>
                <a:ext cx="0" cy="73429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EA29CB6-56B1-20D2-ABF2-1D52F46E5D21}"/>
                  </a:ext>
                </a:extLst>
              </p:cNvPr>
              <p:cNvCxnSpPr/>
              <p:nvPr/>
            </p:nvCxnSpPr>
            <p:spPr>
              <a:xfrm>
                <a:off x="2116154" y="3551414"/>
                <a:ext cx="0" cy="73429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02ECBB2E-6399-F7A2-0F96-29216E8B6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7855" y="2399660"/>
              <a:ext cx="29163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400" b="1" dirty="0">
                  <a:solidFill>
                    <a:srgbClr val="000000"/>
                  </a:solidFill>
                  <a:latin typeface="+mn-lt"/>
                </a:rPr>
                <a:t>Dish distribution inside the chamber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A42B5EA-9D9C-C323-0AC2-D5167F2BDC39}"/>
              </a:ext>
            </a:extLst>
          </p:cNvPr>
          <p:cNvSpPr/>
          <p:nvPr/>
        </p:nvSpPr>
        <p:spPr>
          <a:xfrm>
            <a:off x="5298212" y="2991577"/>
            <a:ext cx="826362" cy="3470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F8D9D3-C8E2-A980-BBED-C557EDE9502A}"/>
              </a:ext>
            </a:extLst>
          </p:cNvPr>
          <p:cNvSpPr/>
          <p:nvPr/>
        </p:nvSpPr>
        <p:spPr>
          <a:xfrm>
            <a:off x="7303911" y="2270125"/>
            <a:ext cx="256032" cy="246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392621FB-763C-3063-1DF9-55C7EF2A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554" y="4208546"/>
            <a:ext cx="4762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+mn-lt"/>
              </a:rPr>
              <a:t>Understanding the physics of the problem </a:t>
            </a:r>
          </a:p>
        </p:txBody>
      </p:sp>
    </p:spTree>
    <p:extLst>
      <p:ext uri="{BB962C8B-B14F-4D97-AF65-F5344CB8AC3E}">
        <p14:creationId xmlns:p14="http://schemas.microsoft.com/office/powerpoint/2010/main" val="37680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2" grpId="0" animBg="1"/>
      <p:bldP spid="2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94587"/>
            <a:ext cx="8455378" cy="857250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/>
              <a:t>CFD modeling</a:t>
            </a:r>
          </a:p>
        </p:txBody>
      </p:sp>
      <p:pic>
        <p:nvPicPr>
          <p:cNvPr id="18" name="Picture 17" descr="A diagram of a cylindrical structure&#10;&#10;Description automatically generated">
            <a:extLst>
              <a:ext uri="{FF2B5EF4-FFF2-40B4-BE49-F238E27FC236}">
                <a16:creationId xmlns:a16="http://schemas.microsoft.com/office/drawing/2014/main" id="{9C021978-C1F3-EEAE-27FE-9DD947C5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496" y="910281"/>
            <a:ext cx="3227994" cy="338580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228D42-52F8-64C6-45C1-53E5801879BC}"/>
              </a:ext>
            </a:extLst>
          </p:cNvPr>
          <p:cNvGrpSpPr/>
          <p:nvPr/>
        </p:nvGrpSpPr>
        <p:grpSpPr>
          <a:xfrm>
            <a:off x="1291292" y="1110275"/>
            <a:ext cx="1754264" cy="2760132"/>
            <a:chOff x="5820150" y="1649474"/>
            <a:chExt cx="2725860" cy="422733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93AF33-5BDC-E822-2D3A-ECB351B25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0150" y="1649474"/>
              <a:ext cx="2725860" cy="422733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FDF4A5-9F0C-2D7B-8058-31DBE01F7109}"/>
                </a:ext>
              </a:extLst>
            </p:cNvPr>
            <p:cNvSpPr txBox="1"/>
            <p:nvPr/>
          </p:nvSpPr>
          <p:spPr>
            <a:xfrm>
              <a:off x="6974582" y="2174797"/>
              <a:ext cx="903863" cy="444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Inlet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390B7A-0A7D-8F7E-9F8B-85D42CA52E1D}"/>
                </a:ext>
              </a:extLst>
            </p:cNvPr>
            <p:cNvSpPr txBox="1"/>
            <p:nvPr/>
          </p:nvSpPr>
          <p:spPr>
            <a:xfrm>
              <a:off x="6436785" y="5057657"/>
              <a:ext cx="1045884" cy="444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Outlet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CFC130-E963-F94B-2FE4-90731F3C90C8}"/>
                </a:ext>
              </a:extLst>
            </p:cNvPr>
            <p:cNvSpPr txBox="1"/>
            <p:nvPr/>
          </p:nvSpPr>
          <p:spPr>
            <a:xfrm>
              <a:off x="6688605" y="3944541"/>
              <a:ext cx="794065" cy="444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Dish</a:t>
              </a:r>
            </a:p>
          </p:txBody>
        </p:sp>
      </p:grpSp>
      <p:sp>
        <p:nvSpPr>
          <p:cNvPr id="28" name="TextBox 25">
            <a:extLst>
              <a:ext uri="{FF2B5EF4-FFF2-40B4-BE49-F238E27FC236}">
                <a16:creationId xmlns:a16="http://schemas.microsoft.com/office/drawing/2014/main" id="{6FCA6B68-602B-F519-FD48-97D362F3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405" y="3909743"/>
            <a:ext cx="26980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+mn-lt"/>
              </a:rPr>
              <a:t>Chamber and dish representation</a:t>
            </a:r>
          </a:p>
          <a:p>
            <a:r>
              <a:rPr lang="en-US" sz="1400" b="1" dirty="0">
                <a:solidFill>
                  <a:srgbClr val="000000"/>
                </a:solidFill>
                <a:latin typeface="+mn-lt"/>
              </a:rPr>
              <a:t>(ANSYS FLUENT 2021 R1)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A1F8F487-3FAB-6690-85E3-5DA56083F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090" y="4280708"/>
            <a:ext cx="2944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+mn-lt"/>
              </a:rPr>
              <a:t>Boundary conditions for simulation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FD86847-8688-B15C-11A9-4DEF75932656}"/>
              </a:ext>
            </a:extLst>
          </p:cNvPr>
          <p:cNvSpPr/>
          <p:nvPr/>
        </p:nvSpPr>
        <p:spPr>
          <a:xfrm>
            <a:off x="3556812" y="2395912"/>
            <a:ext cx="592297" cy="3470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94587"/>
            <a:ext cx="8455378" cy="857250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/>
              <a:t>CFD simulation results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8D0884-C7C3-A564-A598-C401D2DF47FB}"/>
              </a:ext>
            </a:extLst>
          </p:cNvPr>
          <p:cNvGrpSpPr/>
          <p:nvPr/>
        </p:nvGrpSpPr>
        <p:grpSpPr>
          <a:xfrm>
            <a:off x="4802852" y="983874"/>
            <a:ext cx="2557504" cy="3530269"/>
            <a:chOff x="-1" y="1"/>
            <a:chExt cx="2202347" cy="3264672"/>
          </a:xfrm>
        </p:grpSpPr>
        <p:pic>
          <p:nvPicPr>
            <p:cNvPr id="21" name="Picture 20" descr="G:\ACADEMICS\CFD CHAMBER_ALL CASES\3D\CASES\PHOTOS\velocity vector.jpg">
              <a:extLst>
                <a:ext uri="{FF2B5EF4-FFF2-40B4-BE49-F238E27FC236}">
                  <a16:creationId xmlns:a16="http://schemas.microsoft.com/office/drawing/2014/main" id="{DC7141AC-E2A3-1873-6425-F8A862EDF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1" t="2503" r="41321" b="3998"/>
            <a:stretch/>
          </p:blipFill>
          <p:spPr bwMode="auto">
            <a:xfrm>
              <a:off x="1101256" y="1"/>
              <a:ext cx="1101090" cy="32646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G:\ACADEMICS\CFD CHAMBER_ALL CASES\3D\CASES\PHOTOS\velocity vector.jpg">
              <a:extLst>
                <a:ext uri="{FF2B5EF4-FFF2-40B4-BE49-F238E27FC236}">
                  <a16:creationId xmlns:a16="http://schemas.microsoft.com/office/drawing/2014/main" id="{6C958ECC-EE68-4EA9-27A1-1486500FB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1" t="2503" r="41321" b="4361"/>
            <a:stretch/>
          </p:blipFill>
          <p:spPr bwMode="auto">
            <a:xfrm flipH="1">
              <a:off x="-1" y="1"/>
              <a:ext cx="1101090" cy="32519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D36781-EEF5-4416-F3D1-70B1A1C4A2C0}"/>
              </a:ext>
            </a:extLst>
          </p:cNvPr>
          <p:cNvGrpSpPr/>
          <p:nvPr/>
        </p:nvGrpSpPr>
        <p:grpSpPr>
          <a:xfrm>
            <a:off x="409193" y="983875"/>
            <a:ext cx="3623310" cy="3333115"/>
            <a:chOff x="-154813" y="-27432"/>
            <a:chExt cx="3623658" cy="3333463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3085944-EAD5-440A-AAFE-AD971EB9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17467" y="-27432"/>
              <a:ext cx="2351378" cy="33334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EAF243-F987-E746-C760-E3D0D1C37E10}"/>
                </a:ext>
              </a:extLst>
            </p:cNvPr>
            <p:cNvGrpSpPr/>
            <p:nvPr/>
          </p:nvGrpSpPr>
          <p:grpSpPr>
            <a:xfrm>
              <a:off x="-154813" y="0"/>
              <a:ext cx="1216152" cy="2559470"/>
              <a:chOff x="-154813" y="0"/>
              <a:chExt cx="1216152" cy="25594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C955575-5ACE-1C2B-4B45-A3C1A56EE628}"/>
                  </a:ext>
                </a:extLst>
              </p:cNvPr>
              <p:cNvGrpSpPr/>
              <p:nvPr/>
            </p:nvGrpSpPr>
            <p:grpSpPr>
              <a:xfrm>
                <a:off x="0" y="0"/>
                <a:ext cx="1061339" cy="2336383"/>
                <a:chOff x="0" y="0"/>
                <a:chExt cx="1061339" cy="233638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480078C-0910-0525-900F-6285416FEDE0}"/>
                    </a:ext>
                  </a:extLst>
                </p:cNvPr>
                <p:cNvGrpSpPr/>
                <p:nvPr/>
              </p:nvGrpSpPr>
              <p:grpSpPr>
                <a:xfrm>
                  <a:off x="94891" y="310551"/>
                  <a:ext cx="966448" cy="2025832"/>
                  <a:chOff x="0" y="17253"/>
                  <a:chExt cx="966448" cy="2025832"/>
                </a:xfrm>
              </p:grpSpPr>
              <p:pic>
                <p:nvPicPr>
                  <p:cNvPr id="10" name="Picture 9" descr="A picture containing diagram&#10;&#10;Description automatically generated">
                    <a:extLst>
                      <a:ext uri="{FF2B5EF4-FFF2-40B4-BE49-F238E27FC236}">
                        <a16:creationId xmlns:a16="http://schemas.microsoft.com/office/drawing/2014/main" id="{0474481F-BC45-004A-0FD6-A2CB9F207B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0" y="17253"/>
                    <a:ext cx="621030" cy="194945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1" name="Text Box 2">
                        <a:extLst>
                          <a:ext uri="{FF2B5EF4-FFF2-40B4-BE49-F238E27FC236}">
                            <a16:creationId xmlns:a16="http://schemas.microsoft.com/office/drawing/2014/main" id="{F866B5E1-6F8C-C271-D20A-FEE40F16AF4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0989" y="879395"/>
                        <a:ext cx="757913" cy="266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indent="0" algn="just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tabLst>
                            <a:tab pos="3124200" algn="ctr"/>
                            <a:tab pos="6248400" algn="r"/>
                          </a:tabLst>
                        </a:pPr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5.84 </a:t>
                        </a:r>
                        <a14:m>
                          <m:oMath xmlns:m="http://schemas.openxmlformats.org/officeDocument/2006/math">
                            <m:r>
                              <a:rPr lang="en-US" sz="900" i="1" kern="1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Arial" panose="020B0604020202020204" pitchFamily="34" charset="0"/>
                              </a:rPr>
                              <m:t>×</m:t>
                            </m:r>
                          </m:oMath>
                        </a14:m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 10</a:t>
                        </a:r>
                        <a:r>
                          <a:rPr lang="en-US" sz="900" kern="100" baseline="300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-4</a:t>
                        </a:r>
                        <a:endPara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1" name="Text Box 2">
                        <a:extLst>
                          <a:ext uri="{FF2B5EF4-FFF2-40B4-BE49-F238E27FC236}">
                            <a16:creationId xmlns:a16="http://schemas.microsoft.com/office/drawing/2014/main" id="{F866B5E1-6F8C-C271-D20A-FEE40F16AF4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180989" y="879395"/>
                        <a:ext cx="757913" cy="266700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b="-31818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2" name="Text Box 2">
                        <a:extLst>
                          <a:ext uri="{FF2B5EF4-FFF2-40B4-BE49-F238E27FC236}">
                            <a16:creationId xmlns:a16="http://schemas.microsoft.com/office/drawing/2014/main" id="{A0AB0A8B-FE1D-E171-7824-35FBA6AA0F14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9698" y="431163"/>
                        <a:ext cx="749318" cy="266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indent="0" algn="just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tabLst>
                            <a:tab pos="3124200" algn="ctr"/>
                            <a:tab pos="6248400" algn="r"/>
                          </a:tabLst>
                        </a:pPr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8.76 </a:t>
                        </a:r>
                        <a14:m>
                          <m:oMath xmlns:m="http://schemas.openxmlformats.org/officeDocument/2006/math">
                            <m:r>
                              <a:rPr lang="en-US" sz="900" i="1" kern="1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Arial" panose="020B0604020202020204" pitchFamily="34" charset="0"/>
                              </a:rPr>
                              <m:t>×</m:t>
                            </m:r>
                          </m:oMath>
                        </a14:m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 10</a:t>
                        </a:r>
                        <a:r>
                          <a:rPr lang="en-US" sz="900" kern="100" baseline="300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-4</a:t>
                        </a:r>
                        <a:endPara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2" name="Text Box 2">
                        <a:extLst>
                          <a:ext uri="{FF2B5EF4-FFF2-40B4-BE49-F238E27FC236}">
                            <a16:creationId xmlns:a16="http://schemas.microsoft.com/office/drawing/2014/main" id="{A0AB0A8B-FE1D-E171-7824-35FBA6AA0F1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189698" y="431163"/>
                        <a:ext cx="749318" cy="266700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32558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3" name="Text Box 2">
                        <a:extLst>
                          <a:ext uri="{FF2B5EF4-FFF2-40B4-BE49-F238E27FC236}">
                            <a16:creationId xmlns:a16="http://schemas.microsoft.com/office/drawing/2014/main" id="{E58F4212-C99A-808C-E067-0AD3E78AC93F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3606" y="27324"/>
                        <a:ext cx="812842" cy="266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indent="0" algn="just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tabLst>
                            <a:tab pos="3124200" algn="ctr"/>
                            <a:tab pos="6248400" algn="r"/>
                          </a:tabLst>
                        </a:pPr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11.68 </a:t>
                        </a:r>
                        <a14:m>
                          <m:oMath xmlns:m="http://schemas.openxmlformats.org/officeDocument/2006/math">
                            <m:r>
                              <a:rPr lang="en-US" sz="900" i="1" kern="1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Arial" panose="020B0604020202020204" pitchFamily="34" charset="0"/>
                              </a:rPr>
                              <m:t>×</m:t>
                            </m:r>
                          </m:oMath>
                        </a14:m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 10</a:t>
                        </a:r>
                        <a:r>
                          <a:rPr lang="en-US" sz="900" kern="100" baseline="300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-4</a:t>
                        </a:r>
                        <a:endPara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3" name="Text Box 2">
                        <a:extLst>
                          <a:ext uri="{FF2B5EF4-FFF2-40B4-BE49-F238E27FC236}">
                            <a16:creationId xmlns:a16="http://schemas.microsoft.com/office/drawing/2014/main" id="{E58F4212-C99A-808C-E067-0AD3E78AC93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153606" y="27324"/>
                        <a:ext cx="812842" cy="266700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31818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4" name="Text Box 2">
                        <a:extLst>
                          <a:ext uri="{FF2B5EF4-FFF2-40B4-BE49-F238E27FC236}">
                            <a16:creationId xmlns:a16="http://schemas.microsoft.com/office/drawing/2014/main" id="{4131D657-D817-ED3F-452A-52F88652853F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365" y="1336403"/>
                        <a:ext cx="793966" cy="266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indent="0" algn="just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tabLst>
                            <a:tab pos="3124200" algn="ctr"/>
                            <a:tab pos="6248400" algn="r"/>
                          </a:tabLst>
                        </a:pPr>
                        <a:r>
                          <a:rPr lang="en-US" sz="900" kern="100" dirty="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2.92 </a:t>
                        </a:r>
                        <a14:m>
                          <m:oMath xmlns:m="http://schemas.openxmlformats.org/officeDocument/2006/math">
                            <m:r>
                              <a:rPr lang="en-US" sz="900" i="1" kern="1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Arial" panose="020B0604020202020204" pitchFamily="34" charset="0"/>
                              </a:rPr>
                              <m:t>×</m:t>
                            </m:r>
                          </m:oMath>
                        </a14:m>
                        <a:r>
                          <a:rPr lang="en-US" sz="900" kern="100" dirty="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 10</a:t>
                        </a:r>
                        <a:r>
                          <a:rPr lang="en-US" sz="900" kern="100" baseline="30000" dirty="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-4</a:t>
                        </a:r>
                        <a:endParaRPr lang="en-US" sz="1200" kern="10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4" name="Text Box 2">
                        <a:extLst>
                          <a:ext uri="{FF2B5EF4-FFF2-40B4-BE49-F238E27FC236}">
                            <a16:creationId xmlns:a16="http://schemas.microsoft.com/office/drawing/2014/main" id="{4131D657-D817-ED3F-452A-52F88652853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172365" y="1336403"/>
                        <a:ext cx="793966" cy="26670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31818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5" name="Text Box 2">
                        <a:extLst>
                          <a:ext uri="{FF2B5EF4-FFF2-40B4-BE49-F238E27FC236}">
                            <a16:creationId xmlns:a16="http://schemas.microsoft.com/office/drawing/2014/main" id="{6F711E4F-A9BB-1DEC-542B-29930D1849F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1030" y="1776385"/>
                        <a:ext cx="757871" cy="266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indent="0" algn="just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tabLst>
                            <a:tab pos="3124200" algn="ctr"/>
                            <a:tab pos="6248400" algn="r"/>
                          </a:tabLst>
                        </a:pPr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0.00 </a:t>
                        </a:r>
                        <a14:m>
                          <m:oMath xmlns:m="http://schemas.openxmlformats.org/officeDocument/2006/math">
                            <m:r>
                              <a:rPr lang="en-US" sz="900" i="1" kern="1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Arial" panose="020B0604020202020204" pitchFamily="34" charset="0"/>
                              </a:rPr>
                              <m:t>×</m:t>
                            </m:r>
                          </m:oMath>
                        </a14:m>
                        <a:r>
                          <a:rPr lang="en-US" sz="900" kern="1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 10</a:t>
                        </a:r>
                        <a:r>
                          <a:rPr lang="en-US" sz="900" kern="100" baseline="30000"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</a:rPr>
                          <a:t>-4</a:t>
                        </a:r>
                        <a:endParaRPr lang="en-US" sz="1200" kern="10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5" name="Text Box 2">
                        <a:extLst>
                          <a:ext uri="{FF2B5EF4-FFF2-40B4-BE49-F238E27FC236}">
                            <a16:creationId xmlns:a16="http://schemas.microsoft.com/office/drawing/2014/main" id="{6F711E4F-A9BB-1DEC-542B-29930D1849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181030" y="1776385"/>
                        <a:ext cx="757871" cy="26670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b="-31818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9" name="Text Box 2">
                  <a:extLst>
                    <a:ext uri="{FF2B5EF4-FFF2-40B4-BE49-F238E27FC236}">
                      <a16:creationId xmlns:a16="http://schemas.microsoft.com/office/drawing/2014/main" id="{D35670E3-9A32-52EE-8418-B382948505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061339" cy="36937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 indent="0" algn="just">
                    <a:spcBef>
                      <a:spcPts val="0"/>
                    </a:spcBef>
                    <a:spcAft>
                      <a:spcPts val="0"/>
                    </a:spcAft>
                    <a:tabLst>
                      <a:tab pos="3124200" algn="ctr"/>
                      <a:tab pos="6248400" algn="r"/>
                    </a:tabLst>
                  </a:pPr>
                  <a:r>
                    <a:rPr lang="en-US" sz="900" kern="100" dirty="0">
                      <a:effectLst/>
                      <a:latin typeface="Arial" panose="020B0604020202020204" pitchFamily="34" charset="0"/>
                      <a:ea typeface="DengXian" panose="02010600030101010101" pitchFamily="2" charset="-122"/>
                    </a:rPr>
                    <a:t>Velocity</a:t>
                  </a:r>
                  <a:endParaRPr lang="en-US" sz="1200" kern="1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endParaRPr>
                </a:p>
                <a:p>
                  <a:pPr marL="0" marR="0" indent="0" algn="just">
                    <a:spcBef>
                      <a:spcPts val="0"/>
                    </a:spcBef>
                    <a:spcAft>
                      <a:spcPts val="0"/>
                    </a:spcAft>
                    <a:tabLst>
                      <a:tab pos="3124200" algn="ctr"/>
                      <a:tab pos="6248400" algn="r"/>
                    </a:tabLst>
                  </a:pPr>
                  <a:r>
                    <a:rPr lang="en-US" sz="900" kern="100" dirty="0">
                      <a:effectLst/>
                      <a:latin typeface="Arial" panose="020B0604020202020204" pitchFamily="34" charset="0"/>
                      <a:ea typeface="DengXian" panose="02010600030101010101" pitchFamily="2" charset="-122"/>
                    </a:rPr>
                    <a:t>Streamline</a:t>
                  </a:r>
                  <a:endParaRPr lang="en-US" sz="1200" kern="1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endParaRPr>
                </a:p>
              </p:txBody>
            </p:sp>
          </p:grpSp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368B2E7E-842B-3607-4017-681C8525A4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54813" y="2318170"/>
                <a:ext cx="1052423" cy="2413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indent="15240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124200" algn="ctr"/>
                    <a:tab pos="6248400" algn="r"/>
                    <a:tab pos="1828800" algn="l"/>
                    <a:tab pos="3124200" algn="ctr"/>
                    <a:tab pos="6248400" algn="r"/>
                  </a:tabLst>
                </a:pPr>
                <a:r>
                  <a:rPr lang="en-US" sz="900" kern="100">
                    <a:effectLst/>
                    <a:latin typeface="Arial" panose="020B0604020202020204" pitchFamily="34" charset="0"/>
                    <a:ea typeface="DengXian" panose="02010600030101010101" pitchFamily="2" charset="-122"/>
                  </a:rPr>
                  <a:t>[m s</a:t>
                </a:r>
                <a:r>
                  <a:rPr lang="en-US" sz="900" kern="100" baseline="30000">
                    <a:effectLst/>
                    <a:latin typeface="Arial" panose="020B0604020202020204" pitchFamily="34" charset="0"/>
                    <a:ea typeface="DengXian" panose="02010600030101010101" pitchFamily="2" charset="-122"/>
                  </a:rPr>
                  <a:t>-1</a:t>
                </a:r>
                <a:r>
                  <a:rPr lang="en-US" sz="900" kern="100">
                    <a:effectLst/>
                    <a:latin typeface="Arial" panose="020B0604020202020204" pitchFamily="34" charset="0"/>
                    <a:ea typeface="DengXian" panose="02010600030101010101" pitchFamily="2" charset="-122"/>
                  </a:rPr>
                  <a:t>] </a:t>
                </a:r>
                <a:endParaRPr lang="en-US" sz="1200" kern="100">
                  <a:effectLst/>
                  <a:latin typeface="Times New Roman" panose="02020603050405020304" pitchFamily="18" charset="0"/>
                  <a:ea typeface="DengXian" panose="02010600030101010101" pitchFamily="2" charset="-122"/>
                </a:endParaRPr>
              </a:p>
            </p:txBody>
          </p:sp>
        </p:grpSp>
      </p:grpSp>
      <p:sp>
        <p:nvSpPr>
          <p:cNvPr id="16" name="TextBox 25">
            <a:extLst>
              <a:ext uri="{FF2B5EF4-FFF2-40B4-BE49-F238E27FC236}">
                <a16:creationId xmlns:a16="http://schemas.microsoft.com/office/drawing/2014/main" id="{8550A60E-9E10-0393-5E7B-A683AC9EF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325279"/>
            <a:ext cx="723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+mn-lt"/>
              </a:rPr>
              <a:t>Predicted air flow (streamlines) and particle motion (velocity vector) inside the chamber</a:t>
            </a:r>
          </a:p>
        </p:txBody>
      </p:sp>
    </p:spTree>
    <p:extLst>
      <p:ext uri="{BB962C8B-B14F-4D97-AF65-F5344CB8AC3E}">
        <p14:creationId xmlns:p14="http://schemas.microsoft.com/office/powerpoint/2010/main" val="3772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56" y="657483"/>
            <a:ext cx="9053687" cy="56577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Predicted particle tracks and efficiency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1C5532B-7530-8738-D35F-69EDC101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78" y="1234203"/>
            <a:ext cx="1691340" cy="301475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0E280E8-4BAB-5FEB-4368-5287E5CB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593" y="1256168"/>
            <a:ext cx="1691340" cy="299279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35350A9-373C-E809-8F5F-E073F9E19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908" y="1223253"/>
            <a:ext cx="1703626" cy="303665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BE25492-10F7-52CA-B7E0-59216EADA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275" y="1245377"/>
            <a:ext cx="1703627" cy="301453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04F4D5D-990E-C9BA-8E5A-0A1C21AFB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643" y="1245218"/>
            <a:ext cx="1710079" cy="300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19915</TotalTime>
  <Words>520</Words>
  <Application>Microsoft Office PowerPoint</Application>
  <PresentationFormat>On-screen Show (16:9)</PresentationFormat>
  <Paragraphs>72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ElsevierGulliver</vt:lpstr>
      <vt:lpstr>Lucida Sans</vt:lpstr>
      <vt:lpstr>Times New Roman</vt:lpstr>
      <vt:lpstr>Office Theme</vt:lpstr>
      <vt:lpstr>Gateway to Ag Careers 2023 Presentation</vt:lpstr>
      <vt:lpstr>About Me – Fei Xyza Asuncion </vt:lpstr>
      <vt:lpstr>My Research</vt:lpstr>
      <vt:lpstr>Stored product insects</vt:lpstr>
      <vt:lpstr>Computational Fluid Dynamics (CFD)</vt:lpstr>
      <vt:lpstr>CFD modeling </vt:lpstr>
      <vt:lpstr>CFD modeling</vt:lpstr>
      <vt:lpstr>CFD simulation results</vt:lpstr>
      <vt:lpstr>Predicted particle tracks and efficiency</vt:lpstr>
      <vt:lpstr>Deposition efficiency</vt:lpstr>
      <vt:lpstr>RESULTS</vt:lpstr>
      <vt:lpstr>CURRENT AND FUTURE WORKS</vt:lpstr>
      <vt:lpstr>CFD applications in Agriculture</vt:lpstr>
      <vt:lpstr>Acknowledgment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Fei Xyza Asuncion</cp:lastModifiedBy>
  <cp:revision>75</cp:revision>
  <cp:lastPrinted>2016-05-09T13:04:25Z</cp:lastPrinted>
  <dcterms:created xsi:type="dcterms:W3CDTF">2010-04-12T23:12:02Z</dcterms:created>
  <dcterms:modified xsi:type="dcterms:W3CDTF">2023-11-13T16:09:04Z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