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6"/>
  </p:notesMasterIdLst>
  <p:sldIdLst>
    <p:sldId id="325" r:id="rId5"/>
    <p:sldId id="258" r:id="rId6"/>
    <p:sldId id="333" r:id="rId7"/>
    <p:sldId id="334" r:id="rId8"/>
    <p:sldId id="296" r:id="rId9"/>
    <p:sldId id="335" r:id="rId10"/>
    <p:sldId id="281" r:id="rId11"/>
    <p:sldId id="315" r:id="rId12"/>
    <p:sldId id="332" r:id="rId13"/>
    <p:sldId id="336" r:id="rId14"/>
    <p:sldId id="3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eman Byers" initials="CB" lastIdx="1" clrIdx="0">
    <p:extLst>
      <p:ext uri="{19B8F6BF-5375-455C-9EA6-DF929625EA0E}">
        <p15:presenceInfo xmlns:p15="http://schemas.microsoft.com/office/powerpoint/2012/main" userId="S-1-5-21-1379256483-1747903074-2057407929-3905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66" d="100"/>
          <a:sy n="66" d="100"/>
        </p:scale>
        <p:origin x="1099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87F7-1395-4D8D-A0EB-C686C44493A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F78C2-A9A9-4023-BC25-D1EB5BBE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3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89687-80FF-4051-B18B-5CCC0A756E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2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89687-80FF-4051-B18B-5CCC0A756E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2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537F5-E745-4221-9304-E577AFBC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868F61-F622-48BE-8997-55FA448F5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2ED83-C660-4502-9032-779B63C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52BF4-C9AE-45E0-A0A2-8FACC202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EE7E9-0B26-4078-8AC5-C2FBA28F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2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CE51-BAA4-4962-97E7-8A69CCFB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68533F-699E-410D-984A-7BAC4C2B7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65470-D75D-4787-8C70-DA02433B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94039-AB52-4179-B02E-A037229A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21C36-D87A-4CB6-8F6C-1F8A2AF5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6E145-768A-4C40-A6C7-E8968BBEA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46294-7E01-4D1A-BA3C-CBD452C8E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521D4-5EF4-4656-AEEE-12FE3B62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AE6EB-9B0B-4B5E-8D21-EAFDCFC0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87592-074B-4B3A-B588-1189DD9E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9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0705-90E2-434E-8A93-B5D1EF5D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BE25D-899C-4775-BDAF-A435FD575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F0D1-4232-45C7-AC32-BB8324DD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6F8BA-FC3C-4C3D-9266-DE2A91F9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9AD13-9C24-4AC0-85E4-7104B031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3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C8EC-51B1-4CBC-938D-F48C7236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741FD-9F52-481D-B5E1-0875936D3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7C48D-568E-47CA-A4EC-D19F852C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8CC3B-F2F1-4A60-BC55-DB5D047D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A7ADF-9635-4EC1-953F-7C02C1AF5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9435-22D7-4F30-B273-B3A17D69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4FDE-F2D4-421A-932F-779EB78CE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52814-C9E5-442A-AE80-4B417021A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0BBAD-60DE-4F9B-BBE3-919A40EF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9AF6B-C1C8-43D7-B088-312E1A03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D7C21-BADC-44EF-BB5C-EBF4F139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BD8B-7918-4565-A374-8774BDE3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4A6AA-88D3-4BB6-A159-EBFF83AE9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8A1AA-BD53-43E9-BB5D-C190F7B3A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604E4-68F9-4BC8-8589-EE2979206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D53FA-0A11-41DC-AD91-0C97B42B5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30AC9C-4D09-4521-B009-BCD5D135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F7528-3017-48D3-8D7B-2537D4EF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0B1230-E74A-4A59-B5C3-8D3CEB10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94BDB-FEB8-42F8-AEDC-821330FB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2AEF9-1359-46F3-8453-E9C38ECC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41B96-610A-4564-A40D-44DDDBDC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9D22-B9BC-44F7-A1B2-FE739C8C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6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F6860-934E-418E-8FF6-4D2F0740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D468E-19DF-463D-8776-8EA710DE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E6AD3-E10A-4930-A0E5-B8B3D7E2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8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782B-03FB-4178-AC2C-22E0E7F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D20BA-66F4-456F-B46A-BA26E2B52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1FC00-C028-44D1-B0A3-2AAC454AF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E5943-FBD4-4719-A8D2-9AB15E93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A68EF-C7C4-47D5-91AB-053607F0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2A40C-3021-4ACD-812C-928B1D71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4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742E-52C6-4A8D-B394-BAF24897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944B8-3F5C-4657-BD07-A97A7C45F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97E38-4350-4DBF-8B3A-E95EE954B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77DD7-DA43-4988-820E-474713F8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4AC14-636C-4DFC-8D15-8D5A7956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8368B-284B-4887-97BE-41FD83A6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1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CFA6CA-AF45-4C04-BECC-D848FF94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C3BFE-3FB2-4445-A7DC-B03DA2321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C4F67-144F-4A58-8B4C-7328B732F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08338-952B-4A86-ACC2-A60F0B07BC8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96C68-D342-4D57-9B3C-AF94F6C3B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00BCF-31CB-4BC2-891C-F4EC8E0C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C9E5F-1A20-4E05-B41D-64E3B8745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gtechdata.uga.edu/" TargetMode="External"/><Relationship Id="rId2" Type="http://schemas.openxmlformats.org/officeDocument/2006/relationships/hyperlink" Target="mailto:Coleman.Byers@uga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10" Type="http://schemas.openxmlformats.org/officeDocument/2006/relationships/image" Target="../media/image16.pn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230121-ED09-4452-94F6-51DE45827BB1}"/>
              </a:ext>
            </a:extLst>
          </p:cNvPr>
          <p:cNvSpPr/>
          <p:nvPr/>
        </p:nvSpPr>
        <p:spPr>
          <a:xfrm>
            <a:off x="0" y="1"/>
            <a:ext cx="12192000" cy="7112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AF034-B0A9-4CBB-A2DC-C81C4675E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3491" y="4649567"/>
            <a:ext cx="7345018" cy="16557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Coleman Byers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MS Student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College of Engineering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Georgia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FEAF79-265B-420D-B87A-FF19DE7C4C35}"/>
              </a:ext>
            </a:extLst>
          </p:cNvPr>
          <p:cNvSpPr txBox="1">
            <a:spLocks/>
          </p:cNvSpPr>
          <p:nvPr/>
        </p:nvSpPr>
        <p:spPr>
          <a:xfrm>
            <a:off x="544368" y="949124"/>
            <a:ext cx="11103264" cy="1256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Unmanned Aerial Spray Systems and their Role in the Future of Agriculture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3CC7537-F65B-43AD-98DA-BC91B0A27C1E}"/>
              </a:ext>
            </a:extLst>
          </p:cNvPr>
          <p:cNvSpPr txBox="1">
            <a:spLocks/>
          </p:cNvSpPr>
          <p:nvPr/>
        </p:nvSpPr>
        <p:spPr>
          <a:xfrm>
            <a:off x="600363" y="143426"/>
            <a:ext cx="10991273" cy="521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AgGateway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 Meeting | Nashville, Tennessee</a:t>
            </a:r>
          </a:p>
        </p:txBody>
      </p:sp>
      <p:pic>
        <p:nvPicPr>
          <p:cNvPr id="1026" name="Picture 2" descr="Login : EduSourced">
            <a:extLst>
              <a:ext uri="{FF2B5EF4-FFF2-40B4-BE49-F238E27FC236}">
                <a16:creationId xmlns:a16="http://schemas.microsoft.com/office/drawing/2014/main" id="{CB77FDEF-F419-4ACD-ABF0-37CE8D48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0719"/>
            <a:ext cx="2816551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5950A-D8AF-4547-9679-65AF6DE9E0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476" y="5465030"/>
            <a:ext cx="1340803" cy="1371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630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4" y="30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Practical Implications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D1AC8E-E367-4F20-BC2F-750949624375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0B3BA6-824B-4202-B365-712F0D2610DE}"/>
              </a:ext>
            </a:extLst>
          </p:cNvPr>
          <p:cNvSpPr txBox="1">
            <a:spLocks/>
          </p:cNvSpPr>
          <p:nvPr/>
        </p:nvSpPr>
        <p:spPr>
          <a:xfrm>
            <a:off x="258735" y="1276506"/>
            <a:ext cx="7188106" cy="4614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Commercial applicators need to perform swath testing to determine optimal parameters. In the aforementioned study, the T30’s default nozzles and maximum application speed showed consistently lower coverage.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Performance of drone sprayers will likely vary in the presence of a crop canopy from bare ground. Applicators need to test coverage in the presence of crop canopies and adjust parameters accordingly.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JI Agras T30-A New Digital Flagship for Agriculture – HSE-UAV">
            <a:extLst>
              <a:ext uri="{FF2B5EF4-FFF2-40B4-BE49-F238E27FC236}">
                <a16:creationId xmlns:a16="http://schemas.microsoft.com/office/drawing/2014/main" id="{50F05040-F85E-4F9C-B2F4-926FCEF76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67" y="1230206"/>
            <a:ext cx="4264428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956CF-9AF8-4ED9-B325-0F1E5B738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926" y="3302070"/>
            <a:ext cx="4283340" cy="2103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4AB9A-5D15-48FB-875C-9DBD3D7523FD}"/>
              </a:ext>
            </a:extLst>
          </p:cNvPr>
          <p:cNvSpPr txBox="1"/>
          <p:nvPr/>
        </p:nvSpPr>
        <p:spPr>
          <a:xfrm>
            <a:off x="8894323" y="2934763"/>
            <a:ext cx="1591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DJI </a:t>
            </a:r>
            <a:r>
              <a:rPr lang="en-US" sz="2000" b="1" dirty="0" err="1"/>
              <a:t>Agras</a:t>
            </a:r>
            <a:r>
              <a:rPr lang="en-US" sz="2000" b="1" dirty="0"/>
              <a:t> T30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2A54A-A5B5-49B4-9319-623AACDD008A}"/>
              </a:ext>
            </a:extLst>
          </p:cNvPr>
          <p:cNvSpPr txBox="1"/>
          <p:nvPr/>
        </p:nvSpPr>
        <p:spPr>
          <a:xfrm>
            <a:off x="8995865" y="5205135"/>
            <a:ext cx="1591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DJI </a:t>
            </a:r>
            <a:r>
              <a:rPr lang="en-US" sz="2000" b="1" dirty="0" err="1"/>
              <a:t>Agras</a:t>
            </a:r>
            <a:r>
              <a:rPr lang="en-US" sz="2000" b="1" dirty="0"/>
              <a:t> T40</a:t>
            </a:r>
          </a:p>
        </p:txBody>
      </p:sp>
    </p:spTree>
    <p:extLst>
      <p:ext uri="{BB962C8B-B14F-4D97-AF65-F5344CB8AC3E}">
        <p14:creationId xmlns:p14="http://schemas.microsoft.com/office/powerpoint/2010/main" val="299963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25" y="760063"/>
            <a:ext cx="3746449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FFBF-391C-495D-AE0E-6D80DA11A9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394016" y="2421203"/>
            <a:ext cx="6032933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Cole Byers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Coleman.Byers@uga.edu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Graduate Research Assistant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College of Engineering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Georgia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Tifton, GA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Twitter: @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ENGRTechCole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https://agtechdata.uga.edu/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83CAD-CBA0-4D02-ABD6-B8F40501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r="15309"/>
          <a:stretch/>
        </p:blipFill>
        <p:spPr>
          <a:xfrm>
            <a:off x="5181601" y="-18151"/>
            <a:ext cx="7005962" cy="6693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4C6424-2D66-465A-A406-6F70FA8DA9DB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6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6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D1AC8E-E367-4F20-BC2F-750949624375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EB06A-B5B5-4705-9EDC-C7B7318E832A}"/>
              </a:ext>
            </a:extLst>
          </p:cNvPr>
          <p:cNvSpPr txBox="1"/>
          <p:nvPr/>
        </p:nvSpPr>
        <p:spPr>
          <a:xfrm>
            <a:off x="437610" y="1405259"/>
            <a:ext cx="61793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Native of Tifton, GA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First Exposure to Precision Agriculture – Young Scholar Program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Graduated from the University of Georgia in 2022 with a BS in Environmental Engineering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Pursuing an MS degree in Agricultural Engineering from UGA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4B707-DAFD-48F3-816E-8C5D71759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61" y="1459228"/>
            <a:ext cx="5252724" cy="3939543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49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6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Precision Ag Experience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D1AC8E-E367-4F20-BC2F-750949624375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EB06A-B5B5-4705-9EDC-C7B7318E832A}"/>
              </a:ext>
            </a:extLst>
          </p:cNvPr>
          <p:cNvSpPr txBox="1"/>
          <p:nvPr/>
        </p:nvSpPr>
        <p:spPr>
          <a:xfrm>
            <a:off x="376649" y="1120779"/>
            <a:ext cx="96411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Experience with a variety of precision agriculture topics: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Variable Rate Fertilizer and Pesticide Applications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Remote Sensing for Crop Health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Spray System Technologies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Unmanned Aerial Spray Systems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Spray Drones)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Research focuses on the evaluation of spray coverage and swath uniformity at various operational parameters utilizing spray drones. 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Responsible for secondary studies evaluating spray coverage and efficacy in corn, cotton, and peanuts.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4D55D-E89A-4CA2-8778-BB63F9161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9437" y="111760"/>
            <a:ext cx="1340803" cy="1371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8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6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Spray Drones in Ag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D1AC8E-E367-4F20-BC2F-750949624375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EB06A-B5B5-4705-9EDC-C7B7318E832A}"/>
              </a:ext>
            </a:extLst>
          </p:cNvPr>
          <p:cNvSpPr txBox="1"/>
          <p:nvPr/>
        </p:nvSpPr>
        <p:spPr>
          <a:xfrm>
            <a:off x="376649" y="1120779"/>
            <a:ext cx="603431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application of Unmanned Aerial Systems (UAS) is widespread in modern agriculture</a:t>
            </a:r>
          </a:p>
          <a:p>
            <a:pPr marL="342900" indent="-342900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Multiple platforms are available commercially today for aerial application of pesticides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Drone sprayers are another potential application technology that allow for timely applications, especially in areas inaccessible to ground equipment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Photo">
            <a:extLst>
              <a:ext uri="{FF2B5EF4-FFF2-40B4-BE49-F238E27FC236}">
                <a16:creationId xmlns:a16="http://schemas.microsoft.com/office/drawing/2014/main" id="{AADB4DCE-FA15-4C1B-83DA-FB8DA7883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/>
          <a:stretch/>
        </p:blipFill>
        <p:spPr bwMode="auto">
          <a:xfrm>
            <a:off x="6522743" y="1325563"/>
            <a:ext cx="5395911" cy="420624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0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4" y="30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Current Capabilities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D1AC8E-E367-4F20-BC2F-750949624375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0B3BA6-824B-4202-B365-712F0D2610DE}"/>
              </a:ext>
            </a:extLst>
          </p:cNvPr>
          <p:cNvSpPr txBox="1">
            <a:spLocks/>
          </p:cNvSpPr>
          <p:nvPr/>
        </p:nvSpPr>
        <p:spPr>
          <a:xfrm>
            <a:off x="215955" y="1102884"/>
            <a:ext cx="6071926" cy="4614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Typically has a 2 to 18-gallon tank as compared to ground sprayers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 volume pesticide applications (1-5 gallons per acre)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Battery life typically last 5-15 minutes during applications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Likely to be a large amount of back and forth on regulations on these large drones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Specific uses for the technology on farms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82EAB-BB28-4C8A-826E-407A4BA76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/>
          <a:stretch/>
        </p:blipFill>
        <p:spPr>
          <a:xfrm>
            <a:off x="6357330" y="1255968"/>
            <a:ext cx="5678731" cy="4614896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20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4" y="30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Advancements in Spray Drones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D1AC8E-E367-4F20-BC2F-750949624375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0B3BA6-824B-4202-B365-712F0D2610DE}"/>
              </a:ext>
            </a:extLst>
          </p:cNvPr>
          <p:cNvSpPr txBox="1">
            <a:spLocks/>
          </p:cNvSpPr>
          <p:nvPr/>
        </p:nvSpPr>
        <p:spPr>
          <a:xfrm>
            <a:off x="440634" y="1230206"/>
            <a:ext cx="6508806" cy="4614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Improved capabilities in latest drone sprayers/models – swath, speed, droplet size etc.</a:t>
            </a:r>
          </a:p>
          <a:p>
            <a:pPr marL="342900" indent="-34290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Unlike ground sprayers, limited information is available on selection of parameters for effective pesticide applications (e.g. speed, height) </a:t>
            </a:r>
          </a:p>
          <a:p>
            <a:pPr marL="342900" indent="-34290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Assessing application performance of these platforms is important to inform best management practices and effective technology utilization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JI Agras T30-A New Digital Flagship for Agriculture – HSE-UAV">
            <a:extLst>
              <a:ext uri="{FF2B5EF4-FFF2-40B4-BE49-F238E27FC236}">
                <a16:creationId xmlns:a16="http://schemas.microsoft.com/office/drawing/2014/main" id="{50F05040-F85E-4F9C-B2F4-926FCEF76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67" y="1230206"/>
            <a:ext cx="4264428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956CF-9AF8-4ED9-B325-0F1E5B738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926" y="3302070"/>
            <a:ext cx="4283340" cy="2103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4AB9A-5D15-48FB-875C-9DBD3D7523FD}"/>
              </a:ext>
            </a:extLst>
          </p:cNvPr>
          <p:cNvSpPr txBox="1"/>
          <p:nvPr/>
        </p:nvSpPr>
        <p:spPr>
          <a:xfrm>
            <a:off x="8894323" y="2934763"/>
            <a:ext cx="1591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DJI </a:t>
            </a:r>
            <a:r>
              <a:rPr lang="en-US" sz="2000" b="1" dirty="0" err="1"/>
              <a:t>Agras</a:t>
            </a:r>
            <a:r>
              <a:rPr lang="en-US" sz="2000" b="1" dirty="0"/>
              <a:t> T30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2A54A-A5B5-49B4-9319-623AACDD008A}"/>
              </a:ext>
            </a:extLst>
          </p:cNvPr>
          <p:cNvSpPr txBox="1"/>
          <p:nvPr/>
        </p:nvSpPr>
        <p:spPr>
          <a:xfrm>
            <a:off x="8995865" y="5205135"/>
            <a:ext cx="1591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DJI </a:t>
            </a:r>
            <a:r>
              <a:rPr lang="en-US" sz="2000" b="1" dirty="0" err="1"/>
              <a:t>Agras</a:t>
            </a:r>
            <a:r>
              <a:rPr lang="en-US" sz="2000" b="1" dirty="0"/>
              <a:t> T40</a:t>
            </a:r>
          </a:p>
        </p:txBody>
      </p:sp>
    </p:spTree>
    <p:extLst>
      <p:ext uri="{BB962C8B-B14F-4D97-AF65-F5344CB8AC3E}">
        <p14:creationId xmlns:p14="http://schemas.microsoft.com/office/powerpoint/2010/main" val="61732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8D1808A1-810A-4C31-ACE6-1C8D2350484B}"/>
              </a:ext>
            </a:extLst>
          </p:cNvPr>
          <p:cNvSpPr txBox="1"/>
          <p:nvPr/>
        </p:nvSpPr>
        <p:spPr>
          <a:xfrm>
            <a:off x="7461560" y="4661125"/>
            <a:ext cx="816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0.66m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48C2A1-7E2A-4F37-98CC-1E796E359B5B}"/>
              </a:ext>
            </a:extLst>
          </p:cNvPr>
          <p:cNvSpPr txBox="1"/>
          <p:nvPr/>
        </p:nvSpPr>
        <p:spPr>
          <a:xfrm>
            <a:off x="8862886" y="4659905"/>
            <a:ext cx="107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1.33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C5112-CE00-4CFD-AE87-1496B5B6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031" y="121640"/>
            <a:ext cx="617993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BA0C2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Coverage Example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500CA8-65F7-4D7F-A7B9-837239717DB8}"/>
              </a:ext>
            </a:extLst>
          </p:cNvPr>
          <p:cNvSpPr txBox="1"/>
          <p:nvPr/>
        </p:nvSpPr>
        <p:spPr>
          <a:xfrm>
            <a:off x="2576965" y="4659905"/>
            <a:ext cx="1400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-1.33m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69F38-4EAE-4351-8F6F-78FB19E1252D}"/>
              </a:ext>
            </a:extLst>
          </p:cNvPr>
          <p:cNvSpPr txBox="1"/>
          <p:nvPr/>
        </p:nvSpPr>
        <p:spPr>
          <a:xfrm>
            <a:off x="4329785" y="4659905"/>
            <a:ext cx="960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-0.66m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4DE78-123F-4F34-8A30-B740B2190074}"/>
              </a:ext>
            </a:extLst>
          </p:cNvPr>
          <p:cNvSpPr txBox="1"/>
          <p:nvPr/>
        </p:nvSpPr>
        <p:spPr>
          <a:xfrm>
            <a:off x="6021189" y="4659905"/>
            <a:ext cx="64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 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4093B-F939-4CB4-ACFE-687D807AFCE5}"/>
              </a:ext>
            </a:extLst>
          </p:cNvPr>
          <p:cNvSpPr txBox="1"/>
          <p:nvPr/>
        </p:nvSpPr>
        <p:spPr>
          <a:xfrm>
            <a:off x="4554486" y="1133829"/>
            <a:ext cx="321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Spray Height = 2.3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03A65-0AC9-482B-B45F-A3D1B08466D6}"/>
              </a:ext>
            </a:extLst>
          </p:cNvPr>
          <p:cNvSpPr txBox="1"/>
          <p:nvPr/>
        </p:nvSpPr>
        <p:spPr>
          <a:xfrm>
            <a:off x="53376" y="1905156"/>
            <a:ext cx="107379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D335C0-096B-4D40-9C93-1140069EDA91}"/>
              </a:ext>
            </a:extLst>
          </p:cNvPr>
          <p:cNvSpPr txBox="1"/>
          <p:nvPr/>
        </p:nvSpPr>
        <p:spPr>
          <a:xfrm>
            <a:off x="56125" y="2864438"/>
            <a:ext cx="107379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AIXR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BFCF75-E140-4DA5-8E53-49BE0C46F9B9}"/>
              </a:ext>
            </a:extLst>
          </p:cNvPr>
          <p:cNvSpPr txBox="1"/>
          <p:nvPr/>
        </p:nvSpPr>
        <p:spPr>
          <a:xfrm>
            <a:off x="53376" y="3859280"/>
            <a:ext cx="107379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TTI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88279A-1996-42FF-98C5-F8E2C679A428}"/>
              </a:ext>
            </a:extLst>
          </p:cNvPr>
          <p:cNvSpPr txBox="1"/>
          <p:nvPr/>
        </p:nvSpPr>
        <p:spPr>
          <a:xfrm>
            <a:off x="1047087" y="4659905"/>
            <a:ext cx="1400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-2 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F592CD-7A92-46A5-9708-D6124A785B9A}"/>
              </a:ext>
            </a:extLst>
          </p:cNvPr>
          <p:cNvSpPr txBox="1"/>
          <p:nvPr/>
        </p:nvSpPr>
        <p:spPr>
          <a:xfrm>
            <a:off x="10552416" y="4659905"/>
            <a:ext cx="75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 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300F63-7E4D-462E-BBE6-91E4E8A2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24" y="2655322"/>
            <a:ext cx="1463040" cy="892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60A8493-7154-43B7-89CD-CA1DE4E24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26" y="2655322"/>
            <a:ext cx="1463040" cy="89245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896F56-F2CF-4481-8502-A3695CEB4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68" y="2661493"/>
            <a:ext cx="1463040" cy="89245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2CAFB5C-AB01-4A49-A114-7D129DDC3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0" y="2657645"/>
            <a:ext cx="1463040" cy="8924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C6E003-DC83-441C-B048-9ECF5BEE4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2" y="2635796"/>
            <a:ext cx="1463040" cy="8924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F73C30-FBFD-4D3E-B52A-26B0906C9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61" y="2650150"/>
            <a:ext cx="1463040" cy="8924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FD71BA9-1C3F-4143-AA14-0F9ED304F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19" y="2657645"/>
            <a:ext cx="1463040" cy="89245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29F2358-9FA5-494E-BB7D-066001BCE0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7390"/>
          <a:stretch/>
        </p:blipFill>
        <p:spPr>
          <a:xfrm>
            <a:off x="3508808" y="4902844"/>
            <a:ext cx="5652053" cy="1723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F3C1A-C2F4-487D-B6B8-CDB830D5E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40" y="1684145"/>
            <a:ext cx="1463040" cy="892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D1821-EDA5-4A6B-92B3-FA0931D055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24" y="1681831"/>
            <a:ext cx="1463040" cy="892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29B17A-2E5A-4490-93A6-4AF5C533A3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61" y="1676514"/>
            <a:ext cx="1463040" cy="8924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CC0D4-AD16-4896-A377-FFC0235FC2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98" y="1684428"/>
            <a:ext cx="1463040" cy="892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D37D6B-648E-4171-8A0E-B583D55134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26" y="1676514"/>
            <a:ext cx="1463040" cy="8924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73254-982A-4E78-9E4A-A05D8E31A9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59" y="1684145"/>
            <a:ext cx="1463040" cy="892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35E70A-5138-4DC2-801F-6B359BD251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2" y="1684145"/>
            <a:ext cx="1463040" cy="8924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5F1116A-377A-47D4-8D24-D05D86D5A9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40" y="3621609"/>
            <a:ext cx="1463040" cy="89245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28B7BC-9130-43B7-AE74-A11634C01A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2" y="3619295"/>
            <a:ext cx="1463040" cy="89245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16AF1C6-25C9-45F1-B7D7-0DB3BA190A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94" y="3621609"/>
            <a:ext cx="1463040" cy="8924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737E114-C0CE-4913-8F19-8EB89DABE4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98" y="3630638"/>
            <a:ext cx="1463040" cy="89245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503A870-2161-4E3F-90BB-39522EBEB0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49" y="3625321"/>
            <a:ext cx="1463040" cy="89245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8A3780C-8974-44B0-8B14-2E990EEAEE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59" y="3630638"/>
            <a:ext cx="1463040" cy="8924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E124696-67E3-4C4D-875D-A1DB23A586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7" y="3630638"/>
            <a:ext cx="1463040" cy="89245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DDF6EAC-EC01-48CC-844E-47950E57336E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3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04883-F84D-40BE-B530-4B9E7ED9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18" y="1122734"/>
            <a:ext cx="6761050" cy="54868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CADA21-0E03-419B-A750-DE958DB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26" y="301170"/>
            <a:ext cx="10515600" cy="6893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Effect of Flight Speed on Coverage Uniformity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CC8B53-F127-4624-B3AD-80C87AE61530}"/>
              </a:ext>
            </a:extLst>
          </p:cNvPr>
          <p:cNvCxnSpPr>
            <a:cxnSpLocks/>
          </p:cNvCxnSpPr>
          <p:nvPr/>
        </p:nvCxnSpPr>
        <p:spPr>
          <a:xfrm flipV="1">
            <a:off x="4742584" y="2256877"/>
            <a:ext cx="0" cy="36576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F30427-3AE3-4B21-9B72-60583F20BFCA}"/>
              </a:ext>
            </a:extLst>
          </p:cNvPr>
          <p:cNvCxnSpPr>
            <a:cxnSpLocks/>
          </p:cNvCxnSpPr>
          <p:nvPr/>
        </p:nvCxnSpPr>
        <p:spPr>
          <a:xfrm flipV="1">
            <a:off x="3219043" y="2264497"/>
            <a:ext cx="0" cy="36576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E5941AC-5E24-43DD-82A1-383CBAA40C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9337" y="1551858"/>
          <a:ext cx="3839885" cy="19299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9038">
                  <a:extLst>
                    <a:ext uri="{9D8B030D-6E8A-4147-A177-3AD203B41FA5}">
                      <a16:colId xmlns:a16="http://schemas.microsoft.com/office/drawing/2014/main" val="4101527569"/>
                    </a:ext>
                  </a:extLst>
                </a:gridCol>
                <a:gridCol w="1402221">
                  <a:extLst>
                    <a:ext uri="{9D8B030D-6E8A-4147-A177-3AD203B41FA5}">
                      <a16:colId xmlns:a16="http://schemas.microsoft.com/office/drawing/2014/main" val="2571441923"/>
                    </a:ext>
                  </a:extLst>
                </a:gridCol>
                <a:gridCol w="1528626">
                  <a:extLst>
                    <a:ext uri="{9D8B030D-6E8A-4147-A177-3AD203B41FA5}">
                      <a16:colId xmlns:a16="http://schemas.microsoft.com/office/drawing/2014/main" val="2917872294"/>
                    </a:ext>
                  </a:extLst>
                </a:gridCol>
              </a:tblGrid>
              <a:tr h="4096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Speed 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(m s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Coverage 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CV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955282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anose="02020603050405020304" pitchFamily="18" charset="0"/>
                        </a:rPr>
                        <a:t>1.84 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anose="02020603050405020304" pitchFamily="18" charset="0"/>
                        </a:rPr>
                        <a:t>76.02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285774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anose="02020603050405020304" pitchFamily="18" charset="0"/>
                        </a:rPr>
                        <a:t>1.82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anose="02020603050405020304" pitchFamily="18" charset="0"/>
                        </a:rPr>
                        <a:t>73.39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89728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anose="02020603050405020304" pitchFamily="18" charset="0"/>
                        </a:rPr>
                        <a:t>1.52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anose="02020603050405020304" pitchFamily="18" charset="0"/>
                        </a:rPr>
                        <a:t>65.28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0961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D6B05C4-38AE-4A8C-B138-403654E53E66}"/>
              </a:ext>
            </a:extLst>
          </p:cNvPr>
          <p:cNvSpPr txBox="1"/>
          <p:nvPr/>
        </p:nvSpPr>
        <p:spPr>
          <a:xfrm>
            <a:off x="8341359" y="3781848"/>
            <a:ext cx="227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Entire Swath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9FDBF-7316-467A-9BE8-5101D4EF3D74}"/>
              </a:ext>
            </a:extLst>
          </p:cNvPr>
          <p:cNvSpPr txBox="1"/>
          <p:nvPr/>
        </p:nvSpPr>
        <p:spPr>
          <a:xfrm>
            <a:off x="8341359" y="1122734"/>
            <a:ext cx="227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Center Swath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C0423CB-8037-4213-A213-AB7DFE15D7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9337" y="4215217"/>
          <a:ext cx="3839885" cy="19299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9038">
                  <a:extLst>
                    <a:ext uri="{9D8B030D-6E8A-4147-A177-3AD203B41FA5}">
                      <a16:colId xmlns:a16="http://schemas.microsoft.com/office/drawing/2014/main" val="4101527569"/>
                    </a:ext>
                  </a:extLst>
                </a:gridCol>
                <a:gridCol w="1402221">
                  <a:extLst>
                    <a:ext uri="{9D8B030D-6E8A-4147-A177-3AD203B41FA5}">
                      <a16:colId xmlns:a16="http://schemas.microsoft.com/office/drawing/2014/main" val="2571441923"/>
                    </a:ext>
                  </a:extLst>
                </a:gridCol>
                <a:gridCol w="1528626">
                  <a:extLst>
                    <a:ext uri="{9D8B030D-6E8A-4147-A177-3AD203B41FA5}">
                      <a16:colId xmlns:a16="http://schemas.microsoft.com/office/drawing/2014/main" val="2917872294"/>
                    </a:ext>
                  </a:extLst>
                </a:gridCol>
              </a:tblGrid>
              <a:tr h="40964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Speed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(m s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Coverage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CV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955282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Times New Roman" panose="02020603050405020304" pitchFamily="18" charset="0"/>
                        </a:rPr>
                        <a:t>0.66 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Times New Roman" panose="02020603050405020304" pitchFamily="18" charset="0"/>
                        </a:rPr>
                        <a:t>160.29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285774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Times New Roman" panose="02020603050405020304" pitchFamily="18" charset="0"/>
                        </a:rPr>
                        <a:t>0.64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Times New Roman" panose="02020603050405020304" pitchFamily="18" charset="0"/>
                        </a:rPr>
                        <a:t>153.06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89728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Times New Roman" panose="02020603050405020304" pitchFamily="18" charset="0"/>
                        </a:rPr>
                        <a:t>0.57 a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Times New Roman" panose="02020603050405020304" pitchFamily="18" charset="0"/>
                        </a:rPr>
                        <a:t>142.40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0961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B4F8328-39DF-4A1B-9288-840A722092EA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9DCDF-8344-4BC8-99A7-A490E5BC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75" y="1094476"/>
            <a:ext cx="6773243" cy="54868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CADA21-0E03-419B-A750-DE958DB0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5" y="218192"/>
            <a:ext cx="11407135" cy="77816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Effect of Application Height on Coverage Uniformity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CC8B53-F127-4624-B3AD-80C87AE61530}"/>
              </a:ext>
            </a:extLst>
          </p:cNvPr>
          <p:cNvCxnSpPr>
            <a:cxnSpLocks/>
          </p:cNvCxnSpPr>
          <p:nvPr/>
        </p:nvCxnSpPr>
        <p:spPr>
          <a:xfrm flipV="1">
            <a:off x="4675163" y="2246331"/>
            <a:ext cx="0" cy="36576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F30427-3AE3-4B21-9B72-60583F20BFCA}"/>
              </a:ext>
            </a:extLst>
          </p:cNvPr>
          <p:cNvCxnSpPr>
            <a:cxnSpLocks/>
          </p:cNvCxnSpPr>
          <p:nvPr/>
        </p:nvCxnSpPr>
        <p:spPr>
          <a:xfrm flipV="1">
            <a:off x="2995122" y="2246331"/>
            <a:ext cx="0" cy="36576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E5941AC-5E24-43DD-82A1-383CBAA40C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9337" y="1480916"/>
          <a:ext cx="3839885" cy="18690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9038">
                  <a:extLst>
                    <a:ext uri="{9D8B030D-6E8A-4147-A177-3AD203B41FA5}">
                      <a16:colId xmlns:a16="http://schemas.microsoft.com/office/drawing/2014/main" val="4101527569"/>
                    </a:ext>
                  </a:extLst>
                </a:gridCol>
                <a:gridCol w="1402221">
                  <a:extLst>
                    <a:ext uri="{9D8B030D-6E8A-4147-A177-3AD203B41FA5}">
                      <a16:colId xmlns:a16="http://schemas.microsoft.com/office/drawing/2014/main" val="2571441923"/>
                    </a:ext>
                  </a:extLst>
                </a:gridCol>
                <a:gridCol w="1528626">
                  <a:extLst>
                    <a:ext uri="{9D8B030D-6E8A-4147-A177-3AD203B41FA5}">
                      <a16:colId xmlns:a16="http://schemas.microsoft.com/office/drawing/2014/main" val="2917872294"/>
                    </a:ext>
                  </a:extLst>
                </a:gridCol>
              </a:tblGrid>
              <a:tr h="409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Height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Coverage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CV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955282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1.13 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99.86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285774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1.71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67.45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89728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2.35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51.28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0961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D6B05C4-38AE-4A8C-B138-403654E53E66}"/>
              </a:ext>
            </a:extLst>
          </p:cNvPr>
          <p:cNvSpPr txBox="1"/>
          <p:nvPr/>
        </p:nvSpPr>
        <p:spPr>
          <a:xfrm>
            <a:off x="8341359" y="3724700"/>
            <a:ext cx="227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Entire Swath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9FDBF-7316-467A-9BE8-5101D4EF3D74}"/>
              </a:ext>
            </a:extLst>
          </p:cNvPr>
          <p:cNvSpPr txBox="1"/>
          <p:nvPr/>
        </p:nvSpPr>
        <p:spPr>
          <a:xfrm>
            <a:off x="8341359" y="1012524"/>
            <a:ext cx="227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Center Swath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C0423CB-8037-4213-A213-AB7DFE15D7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9337" y="4127382"/>
          <a:ext cx="3839885" cy="18690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9038">
                  <a:extLst>
                    <a:ext uri="{9D8B030D-6E8A-4147-A177-3AD203B41FA5}">
                      <a16:colId xmlns:a16="http://schemas.microsoft.com/office/drawing/2014/main" val="4101527569"/>
                    </a:ext>
                  </a:extLst>
                </a:gridCol>
                <a:gridCol w="1402221">
                  <a:extLst>
                    <a:ext uri="{9D8B030D-6E8A-4147-A177-3AD203B41FA5}">
                      <a16:colId xmlns:a16="http://schemas.microsoft.com/office/drawing/2014/main" val="2571441923"/>
                    </a:ext>
                  </a:extLst>
                </a:gridCol>
                <a:gridCol w="1528626">
                  <a:extLst>
                    <a:ext uri="{9D8B030D-6E8A-4147-A177-3AD203B41FA5}">
                      <a16:colId xmlns:a16="http://schemas.microsoft.com/office/drawing/2014/main" val="2917872294"/>
                    </a:ext>
                  </a:extLst>
                </a:gridCol>
              </a:tblGrid>
              <a:tr h="409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Height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Coverage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CV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955282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0.52 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163.89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285774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0.62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156.29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89728"/>
                  </a:ext>
                </a:extLst>
              </a:tr>
              <a:tr h="409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0.73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Times New Roman" panose="02020603050405020304" pitchFamily="18" charset="0"/>
                        </a:rPr>
                        <a:t>144.46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0961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4216EBE-6ABF-49DA-B282-136BE5756887}"/>
              </a:ext>
            </a:extLst>
          </p:cNvPr>
          <p:cNvSpPr/>
          <p:nvPr/>
        </p:nvSpPr>
        <p:spPr>
          <a:xfrm>
            <a:off x="0" y="6576968"/>
            <a:ext cx="12192000" cy="281031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22493D04F36E498343FD1F263FE457" ma:contentTypeVersion="14" ma:contentTypeDescription="Create a new document." ma:contentTypeScope="" ma:versionID="ab9317cc6e7a541d3f291b93c545dc93">
  <xsd:schema xmlns:xsd="http://www.w3.org/2001/XMLSchema" xmlns:xs="http://www.w3.org/2001/XMLSchema" xmlns:p="http://schemas.microsoft.com/office/2006/metadata/properties" xmlns:ns3="14a80677-60f4-4cc2-8127-0186e2cf64a5" xmlns:ns4="36354d7e-163f-40eb-b978-cce71771c1f1" targetNamespace="http://schemas.microsoft.com/office/2006/metadata/properties" ma:root="true" ma:fieldsID="c77fc2a8f2a29ab57be6c69cc1d0d7d9" ns3:_="" ns4:_="">
    <xsd:import namespace="14a80677-60f4-4cc2-8127-0186e2cf64a5"/>
    <xsd:import namespace="36354d7e-163f-40eb-b978-cce71771c1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80677-60f4-4cc2-8127-0186e2cf64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54d7e-163f-40eb-b978-cce71771c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974928-64C4-4F6F-ABF8-176DCFF258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a80677-60f4-4cc2-8127-0186e2cf64a5"/>
    <ds:schemaRef ds:uri="36354d7e-163f-40eb-b978-cce71771c1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F6D1FA-F195-47B8-8201-88D59F90BC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A411AC-EA5F-4803-96E9-EF50A2C3A064}">
  <ds:schemaRefs>
    <ds:schemaRef ds:uri="36354d7e-163f-40eb-b978-cce71771c1f1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14a80677-60f4-4cc2-8127-0186e2cf64a5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41436</TotalTime>
  <Words>580</Words>
  <Application>Microsoft Office PowerPoint</Application>
  <PresentationFormat>Widescreen</PresentationFormat>
  <Paragraphs>122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Times New Roman</vt:lpstr>
      <vt:lpstr>Wingdings</vt:lpstr>
      <vt:lpstr>Office Theme</vt:lpstr>
      <vt:lpstr>PowerPoint Presentation</vt:lpstr>
      <vt:lpstr>Background</vt:lpstr>
      <vt:lpstr>Precision Ag Experience</vt:lpstr>
      <vt:lpstr>Spray Drones in Ag</vt:lpstr>
      <vt:lpstr>Current Capabilities</vt:lpstr>
      <vt:lpstr>Advancements in Spray Drones</vt:lpstr>
      <vt:lpstr>Coverage Example</vt:lpstr>
      <vt:lpstr>Effect of Flight Speed on Coverage Uniformity</vt:lpstr>
      <vt:lpstr>Effect of Application Height on Coverage Uniformity</vt:lpstr>
      <vt:lpstr>Practical Implications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COLEMAN WHITFIELD BYERS</dc:creator>
  <cp:lastModifiedBy>Coleman Byers</cp:lastModifiedBy>
  <cp:revision>212</cp:revision>
  <dcterms:modified xsi:type="dcterms:W3CDTF">2023-11-14T15:02:49Z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0x0101004222493D04F36E498343FD1F263FE457</vt:lpwstr>
  </property>
</Properties>
</file>