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3"/>
  </p:notesMasterIdLst>
  <p:sldIdLst>
    <p:sldId id="263" r:id="rId3"/>
    <p:sldId id="257" r:id="rId4"/>
    <p:sldId id="258" r:id="rId5"/>
    <p:sldId id="535" r:id="rId6"/>
    <p:sldId id="534" r:id="rId7"/>
    <p:sldId id="265" r:id="rId8"/>
    <p:sldId id="536" r:id="rId9"/>
    <p:sldId id="266" r:id="rId10"/>
    <p:sldId id="533" r:id="rId11"/>
    <p:sldId id="27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0"/>
    <p:restoredTop sz="96327"/>
  </p:normalViewPr>
  <p:slideViewPr>
    <p:cSldViewPr snapToGrid="0">
      <p:cViewPr varScale="1">
        <p:scale>
          <a:sx n="79" d="100"/>
          <a:sy n="79" d="100"/>
        </p:scale>
        <p:origin x="5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Craker" userId="b342a158-d8e7-4629-9712-908c26442ea7" providerId="ADAL" clId="{CA77F4C7-2B91-4A08-98AD-FA45FC12B6E6}"/>
    <pc:docChg chg="modSld">
      <pc:chgData name="Ben Craker" userId="b342a158-d8e7-4629-9712-908c26442ea7" providerId="ADAL" clId="{CA77F4C7-2B91-4A08-98AD-FA45FC12B6E6}" dt="2023-11-11T05:06:06.989" v="0" actId="6549"/>
      <pc:docMkLst>
        <pc:docMk/>
      </pc:docMkLst>
      <pc:sldChg chg="modSp mod">
        <pc:chgData name="Ben Craker" userId="b342a158-d8e7-4629-9712-908c26442ea7" providerId="ADAL" clId="{CA77F4C7-2B91-4A08-98AD-FA45FC12B6E6}" dt="2023-11-11T05:06:06.989" v="0" actId="6549"/>
        <pc:sldMkLst>
          <pc:docMk/>
          <pc:sldMk cId="0" sldId="263"/>
        </pc:sldMkLst>
        <pc:spChg chg="mod">
          <ac:chgData name="Ben Craker" userId="b342a158-d8e7-4629-9712-908c26442ea7" providerId="ADAL" clId="{CA77F4C7-2B91-4A08-98AD-FA45FC12B6E6}" dt="2023-11-11T05:06:06.989" v="0" actId="6549"/>
          <ac:spMkLst>
            <pc:docMk/>
            <pc:sldMk cId="0" sldId="263"/>
            <ac:spMk id="11267" creationId="{8BC229DB-2404-1B90-7CC4-4DF07122AB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gateway.atlassian.net/wiki/spaces/DPSC/overview?preview=/53739658/168087404/2017-03-31%20Data%20Privacy%20and%20Use%20White%20Paper%20-%201.2.pdf" TargetMode="External"/><Relationship Id="rId2" Type="http://schemas.openxmlformats.org/officeDocument/2006/relationships/hyperlink" Target="https://aggateway.atlassian.net/wiki/spaces/DPSC/overview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 dirty="0"/>
              <a:t>Data Stewardship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D6AA-0103-7F0C-DE57-E8C27FF1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Messy Example</a:t>
            </a:r>
          </a:p>
        </p:txBody>
      </p:sp>
      <p:pic>
        <p:nvPicPr>
          <p:cNvPr id="8" name="Content Placeholder 7" descr="Several farm equipment in a field&#10;&#10;Description automatically generated">
            <a:extLst>
              <a:ext uri="{FF2B5EF4-FFF2-40B4-BE49-F238E27FC236}">
                <a16:creationId xmlns:a16="http://schemas.microsoft.com/office/drawing/2014/main" id="{3069742A-A521-B5D6-82FD-56675CDEA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231" y="1690688"/>
            <a:ext cx="5801784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BFDAB-6D97-6BB7-9412-EC467F3AE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A91CF0-8BA1-BCF4-5B6E-3E2A571FB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50"/>
          <a:stretch/>
        </p:blipFill>
        <p:spPr bwMode="auto">
          <a:xfrm>
            <a:off x="7823903" y="337522"/>
            <a:ext cx="540952" cy="5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5F9A6-728C-27B5-0F8E-05BED6F0F21E}"/>
              </a:ext>
            </a:extLst>
          </p:cNvPr>
          <p:cNvSpPr txBox="1"/>
          <p:nvPr/>
        </p:nvSpPr>
        <p:spPr>
          <a:xfrm>
            <a:off x="8407637" y="475308"/>
            <a:ext cx="289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l"/>
            <a:r>
              <a:rPr lang="en-US" dirty="0"/>
              <a:t>Grower/Farm Manager (Tennant)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B545C-FF0E-0D50-D8E6-50D0A872378E}"/>
              </a:ext>
            </a:extLst>
          </p:cNvPr>
          <p:cNvSpPr txBox="1"/>
          <p:nvPr/>
        </p:nvSpPr>
        <p:spPr>
          <a:xfrm>
            <a:off x="8412998" y="1725168"/>
            <a:ext cx="199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Custom Operator 1</a:t>
            </a: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DDDC4649-8681-D14B-F7C3-C048A1BFB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3429" y="1481800"/>
            <a:ext cx="441901" cy="52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357277-93E9-6CB0-268A-D8928441B3A6}"/>
              </a:ext>
            </a:extLst>
          </p:cNvPr>
          <p:cNvSpPr txBox="1"/>
          <p:nvPr/>
        </p:nvSpPr>
        <p:spPr>
          <a:xfrm>
            <a:off x="8376285" y="3870186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l"/>
            <a:r>
              <a:rPr lang="en-US" dirty="0"/>
              <a:t>Landowner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A8D8D4-1F89-F58A-2975-EB4C0B732DA3}"/>
              </a:ext>
            </a:extLst>
          </p:cNvPr>
          <p:cNvSpPr txBox="1"/>
          <p:nvPr/>
        </p:nvSpPr>
        <p:spPr>
          <a:xfrm>
            <a:off x="8313686" y="2801459"/>
            <a:ext cx="199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Custom Operator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A49E71-E8E4-27BA-AECA-DB61F5120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321" y="2589156"/>
            <a:ext cx="462116" cy="5407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952482-076D-D095-016C-5CC2E6B2762E}"/>
              </a:ext>
            </a:extLst>
          </p:cNvPr>
          <p:cNvSpPr txBox="1"/>
          <p:nvPr/>
        </p:nvSpPr>
        <p:spPr>
          <a:xfrm>
            <a:off x="8338852" y="5767658"/>
            <a:ext cx="239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l"/>
            <a:r>
              <a:rPr lang="en-US" dirty="0"/>
              <a:t>CPG/Grain Contract holder</a:t>
            </a:r>
          </a:p>
        </p:txBody>
      </p:sp>
      <p:pic>
        <p:nvPicPr>
          <p:cNvPr id="26" name="Graphic 25" descr="Internet with solid fill">
            <a:extLst>
              <a:ext uri="{FF2B5EF4-FFF2-40B4-BE49-F238E27FC236}">
                <a16:creationId xmlns:a16="http://schemas.microsoft.com/office/drawing/2014/main" id="{77818C0D-40BC-8D9D-37C4-CBBF84A49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4345" y="1966277"/>
            <a:ext cx="665291" cy="6652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55470B-32A1-4FFC-7A05-25D0884CE75E}"/>
              </a:ext>
            </a:extLst>
          </p:cNvPr>
          <p:cNvSpPr txBox="1"/>
          <p:nvPr/>
        </p:nvSpPr>
        <p:spPr>
          <a:xfrm>
            <a:off x="9169636" y="2250550"/>
            <a:ext cx="199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OEM Platform 1</a:t>
            </a:r>
          </a:p>
        </p:txBody>
      </p:sp>
      <p:pic>
        <p:nvPicPr>
          <p:cNvPr id="28" name="Graphic 27" descr="Internet with solid fill">
            <a:extLst>
              <a:ext uri="{FF2B5EF4-FFF2-40B4-BE49-F238E27FC236}">
                <a16:creationId xmlns:a16="http://schemas.microsoft.com/office/drawing/2014/main" id="{F7A1CA85-40CE-5227-85DE-78E0FC2F8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4345" y="3087518"/>
            <a:ext cx="665291" cy="6652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6376B9F-99B8-3FC0-F9B4-9713F5C54233}"/>
              </a:ext>
            </a:extLst>
          </p:cNvPr>
          <p:cNvSpPr txBox="1"/>
          <p:nvPr/>
        </p:nvSpPr>
        <p:spPr>
          <a:xfrm>
            <a:off x="9169636" y="3259353"/>
            <a:ext cx="199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OEM Platform 2</a:t>
            </a:r>
          </a:p>
        </p:txBody>
      </p:sp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213DC238-C7B4-F47A-6B3F-26A75794A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3504" y="858921"/>
            <a:ext cx="665291" cy="6652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2A1ED0-F7BD-DB9B-E1D0-F0D3B90D4AAF}"/>
              </a:ext>
            </a:extLst>
          </p:cNvPr>
          <p:cNvSpPr txBox="1"/>
          <p:nvPr/>
        </p:nvSpPr>
        <p:spPr>
          <a:xfrm>
            <a:off x="9098795" y="1083533"/>
            <a:ext cx="199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FMIS 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EF996-27CD-6749-3EFC-C60EED3214CC}"/>
              </a:ext>
            </a:extLst>
          </p:cNvPr>
          <p:cNvSpPr txBox="1"/>
          <p:nvPr/>
        </p:nvSpPr>
        <p:spPr>
          <a:xfrm>
            <a:off x="8407635" y="4354312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l"/>
            <a:r>
              <a:rPr lang="en-US" dirty="0"/>
              <a:t>Service Provider</a:t>
            </a:r>
          </a:p>
        </p:txBody>
      </p:sp>
      <p:pic>
        <p:nvPicPr>
          <p:cNvPr id="35" name="Graphic 34" descr="Male profile with solid fill">
            <a:extLst>
              <a:ext uri="{FF2B5EF4-FFF2-40B4-BE49-F238E27FC236}">
                <a16:creationId xmlns:a16="http://schemas.microsoft.com/office/drawing/2014/main" id="{AB4B3251-254B-76E9-31CA-B0303051A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12474" y="3710397"/>
            <a:ext cx="563811" cy="563811"/>
          </a:xfrm>
          <a:prstGeom prst="rect">
            <a:avLst/>
          </a:prstGeom>
        </p:spPr>
      </p:pic>
      <p:pic>
        <p:nvPicPr>
          <p:cNvPr id="37" name="Graphic 36" descr="Office worker female with solid fill">
            <a:extLst>
              <a:ext uri="{FF2B5EF4-FFF2-40B4-BE49-F238E27FC236}">
                <a16:creationId xmlns:a16="http://schemas.microsoft.com/office/drawing/2014/main" id="{AF6FB68F-31CB-BDB2-F774-9A4295435A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2474" y="4231796"/>
            <a:ext cx="563811" cy="563811"/>
          </a:xfrm>
          <a:prstGeom prst="rect">
            <a:avLst/>
          </a:prstGeom>
        </p:spPr>
      </p:pic>
      <p:pic>
        <p:nvPicPr>
          <p:cNvPr id="39" name="Graphic 38" descr="Office worker male with solid fill">
            <a:extLst>
              <a:ext uri="{FF2B5EF4-FFF2-40B4-BE49-F238E27FC236}">
                <a16:creationId xmlns:a16="http://schemas.microsoft.com/office/drawing/2014/main" id="{B6DD5C86-F752-8B07-262C-EB853EBDA0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12474" y="5618436"/>
            <a:ext cx="563811" cy="563811"/>
          </a:xfrm>
          <a:prstGeom prst="rect">
            <a:avLst/>
          </a:prstGeom>
        </p:spPr>
      </p:pic>
      <p:pic>
        <p:nvPicPr>
          <p:cNvPr id="44" name="Graphic 43" descr="Internet with solid fill">
            <a:extLst>
              <a:ext uri="{FF2B5EF4-FFF2-40B4-BE49-F238E27FC236}">
                <a16:creationId xmlns:a16="http://schemas.microsoft.com/office/drawing/2014/main" id="{3D99B371-1BA7-989A-6905-AE8E04799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9719" y="4625578"/>
            <a:ext cx="665291" cy="66529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31D1848-3B08-1591-DE91-14D2EE4A7C3B}"/>
              </a:ext>
            </a:extLst>
          </p:cNvPr>
          <p:cNvSpPr txBox="1"/>
          <p:nvPr/>
        </p:nvSpPr>
        <p:spPr>
          <a:xfrm>
            <a:off x="9165010" y="4797413"/>
            <a:ext cx="199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Fertility Rx Tool</a:t>
            </a:r>
          </a:p>
        </p:txBody>
      </p:sp>
      <p:pic>
        <p:nvPicPr>
          <p:cNvPr id="46" name="Graphic 45" descr="Internet with solid fill">
            <a:extLst>
              <a:ext uri="{FF2B5EF4-FFF2-40B4-BE49-F238E27FC236}">
                <a16:creationId xmlns:a16="http://schemas.microsoft.com/office/drawing/2014/main" id="{08D07B04-20C3-4C51-BE5B-865B9FD4B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9719" y="5174193"/>
            <a:ext cx="665291" cy="66529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221EBE5-618B-12DD-53B0-8D631BFDD473}"/>
              </a:ext>
            </a:extLst>
          </p:cNvPr>
          <p:cNvSpPr txBox="1"/>
          <p:nvPr/>
        </p:nvSpPr>
        <p:spPr>
          <a:xfrm>
            <a:off x="9165010" y="5346028"/>
            <a:ext cx="199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ERP Platform</a:t>
            </a:r>
          </a:p>
        </p:txBody>
      </p:sp>
    </p:spTree>
    <p:extLst>
      <p:ext uri="{BB962C8B-B14F-4D97-AF65-F5344CB8AC3E}">
        <p14:creationId xmlns:p14="http://schemas.microsoft.com/office/powerpoint/2010/main" val="285173905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 dirty="0"/>
              <a:t>State of data access and permission in Agriculture</a:t>
            </a:r>
          </a:p>
          <a:p>
            <a:pPr marL="228617" indent="-228617" eaLnBrk="1" hangingPunct="1">
              <a:defRPr/>
            </a:pPr>
            <a:r>
              <a:rPr lang="en-US" altLang="en-US" dirty="0"/>
              <a:t>What does the industry need</a:t>
            </a:r>
          </a:p>
          <a:p>
            <a:pPr marL="228617" indent="-228617">
              <a:defRPr/>
            </a:pPr>
            <a:r>
              <a:rPr lang="en-US" altLang="en-US" dirty="0"/>
              <a:t>How do we meet the needs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320C46B-BEAC-DBEE-763E-8F89708EA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Stewardship Today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691A0C1-6AFD-5536-B23F-409D03F3B78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 dirty="0"/>
              <a:t>Who owns data?</a:t>
            </a:r>
          </a:p>
          <a:p>
            <a:pPr marL="685817" lvl="1" indent="-228617">
              <a:defRPr/>
            </a:pPr>
            <a:r>
              <a:rPr lang="en-US" altLang="en-US" sz="2800" dirty="0"/>
              <a:t>Who actually has </a:t>
            </a:r>
            <a:r>
              <a:rPr lang="en-US" altLang="en-US" sz="2801" dirty="0"/>
              <a:t>access or control of data?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Who needs/wants access?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How is data tracked, what access logs are needed?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How is data quality determined?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801" dirty="0"/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8EF78606-FDAA-340A-C9A6-73DA3B7F30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 dirty="0"/>
              <a:t>What is the regulatory landscape?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Who derives value from data?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How do we handle data used to train AI models?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4A9DB499-75EB-4C3D-B89A-9B7192E502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77800" y="6440488"/>
            <a:ext cx="500063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76A8F82-3F9B-EA48-A5C4-F3DA0D663416}" type="slidenum">
              <a:rPr lang="en-US" altLang="en-US" sz="1600" smtClean="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8AE58F-99C4-BD6D-1DE3-53E1D019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Privacy Whitepaper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3C1E4F-98EF-177A-EB7B-7BB0D2274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Data Privacy Committee Wiki page</a:t>
            </a:r>
            <a:endParaRPr lang="en-US" dirty="0"/>
          </a:p>
          <a:p>
            <a:r>
              <a:rPr lang="en-US" dirty="0">
                <a:hlinkClick r:id="rId3"/>
              </a:rPr>
              <a:t>Whitepaper </a:t>
            </a:r>
            <a:endParaRPr lang="en-US" dirty="0"/>
          </a:p>
          <a:p>
            <a:r>
              <a:rPr lang="en-US" dirty="0"/>
              <a:t>Update? Start new?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B2791-4EA1-A3BA-96CF-D44DCF5EC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7910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F0D214-6CCA-91D6-4BB7-A0DDBFE9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 regulations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4DFD09-7491-9B25-2A11-45B4341F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7 data protection principles are:</a:t>
            </a:r>
          </a:p>
          <a:p>
            <a:pPr lvl="1"/>
            <a:r>
              <a:rPr lang="en-US" dirty="0"/>
              <a:t>Lawfulness, fairness, and transparency</a:t>
            </a:r>
          </a:p>
          <a:p>
            <a:pPr lvl="1"/>
            <a:r>
              <a:rPr lang="en-US" dirty="0"/>
              <a:t>Purpose limitation</a:t>
            </a:r>
          </a:p>
          <a:p>
            <a:pPr lvl="1"/>
            <a:r>
              <a:rPr lang="en-US" dirty="0"/>
              <a:t>Data </a:t>
            </a:r>
            <a:r>
              <a:rPr lang="en-US" dirty="0" err="1"/>
              <a:t>minimisation</a:t>
            </a:r>
            <a:endParaRPr lang="en-US" dirty="0"/>
          </a:p>
          <a:p>
            <a:pPr lvl="1"/>
            <a:r>
              <a:rPr lang="en-US" dirty="0"/>
              <a:t>Accuracy</a:t>
            </a:r>
          </a:p>
          <a:p>
            <a:pPr lvl="1"/>
            <a:r>
              <a:rPr lang="en-US" dirty="0"/>
              <a:t>Storage limitations</a:t>
            </a:r>
          </a:p>
          <a:p>
            <a:pPr lvl="1"/>
            <a:r>
              <a:rPr lang="en-US" dirty="0"/>
              <a:t>Integrity and confidentiality</a:t>
            </a:r>
          </a:p>
          <a:p>
            <a:pPr lvl="1"/>
            <a:r>
              <a:rPr lang="en-US" dirty="0"/>
              <a:t>Accountability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71076-0630-64DA-863E-67581D17A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1109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017B952E-2437-D56C-4C4D-69A4765A4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Industry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B2FB-07D3-D66B-4599-3DC3A6C2F0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17" indent="-228617">
              <a:defRPr/>
            </a:pPr>
            <a:r>
              <a:rPr lang="en-US" sz="2801" dirty="0"/>
              <a:t>How do we move forward</a:t>
            </a:r>
          </a:p>
          <a:p>
            <a:pPr marL="228617" indent="-228617">
              <a:defRPr/>
            </a:pPr>
            <a:r>
              <a:rPr lang="en-US" sz="2801" dirty="0"/>
              <a:t>Is there a real barrier</a:t>
            </a:r>
          </a:p>
          <a:p>
            <a:pPr marL="228617" indent="-228617">
              <a:defRPr/>
            </a:pPr>
            <a:r>
              <a:rPr lang="en-US" sz="2801" dirty="0"/>
              <a:t>AI/ML, AR/VR/XR what will the future require</a:t>
            </a:r>
          </a:p>
          <a:p>
            <a:pPr marL="228617" indent="-228617">
              <a:defRPr/>
            </a:pPr>
            <a:endParaRPr lang="en-US" sz="280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297AD-C8CF-5ADC-8CB2-DCB5CE5E3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228617" indent="-228617">
              <a:defRPr/>
            </a:pPr>
            <a:endParaRPr lang="en-US" sz="28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73628-1DC0-3D63-ED3A-7953DF247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6AC7-2893-9D46-8FA4-02696019115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4063-CE72-9824-89E5-EF9A50BC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38" y="365127"/>
            <a:ext cx="11834447" cy="1325563"/>
          </a:xfrm>
        </p:spPr>
        <p:txBody>
          <a:bodyPr/>
          <a:lstStyle/>
          <a:p>
            <a:r>
              <a:rPr lang="en-US" sz="4000" dirty="0"/>
              <a:t>Terminology: Sharing or Access Permissions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E2148-A7B8-B058-0A7E-8D1929D9C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Sharing</a:t>
            </a:r>
          </a:p>
        </p:txBody>
      </p:sp>
      <p:pic>
        <p:nvPicPr>
          <p:cNvPr id="11" name="Content Placeholder 10" descr="A child and child holding lollipops&#10;&#10;Description automatically generated">
            <a:extLst>
              <a:ext uri="{FF2B5EF4-FFF2-40B4-BE49-F238E27FC236}">
                <a16:creationId xmlns:a16="http://schemas.microsoft.com/office/drawing/2014/main" id="{3CEEE630-FF39-E4B0-5C15-C0FCBBF31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469" y="2505075"/>
            <a:ext cx="3942425" cy="368458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9DF43C-4E42-6381-8BBD-888744F03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Sharing Data</a:t>
            </a:r>
          </a:p>
        </p:txBody>
      </p:sp>
      <p:pic>
        <p:nvPicPr>
          <p:cNvPr id="13" name="Content Placeholder 12" descr="A diagram of a cloud computing network&#10;&#10;Description automatically generated">
            <a:extLst>
              <a:ext uri="{FF2B5EF4-FFF2-40B4-BE49-F238E27FC236}">
                <a16:creationId xmlns:a16="http://schemas.microsoft.com/office/drawing/2014/main" id="{B2802EC2-11A6-75A8-5656-B33099AD73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86516"/>
            <a:ext cx="5183188" cy="352170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69CFF-4E46-4E41-D223-C67293239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6E820-02B0-787E-76D3-7DE93F07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address the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35DC-DD80-B8D2-75A2-3D7C075DC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Document use cases, identify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404E21-58B8-CD09-5C59-AA573961EA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5E581-0572-3734-E2B6-5269C9C93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15529-1E22-4542-BAF0-DC863D70245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Flow on the Farm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87840" y="64450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52018-6A87-4C57-BD30-53F030140BA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5" name="Arc 74"/>
          <p:cNvSpPr/>
          <p:nvPr/>
        </p:nvSpPr>
        <p:spPr>
          <a:xfrm rot="604127">
            <a:off x="4131292" y="1686503"/>
            <a:ext cx="7792223" cy="3060450"/>
          </a:xfrm>
          <a:prstGeom prst="arc">
            <a:avLst>
              <a:gd name="adj1" fmla="val 5420228"/>
              <a:gd name="adj2" fmla="val 10005358"/>
            </a:avLst>
          </a:prstGeom>
          <a:ln>
            <a:solidFill>
              <a:srgbClr val="0070C0"/>
            </a:solidFill>
            <a:headEnd type="stealth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Arc 76"/>
          <p:cNvSpPr/>
          <p:nvPr/>
        </p:nvSpPr>
        <p:spPr>
          <a:xfrm rot="10800000">
            <a:off x="1689118" y="3027039"/>
            <a:ext cx="7470119" cy="4731172"/>
          </a:xfrm>
          <a:prstGeom prst="arc">
            <a:avLst>
              <a:gd name="adj1" fmla="val 201293"/>
              <a:gd name="adj2" fmla="val 3341143"/>
            </a:avLst>
          </a:prstGeom>
          <a:ln>
            <a:solidFill>
              <a:srgbClr val="F79646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Arc 77"/>
          <p:cNvSpPr/>
          <p:nvPr/>
        </p:nvSpPr>
        <p:spPr>
          <a:xfrm rot="9184312">
            <a:off x="324586" y="2046181"/>
            <a:ext cx="4008331" cy="3478325"/>
          </a:xfrm>
          <a:prstGeom prst="arc">
            <a:avLst>
              <a:gd name="adj1" fmla="val 12002409"/>
              <a:gd name="adj2" fmla="val 18487037"/>
            </a:avLst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3989" y="2735366"/>
            <a:ext cx="540952" cy="58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3492467" y="3259437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Grower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08053" y="4345727"/>
            <a:ext cx="1524001" cy="853493"/>
            <a:chOff x="8972499" y="3982076"/>
            <a:chExt cx="1524001" cy="853493"/>
          </a:xfrm>
        </p:grpSpPr>
        <p:pic>
          <p:nvPicPr>
            <p:cNvPr id="82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42080" y="3982076"/>
              <a:ext cx="472381" cy="56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8972499" y="4527792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Advisor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68440" y="1208227"/>
            <a:ext cx="1524001" cy="1139785"/>
            <a:chOff x="8132886" y="844576"/>
            <a:chExt cx="1524001" cy="1139785"/>
          </a:xfrm>
        </p:grpSpPr>
        <p:pic>
          <p:nvPicPr>
            <p:cNvPr id="80" name="Picture 38" descr="http://i1.cpcache.com/product_zoom/1274410511/dji_quadcopter_sillhouette_calendar_print.jpg?height=250&amp;width=250&amp;padToSquare=tru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499" y="844576"/>
              <a:ext cx="606387" cy="60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8132886" y="1461141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Crop Scout or Other Data Source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32663" y="5314612"/>
            <a:ext cx="1524001" cy="811675"/>
            <a:chOff x="2597109" y="4950961"/>
            <a:chExt cx="1524001" cy="811675"/>
          </a:xfrm>
        </p:grpSpPr>
        <p:sp>
          <p:nvSpPr>
            <p:cNvPr id="92" name="TextBox 91"/>
            <p:cNvSpPr txBox="1"/>
            <p:nvPr/>
          </p:nvSpPr>
          <p:spPr>
            <a:xfrm>
              <a:off x="2597109" y="5454859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Service Provider</a:t>
              </a:r>
            </a:p>
          </p:txBody>
        </p:sp>
        <p:pic>
          <p:nvPicPr>
            <p:cNvPr id="95" name="Picture 1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32616" y="4950961"/>
              <a:ext cx="441901" cy="52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91440" y="1325811"/>
            <a:ext cx="1524001" cy="2459821"/>
            <a:chOff x="1655886" y="962160"/>
            <a:chExt cx="1524001" cy="2459821"/>
          </a:xfrm>
        </p:grpSpPr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485" y="962160"/>
              <a:ext cx="975238" cy="89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956" y="2441561"/>
              <a:ext cx="1028572" cy="51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1655886" y="2898761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Partners &amp; Sustainability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687" y="4908384"/>
            <a:ext cx="1524001" cy="693247"/>
            <a:chOff x="4409133" y="4544733"/>
            <a:chExt cx="1524001" cy="693247"/>
          </a:xfrm>
        </p:grpSpPr>
        <p:sp>
          <p:nvSpPr>
            <p:cNvPr id="89" name="TextBox 88"/>
            <p:cNvSpPr txBox="1"/>
            <p:nvPr/>
          </p:nvSpPr>
          <p:spPr>
            <a:xfrm>
              <a:off x="4409133" y="4930203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Work Order</a:t>
              </a:r>
            </a:p>
          </p:txBody>
        </p:sp>
        <p:pic>
          <p:nvPicPr>
            <p:cNvPr id="97" name="Picture 1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686" y="4544733"/>
              <a:ext cx="640000" cy="41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1767839" y="4002105"/>
            <a:ext cx="1524001" cy="704159"/>
            <a:chOff x="3332285" y="3638454"/>
            <a:chExt cx="1524001" cy="704159"/>
          </a:xfrm>
        </p:grpSpPr>
        <p:sp>
          <p:nvSpPr>
            <p:cNvPr id="90" name="TextBox 89"/>
            <p:cNvSpPr txBox="1"/>
            <p:nvPr/>
          </p:nvSpPr>
          <p:spPr>
            <a:xfrm>
              <a:off x="3332285" y="4034836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Work Record</a:t>
              </a:r>
            </a:p>
          </p:txBody>
        </p:sp>
        <p:pic>
          <p:nvPicPr>
            <p:cNvPr id="98" name="Picture 1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686" y="3638454"/>
              <a:ext cx="640000" cy="41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99" name="Freeform 98"/>
          <p:cNvSpPr/>
          <p:nvPr/>
        </p:nvSpPr>
        <p:spPr>
          <a:xfrm>
            <a:off x="4575517" y="3587311"/>
            <a:ext cx="3295859" cy="2506849"/>
          </a:xfrm>
          <a:custGeom>
            <a:avLst/>
            <a:gdLst>
              <a:gd name="connsiteX0" fmla="*/ 3295859 w 3295859"/>
              <a:gd name="connsiteY0" fmla="*/ 1356527 h 2506849"/>
              <a:gd name="connsiteX1" fmla="*/ 1567543 w 3295859"/>
              <a:gd name="connsiteY1" fmla="*/ 2461846 h 2506849"/>
              <a:gd name="connsiteX2" fmla="*/ 0 w 3295859"/>
              <a:gd name="connsiteY2" fmla="*/ 0 h 250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859" h="2506849">
                <a:moveTo>
                  <a:pt x="3295859" y="1356527"/>
                </a:moveTo>
                <a:cubicBezTo>
                  <a:pt x="2706356" y="2022230"/>
                  <a:pt x="2116853" y="2687934"/>
                  <a:pt x="1567543" y="2461846"/>
                </a:cubicBezTo>
                <a:cubicBezTo>
                  <a:pt x="1018233" y="2235758"/>
                  <a:pt x="509116" y="1117879"/>
                  <a:pt x="0" y="0"/>
                </a:cubicBezTo>
              </a:path>
            </a:pathLst>
          </a:custGeom>
          <a:ln>
            <a:solidFill>
              <a:srgbClr val="F79646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694231" y="5822784"/>
            <a:ext cx="1636209" cy="640030"/>
            <a:chOff x="7258677" y="5459133"/>
            <a:chExt cx="1636209" cy="640030"/>
          </a:xfrm>
        </p:grpSpPr>
        <p:sp>
          <p:nvSpPr>
            <p:cNvPr id="85" name="TextBox 84"/>
            <p:cNvSpPr txBox="1"/>
            <p:nvPr/>
          </p:nvSpPr>
          <p:spPr>
            <a:xfrm>
              <a:off x="7258677" y="5791386"/>
              <a:ext cx="1636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Recommendation</a:t>
              </a:r>
            </a:p>
          </p:txBody>
        </p:sp>
        <p:pic>
          <p:nvPicPr>
            <p:cNvPr id="100" name="Picture 1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286" y="5459133"/>
              <a:ext cx="640000" cy="41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594946" y="4056400"/>
            <a:ext cx="1524001" cy="1365537"/>
            <a:chOff x="7159392" y="3692749"/>
            <a:chExt cx="1524001" cy="1365537"/>
          </a:xfrm>
        </p:grpSpPr>
        <p:sp>
          <p:nvSpPr>
            <p:cNvPr id="87" name="TextBox 86"/>
            <p:cNvSpPr txBox="1"/>
            <p:nvPr/>
          </p:nvSpPr>
          <p:spPr>
            <a:xfrm>
              <a:off x="7159392" y="4104179"/>
              <a:ext cx="1524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History</a:t>
              </a:r>
            </a:p>
            <a:p>
              <a:pPr algn="ctr"/>
              <a:r>
                <a:rPr lang="en-US" sz="1400" dirty="0"/>
                <a:t>(Work Records, Observations &amp; Measurements)</a:t>
              </a:r>
            </a:p>
          </p:txBody>
        </p:sp>
        <p:pic>
          <p:nvPicPr>
            <p:cNvPr id="101" name="Picture 10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526" y="3692749"/>
              <a:ext cx="640000" cy="41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" name="Freeform 101"/>
          <p:cNvSpPr/>
          <p:nvPr/>
        </p:nvSpPr>
        <p:spPr>
          <a:xfrm>
            <a:off x="4394078" y="1487205"/>
            <a:ext cx="2532752" cy="1225899"/>
          </a:xfrm>
          <a:custGeom>
            <a:avLst/>
            <a:gdLst>
              <a:gd name="connsiteX0" fmla="*/ 0 w 2552281"/>
              <a:gd name="connsiteY0" fmla="*/ 1225899 h 1225899"/>
              <a:gd name="connsiteX1" fmla="*/ 602901 w 2552281"/>
              <a:gd name="connsiteY1" fmla="*/ 663191 h 1225899"/>
              <a:gd name="connsiteX2" fmla="*/ 2552281 w 2552281"/>
              <a:gd name="connsiteY2" fmla="*/ 0 h 122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2281" h="1225899">
                <a:moveTo>
                  <a:pt x="0" y="1225899"/>
                </a:moveTo>
                <a:cubicBezTo>
                  <a:pt x="88760" y="1046703"/>
                  <a:pt x="177521" y="867507"/>
                  <a:pt x="602901" y="663191"/>
                </a:cubicBezTo>
                <a:cubicBezTo>
                  <a:pt x="1028281" y="458875"/>
                  <a:pt x="1790281" y="229437"/>
                  <a:pt x="2552281" y="0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Freeform 102"/>
          <p:cNvSpPr/>
          <p:nvPr/>
        </p:nvSpPr>
        <p:spPr>
          <a:xfrm>
            <a:off x="4485082" y="2250609"/>
            <a:ext cx="3426488" cy="2070231"/>
          </a:xfrm>
          <a:custGeom>
            <a:avLst/>
            <a:gdLst>
              <a:gd name="connsiteX0" fmla="*/ 0 w 3426488"/>
              <a:gd name="connsiteY0" fmla="*/ 542882 h 2070231"/>
              <a:gd name="connsiteX1" fmla="*/ 823965 w 3426488"/>
              <a:gd name="connsiteY1" fmla="*/ 10319 h 2070231"/>
              <a:gd name="connsiteX2" fmla="*/ 2411604 w 3426488"/>
              <a:gd name="connsiteY2" fmla="*/ 964913 h 2070231"/>
              <a:gd name="connsiteX3" fmla="*/ 3426488 w 3426488"/>
              <a:gd name="connsiteY3" fmla="*/ 2070231 h 207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6488" h="2070231">
                <a:moveTo>
                  <a:pt x="0" y="542882"/>
                </a:moveTo>
                <a:cubicBezTo>
                  <a:pt x="211015" y="241431"/>
                  <a:pt x="422031" y="-60020"/>
                  <a:pt x="823965" y="10319"/>
                </a:cubicBezTo>
                <a:cubicBezTo>
                  <a:pt x="1225899" y="80658"/>
                  <a:pt x="1977850" y="621594"/>
                  <a:pt x="2411604" y="964913"/>
                </a:cubicBezTo>
                <a:cubicBezTo>
                  <a:pt x="2845358" y="1308232"/>
                  <a:pt x="3135923" y="1689231"/>
                  <a:pt x="3426488" y="2070231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11039" y="2012784"/>
            <a:ext cx="1524001" cy="716230"/>
            <a:chOff x="6075485" y="1649133"/>
            <a:chExt cx="1524001" cy="716230"/>
          </a:xfrm>
        </p:grpSpPr>
        <p:sp>
          <p:nvSpPr>
            <p:cNvPr id="88" name="TextBox 87"/>
            <p:cNvSpPr txBox="1"/>
            <p:nvPr/>
          </p:nvSpPr>
          <p:spPr>
            <a:xfrm>
              <a:off x="6075485" y="2057586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Crop Plan</a:t>
              </a:r>
            </a:p>
          </p:txBody>
        </p:sp>
        <p:pic>
          <p:nvPicPr>
            <p:cNvPr id="104" name="Picture 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286" y="1649133"/>
              <a:ext cx="640000" cy="4114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Freeform 104"/>
          <p:cNvSpPr/>
          <p:nvPr/>
        </p:nvSpPr>
        <p:spPr>
          <a:xfrm>
            <a:off x="1490672" y="1909236"/>
            <a:ext cx="2562330" cy="894303"/>
          </a:xfrm>
          <a:custGeom>
            <a:avLst/>
            <a:gdLst>
              <a:gd name="connsiteX0" fmla="*/ 2562330 w 2562330"/>
              <a:gd name="connsiteY0" fmla="*/ 894303 h 894303"/>
              <a:gd name="connsiteX1" fmla="*/ 1376624 w 2562330"/>
              <a:gd name="connsiteY1" fmla="*/ 341644 h 894303"/>
              <a:gd name="connsiteX2" fmla="*/ 0 w 2562330"/>
              <a:gd name="connsiteY2" fmla="*/ 0 h 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330" h="894303">
                <a:moveTo>
                  <a:pt x="2562330" y="894303"/>
                </a:moveTo>
                <a:cubicBezTo>
                  <a:pt x="2183004" y="692499"/>
                  <a:pt x="1803679" y="490695"/>
                  <a:pt x="1376624" y="341644"/>
                </a:cubicBezTo>
                <a:cubicBezTo>
                  <a:pt x="949569" y="192593"/>
                  <a:pt x="474784" y="96296"/>
                  <a:pt x="0" y="0"/>
                </a:cubicBezTo>
              </a:path>
            </a:pathLst>
          </a:custGeom>
          <a:ln>
            <a:solidFill>
              <a:srgbClr val="0070C0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Freeform 108"/>
          <p:cNvSpPr/>
          <p:nvPr/>
        </p:nvSpPr>
        <p:spPr>
          <a:xfrm>
            <a:off x="1470575" y="2531266"/>
            <a:ext cx="2502040" cy="463190"/>
          </a:xfrm>
          <a:custGeom>
            <a:avLst/>
            <a:gdLst>
              <a:gd name="connsiteX0" fmla="*/ 2502040 w 2502040"/>
              <a:gd name="connsiteY0" fmla="*/ 463190 h 463190"/>
              <a:gd name="connsiteX1" fmla="*/ 1286189 w 2502040"/>
              <a:gd name="connsiteY1" fmla="*/ 966 h 463190"/>
              <a:gd name="connsiteX2" fmla="*/ 0 w 2502040"/>
              <a:gd name="connsiteY2" fmla="*/ 332561 h 463190"/>
              <a:gd name="connsiteX3" fmla="*/ 0 w 2502040"/>
              <a:gd name="connsiteY3" fmla="*/ 332561 h 46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040" h="463190">
                <a:moveTo>
                  <a:pt x="2502040" y="463190"/>
                </a:moveTo>
                <a:cubicBezTo>
                  <a:pt x="2102618" y="242963"/>
                  <a:pt x="1703196" y="22737"/>
                  <a:pt x="1286189" y="966"/>
                </a:cubicBezTo>
                <a:cubicBezTo>
                  <a:pt x="869182" y="-20806"/>
                  <a:pt x="0" y="332561"/>
                  <a:pt x="0" y="332561"/>
                </a:cubicBezTo>
                <a:lnTo>
                  <a:pt x="0" y="332561"/>
                </a:lnTo>
              </a:path>
            </a:pathLst>
          </a:custGeom>
          <a:ln>
            <a:solidFill>
              <a:srgbClr val="0070C0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77439" y="2241384"/>
            <a:ext cx="1524001" cy="716230"/>
            <a:chOff x="3941885" y="1877733"/>
            <a:chExt cx="1524001" cy="716230"/>
          </a:xfrm>
        </p:grpSpPr>
        <p:sp>
          <p:nvSpPr>
            <p:cNvPr id="91" name="TextBox 90"/>
            <p:cNvSpPr txBox="1"/>
            <p:nvPr/>
          </p:nvSpPr>
          <p:spPr>
            <a:xfrm>
              <a:off x="3941885" y="2286186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Reports</a:t>
              </a:r>
            </a:p>
          </p:txBody>
        </p:sp>
        <p:pic>
          <p:nvPicPr>
            <p:cNvPr id="110" name="Picture 15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885" y="1877733"/>
              <a:ext cx="640000" cy="41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6E5A18-7E0E-4BBD-8263-156DF8587006}"/>
              </a:ext>
            </a:extLst>
          </p:cNvPr>
          <p:cNvSpPr txBox="1"/>
          <p:nvPr/>
        </p:nvSpPr>
        <p:spPr>
          <a:xfrm>
            <a:off x="9325825" y="1192945"/>
            <a:ext cx="2895650" cy="4808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42" indent="-171442" defTabSz="68576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aseline="0">
                <a:solidFill>
                  <a:srgbClr val="21387D"/>
                </a:solidFill>
                <a:latin typeface="Calibri" panose="020F0502020204030204" pitchFamily="34" charset="0"/>
                <a:cs typeface="Gotham Light" pitchFamily="50" charset="0"/>
              </a:defRPr>
            </a:lvl1pPr>
            <a:lvl2pPr marL="514325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baseline="0">
                <a:solidFill>
                  <a:srgbClr val="21387D"/>
                </a:solidFill>
                <a:latin typeface="Calibri" panose="020F0502020204030204" pitchFamily="34" charset="0"/>
                <a:cs typeface="Gotham Light" pitchFamily="50" charset="0"/>
              </a:defRPr>
            </a:lvl2pPr>
            <a:lvl3pPr marL="857207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aseline="0">
                <a:solidFill>
                  <a:srgbClr val="21387D"/>
                </a:solidFill>
                <a:latin typeface="Calibri" panose="020F0502020204030204" pitchFamily="34" charset="0"/>
                <a:cs typeface="Gotham Light" pitchFamily="50" charset="0"/>
              </a:defRPr>
            </a:lvl3pPr>
            <a:lvl4pPr marL="1200090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aseline="0">
                <a:solidFill>
                  <a:srgbClr val="21387D"/>
                </a:solidFill>
                <a:latin typeface="Calibri" panose="020F0502020204030204" pitchFamily="34" charset="0"/>
                <a:cs typeface="Gotham Light" pitchFamily="50" charset="0"/>
              </a:defRPr>
            </a:lvl4pPr>
            <a:lvl5pPr marL="1542974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aseline="0">
                <a:solidFill>
                  <a:srgbClr val="21387D"/>
                </a:solidFill>
                <a:latin typeface="Calibri" panose="020F0502020204030204" pitchFamily="34" charset="0"/>
                <a:cs typeface="Gotham Light" pitchFamily="50" charset="0"/>
              </a:defRPr>
            </a:lvl5pPr>
            <a:lvl6pPr marL="1885856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739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622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505" indent="-171442" defTabSz="68576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sz="2000" dirty="0"/>
              <a:t>Equipment Brand 1:</a:t>
            </a:r>
          </a:p>
          <a:p>
            <a:pPr lvl="1"/>
            <a:r>
              <a:rPr lang="en-US" sz="1600" dirty="0"/>
              <a:t>As-planted</a:t>
            </a:r>
          </a:p>
          <a:p>
            <a:r>
              <a:rPr lang="en-US" sz="2000" dirty="0"/>
              <a:t>Equipment Brand 2:</a:t>
            </a:r>
          </a:p>
          <a:p>
            <a:pPr lvl="1"/>
            <a:r>
              <a:rPr lang="en-US" sz="1600" dirty="0"/>
              <a:t>Yield maps</a:t>
            </a:r>
          </a:p>
          <a:p>
            <a:r>
              <a:rPr lang="en-US" sz="2000" dirty="0"/>
              <a:t>Service provider 1:</a:t>
            </a:r>
          </a:p>
          <a:p>
            <a:pPr lvl="1"/>
            <a:r>
              <a:rPr lang="en-US" sz="1600" dirty="0"/>
              <a:t>Soil sample data</a:t>
            </a:r>
          </a:p>
          <a:p>
            <a:pPr lvl="1"/>
            <a:r>
              <a:rPr lang="en-US" sz="1600" dirty="0"/>
              <a:t>Fertilizer as-applied</a:t>
            </a:r>
          </a:p>
          <a:p>
            <a:r>
              <a:rPr lang="en-US" sz="1900" dirty="0"/>
              <a:t>Neighbor</a:t>
            </a:r>
          </a:p>
          <a:p>
            <a:pPr lvl="1"/>
            <a:r>
              <a:rPr lang="en-US" sz="1600" dirty="0"/>
              <a:t>Manure as-applied</a:t>
            </a:r>
          </a:p>
          <a:p>
            <a:r>
              <a:rPr lang="en-US" sz="2000" dirty="0"/>
              <a:t>Seed Retailer:</a:t>
            </a:r>
          </a:p>
          <a:p>
            <a:pPr lvl="1"/>
            <a:r>
              <a:rPr lang="en-US" sz="1600" dirty="0"/>
              <a:t>VRT Seeding maps</a:t>
            </a:r>
          </a:p>
          <a:p>
            <a:pPr lvl="1"/>
            <a:r>
              <a:rPr lang="en-US" sz="1600" dirty="0"/>
              <a:t>Crop scouting observations</a:t>
            </a:r>
          </a:p>
          <a:p>
            <a:pPr lvl="1"/>
            <a:r>
              <a:rPr lang="en-US" sz="1600" dirty="0"/>
              <a:t>Aerial imagery</a:t>
            </a:r>
          </a:p>
          <a:p>
            <a:r>
              <a:rPr lang="en-US" sz="2000" dirty="0"/>
              <a:t>Service provider 2:</a:t>
            </a:r>
          </a:p>
          <a:p>
            <a:pPr lvl="1"/>
            <a:r>
              <a:rPr lang="en-US" sz="1600" dirty="0"/>
              <a:t>Crop protection as-applied</a:t>
            </a:r>
          </a:p>
          <a:p>
            <a:r>
              <a:rPr lang="en-US" sz="2000" dirty="0"/>
              <a:t>USDA:</a:t>
            </a:r>
          </a:p>
          <a:p>
            <a:pPr lvl="1"/>
            <a:r>
              <a:rPr lang="en-US" sz="1600" dirty="0"/>
              <a:t>Soil maps (SSURGO)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4A00F4-CC3C-4B22-A3B9-B6D272A32E89}"/>
              </a:ext>
            </a:extLst>
          </p:cNvPr>
          <p:cNvGrpSpPr/>
          <p:nvPr/>
        </p:nvGrpSpPr>
        <p:grpSpPr>
          <a:xfrm>
            <a:off x="4205807" y="498378"/>
            <a:ext cx="4247161" cy="5210717"/>
            <a:chOff x="4205807" y="498378"/>
            <a:chExt cx="4247161" cy="5210717"/>
          </a:xfrm>
        </p:grpSpPr>
        <p:sp>
          <p:nvSpPr>
            <p:cNvPr id="106" name="Arc 105"/>
            <p:cNvSpPr/>
            <p:nvPr/>
          </p:nvSpPr>
          <p:spPr>
            <a:xfrm rot="6064636">
              <a:off x="4493860" y="1749986"/>
              <a:ext cx="4439892" cy="3478325"/>
            </a:xfrm>
            <a:prstGeom prst="arc">
              <a:avLst>
                <a:gd name="adj1" fmla="val 12002409"/>
                <a:gd name="adj2" fmla="val 17217139"/>
              </a:avLst>
            </a:prstGeom>
            <a:ln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19CFF7EE-5687-44C5-8137-95DCBCA11E33}"/>
                </a:ext>
              </a:extLst>
            </p:cNvPr>
            <p:cNvSpPr/>
            <p:nvPr/>
          </p:nvSpPr>
          <p:spPr>
            <a:xfrm rot="2218213">
              <a:off x="4205807" y="498378"/>
              <a:ext cx="3702288" cy="3465913"/>
            </a:xfrm>
            <a:prstGeom prst="arc">
              <a:avLst>
                <a:gd name="adj1" fmla="val 18412658"/>
                <a:gd name="adj2" fmla="val 6277189"/>
              </a:avLst>
            </a:prstGeom>
            <a:ln>
              <a:solidFill>
                <a:srgbClr val="F79646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9CAAA7-14BE-4535-9830-3953EB07AD00}"/>
              </a:ext>
            </a:extLst>
          </p:cNvPr>
          <p:cNvGrpSpPr/>
          <p:nvPr/>
        </p:nvGrpSpPr>
        <p:grpSpPr>
          <a:xfrm>
            <a:off x="7389165" y="4219957"/>
            <a:ext cx="1524001" cy="1143004"/>
            <a:chOff x="7436885" y="5230253"/>
            <a:chExt cx="1524001" cy="114300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38BDBB-49DE-41A9-9571-105FBE9D3CDE}"/>
                </a:ext>
              </a:extLst>
            </p:cNvPr>
            <p:cNvSpPr/>
            <p:nvPr/>
          </p:nvSpPr>
          <p:spPr>
            <a:xfrm>
              <a:off x="7482964" y="5230253"/>
              <a:ext cx="1400209" cy="11304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4A212E3-148A-49FC-9AC9-28F997B959B5}"/>
                </a:ext>
              </a:extLst>
            </p:cNvPr>
            <p:cNvGrpSpPr/>
            <p:nvPr/>
          </p:nvGrpSpPr>
          <p:grpSpPr>
            <a:xfrm>
              <a:off x="7436885" y="5360307"/>
              <a:ext cx="1524001" cy="1012950"/>
              <a:chOff x="8953837" y="3982076"/>
              <a:chExt cx="1524001" cy="1012950"/>
            </a:xfrm>
          </p:grpSpPr>
          <p:pic>
            <p:nvPicPr>
              <p:cNvPr id="52" name="Picture 8">
                <a:extLst>
                  <a:ext uri="{FF2B5EF4-FFF2-40B4-BE49-F238E27FC236}">
                    <a16:creationId xmlns:a16="http://schemas.microsoft.com/office/drawing/2014/main" id="{4FF0A586-969A-458F-9E86-A0A0BD69A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442080" y="3982076"/>
                <a:ext cx="472381" cy="56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5C9264-A464-4DBE-B47D-88A9796B94BF}"/>
                  </a:ext>
                </a:extLst>
              </p:cNvPr>
              <p:cNvSpPr txBox="1"/>
              <p:nvPr/>
            </p:nvSpPr>
            <p:spPr>
              <a:xfrm>
                <a:off x="8953837" y="4471806"/>
                <a:ext cx="1524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University Field-Scale Researcher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748970" y="2541063"/>
            <a:ext cx="1304526" cy="987272"/>
            <a:chOff x="9313416" y="2177412"/>
            <a:chExt cx="1304526" cy="987272"/>
          </a:xfrm>
        </p:grpSpPr>
        <p:pic>
          <p:nvPicPr>
            <p:cNvPr id="107" name="Picture 11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885" y="2177412"/>
              <a:ext cx="640000" cy="41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9313416" y="2641464"/>
              <a:ext cx="1304526" cy="523220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Observations &amp; Measurements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8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8" grpId="0" animBg="1"/>
      <p:bldP spid="99" grpId="0" animBg="1"/>
      <p:bldP spid="102" grpId="0" animBg="1"/>
      <p:bldP spid="103" grpId="0" animBg="1"/>
      <p:bldP spid="105" grpId="0" animBg="1"/>
      <p:bldP spid="109" grpId="0" animBg="1"/>
      <p:bldP spid="15" grpId="0" uiExpand="1" build="p" advAuto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2457</TotalTime>
  <Words>307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Gotham Light</vt:lpstr>
      <vt:lpstr>Wingdings</vt:lpstr>
      <vt:lpstr>Office Theme</vt:lpstr>
      <vt:lpstr>1_Office Theme</vt:lpstr>
      <vt:lpstr>Data Stewardship</vt:lpstr>
      <vt:lpstr>Agenda</vt:lpstr>
      <vt:lpstr>Data Stewardship Today</vt:lpstr>
      <vt:lpstr>Data Privacy Whitepaper</vt:lpstr>
      <vt:lpstr>GDPR regulations</vt:lpstr>
      <vt:lpstr>Industry Needs</vt:lpstr>
      <vt:lpstr>Terminology: Sharing or Access Permissions </vt:lpstr>
      <vt:lpstr>How do we address the needs</vt:lpstr>
      <vt:lpstr>Information Flow on the Farm </vt:lpstr>
      <vt:lpstr>The Messy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Ben Craker</cp:lastModifiedBy>
  <cp:revision>6</cp:revision>
  <cp:lastPrinted>2023-04-19T01:40:50Z</cp:lastPrinted>
  <dcterms:created xsi:type="dcterms:W3CDTF">2023-10-19T16:23:46Z</dcterms:created>
  <dcterms:modified xsi:type="dcterms:W3CDTF">2023-11-11T05:06:17Z</dcterms:modified>
</cp:coreProperties>
</file>