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 id="2147483846" r:id="rId3"/>
  </p:sldMasterIdLst>
  <p:notesMasterIdLst>
    <p:notesMasterId r:id="rId19"/>
  </p:notesMasterIdLst>
  <p:sldIdLst>
    <p:sldId id="263" r:id="rId4"/>
    <p:sldId id="278" r:id="rId5"/>
    <p:sldId id="287" r:id="rId6"/>
    <p:sldId id="280" r:id="rId7"/>
    <p:sldId id="283" r:id="rId8"/>
    <p:sldId id="279" r:id="rId9"/>
    <p:sldId id="258" r:id="rId10"/>
    <p:sldId id="291" r:id="rId11"/>
    <p:sldId id="259" r:id="rId12"/>
    <p:sldId id="288" r:id="rId13"/>
    <p:sldId id="289" r:id="rId14"/>
    <p:sldId id="281" r:id="rId15"/>
    <p:sldId id="286" r:id="rId16"/>
    <p:sldId id="290" r:id="rId17"/>
    <p:sldId id="256"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EFCA3E-DDFB-A1B1-6355-3C32B201E2FD}" name="Sertl, Liz" initials="SL" userId="S::ESertl@gs1us.org::e31ba950-9f26-4988-8935-932ea17906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p:restoredTop sz="96327"/>
  </p:normalViewPr>
  <p:slideViewPr>
    <p:cSldViewPr snapToGrid="0">
      <p:cViewPr varScale="1">
        <p:scale>
          <a:sx n="72" d="100"/>
          <a:sy n="72" d="100"/>
        </p:scale>
        <p:origin x="486" y="5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11/16/2023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 Full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Picture Placeholder 2"/>
          <p:cNvSpPr>
            <a:spLocks noGrp="1"/>
          </p:cNvSpPr>
          <p:nvPr>
            <p:ph type="pic" sz="quarter" idx="13" hasCustomPrompt="1"/>
          </p:nvPr>
        </p:nvSpPr>
        <p:spPr>
          <a:xfrm>
            <a:off x="0" y="0"/>
            <a:ext cx="12192000" cy="6055784"/>
          </a:xfrm>
          <a:prstGeom prst="rect">
            <a:avLst/>
          </a:prstGeom>
        </p:spPr>
        <p:txBody>
          <a:bodyPr anchor="ctr" anchorCtr="0"/>
          <a:lstStyle>
            <a:lvl1pPr marL="98998" indent="0" algn="ctr">
              <a:buNone/>
              <a:defRPr/>
            </a:lvl1pPr>
          </a:lstStyle>
          <a:p>
            <a:r>
              <a:rPr lang="en-US" noProof="0"/>
              <a:t>Click to insert image</a:t>
            </a:r>
          </a:p>
        </p:txBody>
      </p:sp>
      <p:sp>
        <p:nvSpPr>
          <p:cNvPr id="7"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US" noProof="0" dirty="0"/>
              <a:t>Click to edit header</a:t>
            </a:r>
          </a:p>
        </p:txBody>
      </p:sp>
    </p:spTree>
    <p:extLst>
      <p:ext uri="{BB962C8B-B14F-4D97-AF65-F5344CB8AC3E}">
        <p14:creationId xmlns:p14="http://schemas.microsoft.com/office/powerpoint/2010/main" val="3387280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chemeClr val="tx2"/>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US" noProof="0" dirty="0"/>
              <a:t>Click to edit header</a:t>
            </a:r>
          </a:p>
        </p:txBody>
      </p:sp>
    </p:spTree>
    <p:extLst>
      <p:ext uri="{BB962C8B-B14F-4D97-AF65-F5344CB8AC3E}">
        <p14:creationId xmlns:p14="http://schemas.microsoft.com/office/powerpoint/2010/main" val="2509407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chemeClr val="accent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a:t>
            </a:r>
            <a:r>
              <a:rPr lang="en-US" noProof="0" dirty="0"/>
              <a:t>to</a:t>
            </a:r>
            <a:r>
              <a:rPr lang="en-GB" noProof="0" dirty="0"/>
              <a:t> edit header</a:t>
            </a:r>
          </a:p>
        </p:txBody>
      </p:sp>
    </p:spTree>
    <p:extLst>
      <p:ext uri="{BB962C8B-B14F-4D97-AF65-F5344CB8AC3E}">
        <p14:creationId xmlns:p14="http://schemas.microsoft.com/office/powerpoint/2010/main" val="3251407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Sk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chemeClr val="accent2"/>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US" noProof="0" dirty="0"/>
              <a:t>Click</a:t>
            </a:r>
            <a:r>
              <a:rPr lang="en-GB" noProof="0" dirty="0"/>
              <a:t> to edit header</a:t>
            </a:r>
          </a:p>
        </p:txBody>
      </p:sp>
    </p:spTree>
    <p:extLst>
      <p:ext uri="{BB962C8B-B14F-4D97-AF65-F5344CB8AC3E}">
        <p14:creationId xmlns:p14="http://schemas.microsoft.com/office/powerpoint/2010/main" val="3422374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Tangeri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rgbClr val="FF8200"/>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to edit header</a:t>
            </a:r>
          </a:p>
        </p:txBody>
      </p:sp>
    </p:spTree>
    <p:extLst>
      <p:ext uri="{BB962C8B-B14F-4D97-AF65-F5344CB8AC3E}">
        <p14:creationId xmlns:p14="http://schemas.microsoft.com/office/powerpoint/2010/main" val="32871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r Gras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chemeClr val="accent3"/>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to </a:t>
            </a:r>
            <a:r>
              <a:rPr lang="en-US" noProof="0" dirty="0"/>
              <a:t>edit</a:t>
            </a:r>
            <a:r>
              <a:rPr lang="en-GB" noProof="0" dirty="0"/>
              <a:t> header</a:t>
            </a:r>
          </a:p>
        </p:txBody>
      </p:sp>
    </p:spTree>
    <p:extLst>
      <p:ext uri="{BB962C8B-B14F-4D97-AF65-F5344CB8AC3E}">
        <p14:creationId xmlns:p14="http://schemas.microsoft.com/office/powerpoint/2010/main" val="1772476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Purp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chemeClr val="accent6"/>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a:t>
            </a:r>
            <a:r>
              <a:rPr lang="en-US" noProof="0" dirty="0"/>
              <a:t>to</a:t>
            </a:r>
            <a:r>
              <a:rPr lang="en-GB" noProof="0" dirty="0"/>
              <a:t> edit header</a:t>
            </a:r>
          </a:p>
        </p:txBody>
      </p:sp>
    </p:spTree>
    <p:extLst>
      <p:ext uri="{BB962C8B-B14F-4D97-AF65-F5344CB8AC3E}">
        <p14:creationId xmlns:p14="http://schemas.microsoft.com/office/powerpoint/2010/main" val="2253720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er Go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p:nvSpPr>
        <p:spPr>
          <a:xfrm>
            <a:off x="0" y="0"/>
            <a:ext cx="12192000" cy="6055056"/>
          </a:xfrm>
          <a:prstGeom prst="rect">
            <a:avLst/>
          </a:prstGeom>
          <a:solidFill>
            <a:srgbClr val="C4B000"/>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to </a:t>
            </a:r>
            <a:r>
              <a:rPr lang="en-US" noProof="0" dirty="0"/>
              <a:t>edit</a:t>
            </a:r>
            <a:r>
              <a:rPr lang="en-GB" noProof="0" dirty="0"/>
              <a:t> header</a:t>
            </a:r>
          </a:p>
        </p:txBody>
      </p:sp>
    </p:spTree>
    <p:extLst>
      <p:ext uri="{BB962C8B-B14F-4D97-AF65-F5344CB8AC3E}">
        <p14:creationId xmlns:p14="http://schemas.microsoft.com/office/powerpoint/2010/main" val="1263794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er Teal">
    <p:spTree>
      <p:nvGrpSpPr>
        <p:cNvPr id="1" name=""/>
        <p:cNvGrpSpPr/>
        <p:nvPr/>
      </p:nvGrpSpPr>
      <p:grpSpPr>
        <a:xfrm>
          <a:off x="0" y="0"/>
          <a:ext cx="0" cy="0"/>
          <a:chOff x="0" y="0"/>
          <a:chExt cx="0" cy="0"/>
        </a:xfrm>
      </p:grpSpPr>
      <p:sp>
        <p:nvSpPr>
          <p:cNvPr id="7" name="Rectangle 6"/>
          <p:cNvSpPr/>
          <p:nvPr/>
        </p:nvSpPr>
        <p:spPr>
          <a:xfrm>
            <a:off x="0" y="0"/>
            <a:ext cx="12192000" cy="6055056"/>
          </a:xfrm>
          <a:prstGeom prst="rect">
            <a:avLst/>
          </a:prstGeom>
          <a:solidFill>
            <a:srgbClr val="22BCB9"/>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a:t>
            </a:r>
            <a:r>
              <a:rPr lang="en-US" noProof="0" dirty="0"/>
              <a:t>to</a:t>
            </a:r>
            <a:r>
              <a:rPr lang="en-GB" noProof="0" dirty="0"/>
              <a:t> edit header</a:t>
            </a:r>
          </a:p>
        </p:txBody>
      </p:sp>
    </p:spTree>
    <p:extLst>
      <p:ext uri="{BB962C8B-B14F-4D97-AF65-F5344CB8AC3E}">
        <p14:creationId xmlns:p14="http://schemas.microsoft.com/office/powerpoint/2010/main" val="226237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2.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6781801" y="6389313"/>
            <a:ext cx="3693808"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2023 GS1 US All Rights Reserved </a:t>
            </a:r>
            <a:endParaRPr lang="en-US" sz="800" noProof="0" dirty="0">
              <a:solidFill>
                <a:srgbClr val="454545"/>
              </a:solidFill>
            </a:endParaRPr>
          </a:p>
        </p:txBody>
      </p:sp>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8" name="Rectangle 7"/>
          <p:cNvSpPr/>
          <p:nvPr/>
        </p:nvSpPr>
        <p:spPr>
          <a:xfrm>
            <a:off x="304800" y="1020337"/>
            <a:ext cx="11480800" cy="5080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p>
        </p:txBody>
      </p:sp>
      <p:pic>
        <p:nvPicPr>
          <p:cNvPr id="9" name="Picture 8">
            <a:extLst>
              <a:ext uri="{FF2B5EF4-FFF2-40B4-BE49-F238E27FC236}">
                <a16:creationId xmlns:a16="http://schemas.microsoft.com/office/drawing/2014/main" id="{1E373DFE-DCFA-E343-9F43-D046FFDE1FF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2896" y="6197443"/>
            <a:ext cx="1750185" cy="509443"/>
          </a:xfrm>
          <a:prstGeom prst="rect">
            <a:avLst/>
          </a:prstGeom>
        </p:spPr>
      </p:pic>
    </p:spTree>
    <p:extLst>
      <p:ext uri="{BB962C8B-B14F-4D97-AF65-F5344CB8AC3E}">
        <p14:creationId xmlns:p14="http://schemas.microsoft.com/office/powerpoint/2010/main" val="153409860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hf hdr="0" ftr="0" dt="0"/>
  <p:txStyles>
    <p:titleStyle>
      <a:lvl1pPr algn="l" defTabSz="609525" rtl="0" eaLnBrk="1" fontAlgn="base" hangingPunct="1">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aggateway.org/Events/2017Mid-YearMeeting.aspx" TargetMode="External"/><Relationship Id="rId2" Type="http://schemas.openxmlformats.org/officeDocument/2006/relationships/hyperlink" Target="http://r20.rs6.net/tn.jsp?f=001TMDRZJrmEiS7s2yuDUVgd2Rem2-T0mhq8-ciejjCYKQx8wyGHwyvTsoHsbkp1y2C0UBOs8RaLjtEVW2YZEv__6pTW8XpL2aACYD8p8gt8dDDxk107dSwb1wp5g43IyUaQLGk38Av1FxXZxowpiTNbC77Pp_BpssqLqIdQiVcmBEwEenhRcchbOt_EPCuXBlqFzTKifOMMS_89r8O59AJXA==&amp;c=8QD4C28M9dSObPWwO-hGs7UajE6cM7FYiH7Hd7jCubkgmIipAanmjQ==&amp;ch=YGcBdzei26cFY8TTkZrRqjS8uuABZomxqQMRzjfeRuuTeZjZkYOmR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png"/><Relationship Id="rId7" Type="http://schemas.openxmlformats.org/officeDocument/2006/relationships/image" Target="../media/image34.sv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29.png"/><Relationship Id="rId16" Type="http://schemas.openxmlformats.org/officeDocument/2006/relationships/image" Target="../media/image43.svg"/><Relationship Id="rId20" Type="http://schemas.openxmlformats.org/officeDocument/2006/relationships/image" Target="../media/image47.svg"/><Relationship Id="rId29" Type="http://schemas.openxmlformats.org/officeDocument/2006/relationships/image" Target="../media/image55.png"/><Relationship Id="rId1" Type="http://schemas.openxmlformats.org/officeDocument/2006/relationships/slideLayout" Target="../slideLayouts/slideLayout25.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svg"/><Relationship Id="rId15" Type="http://schemas.openxmlformats.org/officeDocument/2006/relationships/image" Target="../media/image42.png"/><Relationship Id="rId23" Type="http://schemas.openxmlformats.org/officeDocument/2006/relationships/image" Target="../media/image50.png"/><Relationship Id="rId28" Type="http://schemas.microsoft.com/office/2007/relationships/hdphoto" Target="../media/hdphoto1.wdp"/><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svg"/><Relationship Id="rId22" Type="http://schemas.openxmlformats.org/officeDocument/2006/relationships/image" Target="../media/image49.svg"/><Relationship Id="rId27"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48A67BD-B898-33BF-6962-FFD90C6F8114}"/>
              </a:ext>
            </a:extLst>
          </p:cNvPr>
          <p:cNvSpPr>
            <a:spLocks noGrp="1" noChangeArrowheads="1"/>
          </p:cNvSpPr>
          <p:nvPr>
            <p:ph type="ctrTitle"/>
          </p:nvPr>
        </p:nvSpPr>
        <p:spPr>
          <a:xfrm>
            <a:off x="1601788" y="3022600"/>
            <a:ext cx="9144000" cy="919163"/>
          </a:xfrm>
        </p:spPr>
        <p:txBody>
          <a:bodyPr/>
          <a:lstStyle/>
          <a:p>
            <a:pPr algn="ctr" eaLnBrk="1" hangingPunct="1"/>
            <a:r>
              <a:rPr lang="en-US" altLang="en-US" dirty="0"/>
              <a:t>Ag Retail Meet Up</a:t>
            </a:r>
          </a:p>
        </p:txBody>
      </p:sp>
      <p:sp>
        <p:nvSpPr>
          <p:cNvPr id="11267" name="Subtitle 2">
            <a:extLst>
              <a:ext uri="{FF2B5EF4-FFF2-40B4-BE49-F238E27FC236}">
                <a16:creationId xmlns:a16="http://schemas.microsoft.com/office/drawing/2014/main" id="{8BC229DB-2404-1B90-7CC4-4DF07122AB96}"/>
              </a:ext>
            </a:extLst>
          </p:cNvPr>
          <p:cNvSpPr>
            <a:spLocks noGrp="1" noChangeArrowheads="1"/>
          </p:cNvSpPr>
          <p:nvPr>
            <p:ph type="subTitle" idx="1"/>
          </p:nvPr>
        </p:nvSpPr>
        <p:spPr>
          <a:xfrm>
            <a:off x="141515" y="5725433"/>
            <a:ext cx="5431971" cy="1132567"/>
          </a:xfrm>
        </p:spPr>
        <p:txBody>
          <a:bodyPr/>
          <a:lstStyle/>
          <a:p>
            <a:pPr eaLnBrk="1" hangingPunct="1"/>
            <a:r>
              <a:rPr lang="en-US" altLang="en-US" sz="2000" b="1" dirty="0"/>
              <a:t>Charlie Will</a:t>
            </a:r>
            <a:br>
              <a:rPr lang="en-US" altLang="en-US" sz="2000" b="1" dirty="0"/>
            </a:br>
            <a:r>
              <a:rPr lang="en-US" altLang="en-US" sz="1800" dirty="0"/>
              <a:t>Sr. Programmer Analyst – E-Business Development</a:t>
            </a:r>
            <a:br>
              <a:rPr lang="en-US" altLang="en-US" sz="1800" dirty="0"/>
            </a:br>
            <a:r>
              <a:rPr lang="en-US" altLang="en-US" sz="1800" dirty="0"/>
              <a:t>Southern States Cooperative, Inc.</a:t>
            </a:r>
            <a:br>
              <a:rPr lang="en-US" altLang="en-US" sz="1800" dirty="0"/>
            </a:br>
            <a:r>
              <a:rPr lang="en-US" altLang="en-US" sz="1800" dirty="0"/>
              <a:t>Charles.Will@sscoop.com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lgn="ctr">
              <a:defRPr/>
            </a:pPr>
            <a:r>
              <a:rPr lang="en-US" altLang="en-US" sz="3200" dirty="0"/>
              <a:t>Legal and security implications for implementing </a:t>
            </a:r>
            <a:br>
              <a:rPr lang="en-US" altLang="en-US" sz="3200" dirty="0"/>
            </a:br>
            <a:r>
              <a:rPr lang="en-US" altLang="en-US" sz="3200" dirty="0"/>
              <a:t>LLM / generative AI</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000" dirty="0"/>
              <a:t>Generative AI – any Artificial Intelligence capable of creating original content.</a:t>
            </a:r>
          </a:p>
          <a:p>
            <a:pPr marL="685817" lvl="1" indent="-228617">
              <a:defRPr/>
            </a:pPr>
            <a:r>
              <a:rPr lang="en-US" altLang="en-US" sz="1600" dirty="0"/>
              <a:t>LLM / Text Output = </a:t>
            </a:r>
            <a:r>
              <a:rPr lang="en-US" altLang="en-US" sz="1600" dirty="0" err="1"/>
              <a:t>ChatGPT</a:t>
            </a:r>
            <a:endParaRPr lang="en-US" altLang="en-US" sz="1600" dirty="0"/>
          </a:p>
          <a:p>
            <a:pPr marL="685817" lvl="1" indent="-228617">
              <a:defRPr/>
            </a:pPr>
            <a:r>
              <a:rPr lang="en-US" altLang="en-US" sz="1600" dirty="0"/>
              <a:t>Image Output = Stable Diffusion</a:t>
            </a:r>
          </a:p>
          <a:p>
            <a:pPr marL="228617" indent="-228617" eaLnBrk="1" hangingPunct="1">
              <a:defRPr/>
            </a:pPr>
            <a:r>
              <a:rPr lang="en-US" altLang="en-US" sz="2000" dirty="0"/>
              <a:t>LLM – Large Language Model – Text-Generating part of AI</a:t>
            </a:r>
          </a:p>
          <a:p>
            <a:pPr marL="685817" lvl="1" indent="-228617">
              <a:defRPr/>
            </a:pPr>
            <a:r>
              <a:rPr lang="en-US" altLang="en-US" sz="1600" dirty="0"/>
              <a:t>Create text-only outputs</a:t>
            </a:r>
          </a:p>
          <a:p>
            <a:pPr marL="685817" lvl="1" indent="-228617">
              <a:defRPr/>
            </a:pPr>
            <a:r>
              <a:rPr lang="en-US" altLang="en-US" sz="1600" dirty="0"/>
              <a:t>Expansion of parameters to 175 billion with GPT-4</a:t>
            </a:r>
          </a:p>
          <a:p>
            <a:pPr marL="228617" indent="-228617">
              <a:defRPr/>
            </a:pPr>
            <a:r>
              <a:rPr lang="en-US" altLang="en-US" sz="2000" dirty="0"/>
              <a:t>AI Lawsuits</a:t>
            </a:r>
          </a:p>
          <a:p>
            <a:pPr marL="685817" lvl="1" indent="-228617">
              <a:defRPr/>
            </a:pPr>
            <a:r>
              <a:rPr lang="en-US" altLang="en-US" sz="1600" dirty="0"/>
              <a:t>Center on Data use</a:t>
            </a:r>
          </a:p>
          <a:p>
            <a:pPr marL="685817" lvl="1" indent="-228617">
              <a:defRPr/>
            </a:pPr>
            <a:r>
              <a:rPr lang="en-US" altLang="en-US" sz="1600" dirty="0"/>
              <a:t>GitHub Copilot – Converts commands written in plain English into computer code in dozens of different coding languages.</a:t>
            </a:r>
          </a:p>
          <a:p>
            <a:pPr marL="1143017" lvl="2" indent="-228617">
              <a:defRPr/>
            </a:pPr>
            <a:r>
              <a:rPr lang="en-US" altLang="en-US" sz="1200" dirty="0"/>
              <a:t>Developed on billions of lines of open-source code already written which leads to questions of attribution.</a:t>
            </a:r>
          </a:p>
          <a:p>
            <a:pPr marL="1143017" lvl="2" indent="-228617">
              <a:defRPr/>
            </a:pPr>
            <a:r>
              <a:rPr lang="en-US" altLang="en-US" sz="1200" dirty="0"/>
              <a:t>Copilot does not adhere to attribution requirements – breaching software licensing terms</a:t>
            </a:r>
          </a:p>
          <a:p>
            <a:pPr marL="685817" lvl="1" indent="-228617">
              <a:defRPr/>
            </a:pPr>
            <a:r>
              <a:rPr lang="en-US" altLang="en-US" sz="1600" dirty="0"/>
              <a:t>Stable Diffusion / </a:t>
            </a:r>
            <a:r>
              <a:rPr lang="en-US" altLang="en-US" sz="1600" dirty="0" err="1"/>
              <a:t>Midjourney</a:t>
            </a:r>
            <a:endParaRPr lang="en-US" altLang="en-US" sz="1600" dirty="0"/>
          </a:p>
          <a:p>
            <a:pPr marL="1143017" lvl="2" indent="-228617">
              <a:defRPr/>
            </a:pPr>
            <a:r>
              <a:rPr lang="en-US" altLang="en-US" sz="1200" dirty="0"/>
              <a:t>Scraping images from the internet to train the AI models</a:t>
            </a:r>
          </a:p>
          <a:p>
            <a:pPr marL="1143017" lvl="2" indent="-228617">
              <a:defRPr/>
            </a:pPr>
            <a:r>
              <a:rPr lang="en-US" altLang="en-US" sz="1200" dirty="0"/>
              <a:t>Law suits claiming new images are derivative works</a:t>
            </a:r>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10</a:t>
            </a:fld>
            <a:endParaRPr lang="en-US" altLang="en-US" sz="1600">
              <a:solidFill>
                <a:srgbClr val="306CB0"/>
              </a:solidFill>
            </a:endParaRPr>
          </a:p>
        </p:txBody>
      </p:sp>
    </p:spTree>
    <p:extLst>
      <p:ext uri="{BB962C8B-B14F-4D97-AF65-F5344CB8AC3E}">
        <p14:creationId xmlns:p14="http://schemas.microsoft.com/office/powerpoint/2010/main" val="3308077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1000"/>
                                        <p:tgtEl>
                                          <p:spTgt spid="33794">
                                            <p:txEl>
                                              <p:pRg st="1" end="1"/>
                                            </p:txEl>
                                          </p:spTgt>
                                        </p:tgtEl>
                                      </p:cBhvr>
                                    </p:animEffect>
                                    <p:anim calcmode="lin" valueType="num">
                                      <p:cBhvr>
                                        <p:cTn id="13"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fade">
                                      <p:cBhvr>
                                        <p:cTn id="17" dur="1000"/>
                                        <p:tgtEl>
                                          <p:spTgt spid="33794">
                                            <p:txEl>
                                              <p:pRg st="2" end="2"/>
                                            </p:txEl>
                                          </p:spTgt>
                                        </p:tgtEl>
                                      </p:cBhvr>
                                    </p:animEffect>
                                    <p:anim calcmode="lin" valueType="num">
                                      <p:cBhvr>
                                        <p:cTn id="1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3794">
                                            <p:txEl>
                                              <p:pRg st="3" end="3"/>
                                            </p:txEl>
                                          </p:spTgt>
                                        </p:tgtEl>
                                        <p:attrNameLst>
                                          <p:attrName>style.visibility</p:attrName>
                                        </p:attrNameLst>
                                      </p:cBhvr>
                                      <p:to>
                                        <p:strVal val="visible"/>
                                      </p:to>
                                    </p:set>
                                    <p:animEffect transition="in" filter="fade">
                                      <p:cBhvr>
                                        <p:cTn id="24" dur="1000"/>
                                        <p:tgtEl>
                                          <p:spTgt spid="33794">
                                            <p:txEl>
                                              <p:pRg st="3" end="3"/>
                                            </p:txEl>
                                          </p:spTgt>
                                        </p:tgtEl>
                                      </p:cBhvr>
                                    </p:animEffect>
                                    <p:anim calcmode="lin" valueType="num">
                                      <p:cBhvr>
                                        <p:cTn id="25"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794">
                                            <p:txEl>
                                              <p:pRg st="4" end="4"/>
                                            </p:txEl>
                                          </p:spTgt>
                                        </p:tgtEl>
                                        <p:attrNameLst>
                                          <p:attrName>style.visibility</p:attrName>
                                        </p:attrNameLst>
                                      </p:cBhvr>
                                      <p:to>
                                        <p:strVal val="visible"/>
                                      </p:to>
                                    </p:set>
                                    <p:animEffect transition="in" filter="fade">
                                      <p:cBhvr>
                                        <p:cTn id="29" dur="1000"/>
                                        <p:tgtEl>
                                          <p:spTgt spid="33794">
                                            <p:txEl>
                                              <p:pRg st="4" end="4"/>
                                            </p:txEl>
                                          </p:spTgt>
                                        </p:tgtEl>
                                      </p:cBhvr>
                                    </p:animEffect>
                                    <p:anim calcmode="lin" valueType="num">
                                      <p:cBhvr>
                                        <p:cTn id="30"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794">
                                            <p:txEl>
                                              <p:pRg st="5" end="5"/>
                                            </p:txEl>
                                          </p:spTgt>
                                        </p:tgtEl>
                                        <p:attrNameLst>
                                          <p:attrName>style.visibility</p:attrName>
                                        </p:attrNameLst>
                                      </p:cBhvr>
                                      <p:to>
                                        <p:strVal val="visible"/>
                                      </p:to>
                                    </p:set>
                                    <p:animEffect transition="in" filter="fade">
                                      <p:cBhvr>
                                        <p:cTn id="34" dur="1000"/>
                                        <p:tgtEl>
                                          <p:spTgt spid="33794">
                                            <p:txEl>
                                              <p:pRg st="5" end="5"/>
                                            </p:txEl>
                                          </p:spTgt>
                                        </p:tgtEl>
                                      </p:cBhvr>
                                    </p:animEffect>
                                    <p:anim calcmode="lin" valueType="num">
                                      <p:cBhvr>
                                        <p:cTn id="35"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379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3794">
                                            <p:txEl>
                                              <p:pRg st="6" end="6"/>
                                            </p:txEl>
                                          </p:spTgt>
                                        </p:tgtEl>
                                        <p:attrNameLst>
                                          <p:attrName>style.visibility</p:attrName>
                                        </p:attrNameLst>
                                      </p:cBhvr>
                                      <p:to>
                                        <p:strVal val="visible"/>
                                      </p:to>
                                    </p:set>
                                    <p:animEffect transition="in" filter="fade">
                                      <p:cBhvr>
                                        <p:cTn id="41" dur="1000"/>
                                        <p:tgtEl>
                                          <p:spTgt spid="33794">
                                            <p:txEl>
                                              <p:pRg st="6" end="6"/>
                                            </p:txEl>
                                          </p:spTgt>
                                        </p:tgtEl>
                                      </p:cBhvr>
                                    </p:animEffect>
                                    <p:anim calcmode="lin" valueType="num">
                                      <p:cBhvr>
                                        <p:cTn id="42"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3794">
                                            <p:txEl>
                                              <p:pRg st="7" end="7"/>
                                            </p:txEl>
                                          </p:spTgt>
                                        </p:tgtEl>
                                        <p:attrNameLst>
                                          <p:attrName>style.visibility</p:attrName>
                                        </p:attrNameLst>
                                      </p:cBhvr>
                                      <p:to>
                                        <p:strVal val="visible"/>
                                      </p:to>
                                    </p:set>
                                    <p:animEffect transition="in" filter="fade">
                                      <p:cBhvr>
                                        <p:cTn id="46" dur="1000"/>
                                        <p:tgtEl>
                                          <p:spTgt spid="33794">
                                            <p:txEl>
                                              <p:pRg st="7" end="7"/>
                                            </p:txEl>
                                          </p:spTgt>
                                        </p:tgtEl>
                                      </p:cBhvr>
                                    </p:animEffect>
                                    <p:anim calcmode="lin" valueType="num">
                                      <p:cBhvr>
                                        <p:cTn id="47"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794">
                                            <p:txEl>
                                              <p:pRg st="8" end="8"/>
                                            </p:txEl>
                                          </p:spTgt>
                                        </p:tgtEl>
                                        <p:attrNameLst>
                                          <p:attrName>style.visibility</p:attrName>
                                        </p:attrNameLst>
                                      </p:cBhvr>
                                      <p:to>
                                        <p:strVal val="visible"/>
                                      </p:to>
                                    </p:set>
                                    <p:animEffect transition="in" filter="fade">
                                      <p:cBhvr>
                                        <p:cTn id="51" dur="1000"/>
                                        <p:tgtEl>
                                          <p:spTgt spid="33794">
                                            <p:txEl>
                                              <p:pRg st="8" end="8"/>
                                            </p:txEl>
                                          </p:spTgt>
                                        </p:tgtEl>
                                      </p:cBhvr>
                                    </p:animEffect>
                                    <p:anim calcmode="lin" valueType="num">
                                      <p:cBhvr>
                                        <p:cTn id="52"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3794">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3794">
                                            <p:txEl>
                                              <p:pRg st="9" end="9"/>
                                            </p:txEl>
                                          </p:spTgt>
                                        </p:tgtEl>
                                        <p:attrNameLst>
                                          <p:attrName>style.visibility</p:attrName>
                                        </p:attrNameLst>
                                      </p:cBhvr>
                                      <p:to>
                                        <p:strVal val="visible"/>
                                      </p:to>
                                    </p:set>
                                    <p:animEffect transition="in" filter="fade">
                                      <p:cBhvr>
                                        <p:cTn id="56" dur="1000"/>
                                        <p:tgtEl>
                                          <p:spTgt spid="33794">
                                            <p:txEl>
                                              <p:pRg st="9" end="9"/>
                                            </p:txEl>
                                          </p:spTgt>
                                        </p:tgtEl>
                                      </p:cBhvr>
                                    </p:animEffect>
                                    <p:anim calcmode="lin" valueType="num">
                                      <p:cBhvr>
                                        <p:cTn id="57" dur="1000" fill="hold"/>
                                        <p:tgtEl>
                                          <p:spTgt spid="3379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3794">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3794">
                                            <p:txEl>
                                              <p:pRg st="10" end="10"/>
                                            </p:txEl>
                                          </p:spTgt>
                                        </p:tgtEl>
                                        <p:attrNameLst>
                                          <p:attrName>style.visibility</p:attrName>
                                        </p:attrNameLst>
                                      </p:cBhvr>
                                      <p:to>
                                        <p:strVal val="visible"/>
                                      </p:to>
                                    </p:set>
                                    <p:animEffect transition="in" filter="fade">
                                      <p:cBhvr>
                                        <p:cTn id="61" dur="1000"/>
                                        <p:tgtEl>
                                          <p:spTgt spid="33794">
                                            <p:txEl>
                                              <p:pRg st="10" end="10"/>
                                            </p:txEl>
                                          </p:spTgt>
                                        </p:tgtEl>
                                      </p:cBhvr>
                                    </p:animEffect>
                                    <p:anim calcmode="lin" valueType="num">
                                      <p:cBhvr>
                                        <p:cTn id="62" dur="10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3794">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794">
                                            <p:txEl>
                                              <p:pRg st="11" end="11"/>
                                            </p:txEl>
                                          </p:spTgt>
                                        </p:tgtEl>
                                        <p:attrNameLst>
                                          <p:attrName>style.visibility</p:attrName>
                                        </p:attrNameLst>
                                      </p:cBhvr>
                                      <p:to>
                                        <p:strVal val="visible"/>
                                      </p:to>
                                    </p:set>
                                    <p:animEffect transition="in" filter="fade">
                                      <p:cBhvr>
                                        <p:cTn id="66" dur="1000"/>
                                        <p:tgtEl>
                                          <p:spTgt spid="33794">
                                            <p:txEl>
                                              <p:pRg st="11" end="11"/>
                                            </p:txEl>
                                          </p:spTgt>
                                        </p:tgtEl>
                                      </p:cBhvr>
                                    </p:animEffect>
                                    <p:anim calcmode="lin" valueType="num">
                                      <p:cBhvr>
                                        <p:cTn id="67" dur="1000" fill="hold"/>
                                        <p:tgtEl>
                                          <p:spTgt spid="33794">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3794">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3794">
                                            <p:txEl>
                                              <p:pRg st="12" end="12"/>
                                            </p:txEl>
                                          </p:spTgt>
                                        </p:tgtEl>
                                        <p:attrNameLst>
                                          <p:attrName>style.visibility</p:attrName>
                                        </p:attrNameLst>
                                      </p:cBhvr>
                                      <p:to>
                                        <p:strVal val="visible"/>
                                      </p:to>
                                    </p:set>
                                    <p:animEffect transition="in" filter="fade">
                                      <p:cBhvr>
                                        <p:cTn id="71" dur="1000"/>
                                        <p:tgtEl>
                                          <p:spTgt spid="33794">
                                            <p:txEl>
                                              <p:pRg st="12" end="12"/>
                                            </p:txEl>
                                          </p:spTgt>
                                        </p:tgtEl>
                                      </p:cBhvr>
                                    </p:animEffect>
                                    <p:anim calcmode="lin" valueType="num">
                                      <p:cBhvr>
                                        <p:cTn id="72" dur="1000" fill="hold"/>
                                        <p:tgtEl>
                                          <p:spTgt spid="33794">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3794">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3794">
                                            <p:txEl>
                                              <p:pRg st="13" end="13"/>
                                            </p:txEl>
                                          </p:spTgt>
                                        </p:tgtEl>
                                        <p:attrNameLst>
                                          <p:attrName>style.visibility</p:attrName>
                                        </p:attrNameLst>
                                      </p:cBhvr>
                                      <p:to>
                                        <p:strVal val="visible"/>
                                      </p:to>
                                    </p:set>
                                    <p:animEffect transition="in" filter="fade">
                                      <p:cBhvr>
                                        <p:cTn id="76" dur="1000"/>
                                        <p:tgtEl>
                                          <p:spTgt spid="33794">
                                            <p:txEl>
                                              <p:pRg st="13" end="13"/>
                                            </p:txEl>
                                          </p:spTgt>
                                        </p:tgtEl>
                                      </p:cBhvr>
                                    </p:animEffect>
                                    <p:anim calcmode="lin" valueType="num">
                                      <p:cBhvr>
                                        <p:cTn id="77" dur="1000" fill="hold"/>
                                        <p:tgtEl>
                                          <p:spTgt spid="33794">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379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lgn="ctr">
              <a:defRPr/>
            </a:pPr>
            <a:r>
              <a:rPr lang="en-US" altLang="en-US" sz="3200" dirty="0"/>
              <a:t>Legal and security implications for implementing </a:t>
            </a:r>
            <a:br>
              <a:rPr lang="en-US" altLang="en-US" sz="3200" dirty="0"/>
            </a:br>
            <a:r>
              <a:rPr lang="en-US" altLang="en-US" sz="3200" dirty="0"/>
              <a:t>LLM / generative AI</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a:defRPr/>
            </a:pPr>
            <a:r>
              <a:rPr lang="en-US" altLang="en-US" sz="2000" dirty="0"/>
              <a:t>Can be utilized to great effect in productivity improvements but it is a double-edged sword</a:t>
            </a:r>
          </a:p>
          <a:p>
            <a:pPr marL="228617" indent="-228617" eaLnBrk="1" hangingPunct="1">
              <a:defRPr/>
            </a:pPr>
            <a:r>
              <a:rPr lang="en-US" altLang="en-US" sz="2000" dirty="0"/>
              <a:t>Generative AI Issues</a:t>
            </a:r>
          </a:p>
          <a:p>
            <a:pPr marL="685817" lvl="1" indent="-228617">
              <a:defRPr/>
            </a:pPr>
            <a:r>
              <a:rPr lang="en-US" altLang="en-US" sz="1600" dirty="0"/>
              <a:t>Data Privacy / Security – Mishandling test sets could result in leaks of sensitive data (Personal ID Info PII)</a:t>
            </a:r>
          </a:p>
          <a:p>
            <a:pPr marL="685817" lvl="1" indent="-228617">
              <a:defRPr/>
            </a:pPr>
            <a:r>
              <a:rPr lang="en-US" altLang="en-US" sz="1600" dirty="0"/>
              <a:t>Misinformation / Harmful Content – AI building a business-wide email could contain offensive </a:t>
            </a:r>
            <a:r>
              <a:rPr lang="en-US" altLang="en-US" sz="1600" dirty="0" err="1"/>
              <a:t>language,etc</a:t>
            </a:r>
            <a:endParaRPr lang="en-US" altLang="en-US" sz="1600" dirty="0"/>
          </a:p>
          <a:p>
            <a:pPr marL="685817" lvl="1" indent="-228617">
              <a:defRPr/>
            </a:pPr>
            <a:r>
              <a:rPr lang="en-US" altLang="en-US" sz="1600" dirty="0"/>
              <a:t>Plagiarism / Copyright infringement – know your source</a:t>
            </a:r>
          </a:p>
          <a:p>
            <a:pPr marL="685817" lvl="1" indent="-228617">
              <a:defRPr/>
            </a:pPr>
            <a:r>
              <a:rPr lang="en-US" altLang="en-US" sz="1600" dirty="0"/>
              <a:t>Amplification of Bias – use diverse SMEs to ID unconscious bias</a:t>
            </a:r>
          </a:p>
          <a:p>
            <a:pPr marL="685817" lvl="1" indent="-228617">
              <a:defRPr/>
            </a:pPr>
            <a:r>
              <a:rPr lang="en-US" altLang="en-US" sz="1600" dirty="0"/>
              <a:t>Workforce / Morale -  accelerated pace of workforce replacement of content creators</a:t>
            </a:r>
          </a:p>
          <a:p>
            <a:pPr marL="685817" lvl="1" indent="-228617">
              <a:defRPr/>
            </a:pPr>
            <a:r>
              <a:rPr lang="en-US" altLang="en-US" sz="1600" dirty="0"/>
              <a:t>Provenance – Vet data set to learn from to ensure what is being mined is not garbage</a:t>
            </a:r>
          </a:p>
          <a:p>
            <a:pPr marL="685817" lvl="1" indent="-228617">
              <a:defRPr/>
            </a:pPr>
            <a:r>
              <a:rPr lang="en-US" altLang="en-US" sz="1600" dirty="0"/>
              <a:t>Interpretability – AI searches for correlations not causality, humans need to be able to interpret models</a:t>
            </a:r>
          </a:p>
          <a:p>
            <a:pPr marL="228617" indent="-228617">
              <a:defRPr/>
            </a:pPr>
            <a:r>
              <a:rPr lang="en-US" altLang="en-US" sz="2000" dirty="0"/>
              <a:t>Trust but Verify</a:t>
            </a:r>
          </a:p>
          <a:p>
            <a:pPr marL="685817" lvl="1" indent="-228617">
              <a:defRPr/>
            </a:pPr>
            <a:r>
              <a:rPr lang="en-US" altLang="en-US" sz="1600" dirty="0"/>
              <a:t>Should be used to AUGMENT but not REPLACE humans or processes</a:t>
            </a:r>
          </a:p>
          <a:p>
            <a:pPr marL="685817" lvl="1" indent="-228617">
              <a:defRPr/>
            </a:pPr>
            <a:r>
              <a:rPr lang="en-US" altLang="en-US" sz="1600" dirty="0"/>
              <a:t>All outputs from models must be vetted</a:t>
            </a:r>
          </a:p>
          <a:p>
            <a:pPr marL="228617" indent="-228617" eaLnBrk="1" hangingPunct="1">
              <a:defRPr/>
            </a:pPr>
            <a:r>
              <a:rPr lang="en-US" altLang="en-US" sz="2000" dirty="0"/>
              <a:t>Are there any interested parties in joining a session to discuss this topic further?</a:t>
            </a:r>
            <a:endParaRPr lang="en-US" altLang="en-US" sz="1600"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11</a:t>
            </a:fld>
            <a:endParaRPr lang="en-US" altLang="en-US" sz="1600">
              <a:solidFill>
                <a:srgbClr val="306CB0"/>
              </a:solidFill>
            </a:endParaRPr>
          </a:p>
        </p:txBody>
      </p:sp>
    </p:spTree>
    <p:extLst>
      <p:ext uri="{BB962C8B-B14F-4D97-AF65-F5344CB8AC3E}">
        <p14:creationId xmlns:p14="http://schemas.microsoft.com/office/powerpoint/2010/main" val="2369767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4">
                                            <p:txEl>
                                              <p:pRg st="1" end="1"/>
                                            </p:txEl>
                                          </p:spTgt>
                                        </p:tgtEl>
                                        <p:attrNameLst>
                                          <p:attrName>style.visibility</p:attrName>
                                        </p:attrNameLst>
                                      </p:cBhvr>
                                      <p:to>
                                        <p:strVal val="visible"/>
                                      </p:to>
                                    </p:set>
                                    <p:animEffect transition="in" filter="fade">
                                      <p:cBhvr>
                                        <p:cTn id="14" dur="1000"/>
                                        <p:tgtEl>
                                          <p:spTgt spid="33794">
                                            <p:txEl>
                                              <p:pRg st="1" end="1"/>
                                            </p:txEl>
                                          </p:spTgt>
                                        </p:tgtEl>
                                      </p:cBhvr>
                                    </p:animEffect>
                                    <p:anim calcmode="lin" valueType="num">
                                      <p:cBhvr>
                                        <p:cTn id="15"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Effect transition="in" filter="fade">
                                      <p:cBhvr>
                                        <p:cTn id="19" dur="1000"/>
                                        <p:tgtEl>
                                          <p:spTgt spid="33794">
                                            <p:txEl>
                                              <p:pRg st="2" end="2"/>
                                            </p:txEl>
                                          </p:spTgt>
                                        </p:tgtEl>
                                      </p:cBhvr>
                                    </p:animEffect>
                                    <p:anim calcmode="lin" valueType="num">
                                      <p:cBhvr>
                                        <p:cTn id="20"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3794">
                                            <p:txEl>
                                              <p:pRg st="3" end="3"/>
                                            </p:txEl>
                                          </p:spTgt>
                                        </p:tgtEl>
                                        <p:attrNameLst>
                                          <p:attrName>style.visibility</p:attrName>
                                        </p:attrNameLst>
                                      </p:cBhvr>
                                      <p:to>
                                        <p:strVal val="visible"/>
                                      </p:to>
                                    </p:set>
                                    <p:animEffect transition="in" filter="fade">
                                      <p:cBhvr>
                                        <p:cTn id="24" dur="1000"/>
                                        <p:tgtEl>
                                          <p:spTgt spid="33794">
                                            <p:txEl>
                                              <p:pRg st="3" end="3"/>
                                            </p:txEl>
                                          </p:spTgt>
                                        </p:tgtEl>
                                      </p:cBhvr>
                                    </p:animEffect>
                                    <p:anim calcmode="lin" valueType="num">
                                      <p:cBhvr>
                                        <p:cTn id="25"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794">
                                            <p:txEl>
                                              <p:pRg st="4" end="4"/>
                                            </p:txEl>
                                          </p:spTgt>
                                        </p:tgtEl>
                                        <p:attrNameLst>
                                          <p:attrName>style.visibility</p:attrName>
                                        </p:attrNameLst>
                                      </p:cBhvr>
                                      <p:to>
                                        <p:strVal val="visible"/>
                                      </p:to>
                                    </p:set>
                                    <p:animEffect transition="in" filter="fade">
                                      <p:cBhvr>
                                        <p:cTn id="29" dur="1000"/>
                                        <p:tgtEl>
                                          <p:spTgt spid="33794">
                                            <p:txEl>
                                              <p:pRg st="4" end="4"/>
                                            </p:txEl>
                                          </p:spTgt>
                                        </p:tgtEl>
                                      </p:cBhvr>
                                    </p:animEffect>
                                    <p:anim calcmode="lin" valueType="num">
                                      <p:cBhvr>
                                        <p:cTn id="30"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794">
                                            <p:txEl>
                                              <p:pRg st="5" end="5"/>
                                            </p:txEl>
                                          </p:spTgt>
                                        </p:tgtEl>
                                        <p:attrNameLst>
                                          <p:attrName>style.visibility</p:attrName>
                                        </p:attrNameLst>
                                      </p:cBhvr>
                                      <p:to>
                                        <p:strVal val="visible"/>
                                      </p:to>
                                    </p:set>
                                    <p:animEffect transition="in" filter="fade">
                                      <p:cBhvr>
                                        <p:cTn id="34" dur="1000"/>
                                        <p:tgtEl>
                                          <p:spTgt spid="33794">
                                            <p:txEl>
                                              <p:pRg st="5" end="5"/>
                                            </p:txEl>
                                          </p:spTgt>
                                        </p:tgtEl>
                                      </p:cBhvr>
                                    </p:animEffect>
                                    <p:anim calcmode="lin" valueType="num">
                                      <p:cBhvr>
                                        <p:cTn id="35"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794">
                                            <p:txEl>
                                              <p:pRg st="6" end="6"/>
                                            </p:txEl>
                                          </p:spTgt>
                                        </p:tgtEl>
                                        <p:attrNameLst>
                                          <p:attrName>style.visibility</p:attrName>
                                        </p:attrNameLst>
                                      </p:cBhvr>
                                      <p:to>
                                        <p:strVal val="visible"/>
                                      </p:to>
                                    </p:set>
                                    <p:animEffect transition="in" filter="fade">
                                      <p:cBhvr>
                                        <p:cTn id="39" dur="1000"/>
                                        <p:tgtEl>
                                          <p:spTgt spid="33794">
                                            <p:txEl>
                                              <p:pRg st="6" end="6"/>
                                            </p:txEl>
                                          </p:spTgt>
                                        </p:tgtEl>
                                      </p:cBhvr>
                                    </p:animEffect>
                                    <p:anim calcmode="lin" valueType="num">
                                      <p:cBhvr>
                                        <p:cTn id="40"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794">
                                            <p:txEl>
                                              <p:pRg st="7" end="7"/>
                                            </p:txEl>
                                          </p:spTgt>
                                        </p:tgtEl>
                                        <p:attrNameLst>
                                          <p:attrName>style.visibility</p:attrName>
                                        </p:attrNameLst>
                                      </p:cBhvr>
                                      <p:to>
                                        <p:strVal val="visible"/>
                                      </p:to>
                                    </p:set>
                                    <p:animEffect transition="in" filter="fade">
                                      <p:cBhvr>
                                        <p:cTn id="44" dur="1000"/>
                                        <p:tgtEl>
                                          <p:spTgt spid="33794">
                                            <p:txEl>
                                              <p:pRg st="7" end="7"/>
                                            </p:txEl>
                                          </p:spTgt>
                                        </p:tgtEl>
                                      </p:cBhvr>
                                    </p:animEffect>
                                    <p:anim calcmode="lin" valueType="num">
                                      <p:cBhvr>
                                        <p:cTn id="45"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794">
                                            <p:txEl>
                                              <p:pRg st="8" end="8"/>
                                            </p:txEl>
                                          </p:spTgt>
                                        </p:tgtEl>
                                        <p:attrNameLst>
                                          <p:attrName>style.visibility</p:attrName>
                                        </p:attrNameLst>
                                      </p:cBhvr>
                                      <p:to>
                                        <p:strVal val="visible"/>
                                      </p:to>
                                    </p:set>
                                    <p:animEffect transition="in" filter="fade">
                                      <p:cBhvr>
                                        <p:cTn id="49" dur="1000"/>
                                        <p:tgtEl>
                                          <p:spTgt spid="33794">
                                            <p:txEl>
                                              <p:pRg st="8" end="8"/>
                                            </p:txEl>
                                          </p:spTgt>
                                        </p:tgtEl>
                                      </p:cBhvr>
                                    </p:animEffect>
                                    <p:anim calcmode="lin" valueType="num">
                                      <p:cBhvr>
                                        <p:cTn id="50"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3794">
                                            <p:txEl>
                                              <p:pRg st="9" end="9"/>
                                            </p:txEl>
                                          </p:spTgt>
                                        </p:tgtEl>
                                        <p:attrNameLst>
                                          <p:attrName>style.visibility</p:attrName>
                                        </p:attrNameLst>
                                      </p:cBhvr>
                                      <p:to>
                                        <p:strVal val="visible"/>
                                      </p:to>
                                    </p:set>
                                    <p:animEffect transition="in" filter="fade">
                                      <p:cBhvr>
                                        <p:cTn id="56" dur="1000"/>
                                        <p:tgtEl>
                                          <p:spTgt spid="33794">
                                            <p:txEl>
                                              <p:pRg st="9" end="9"/>
                                            </p:txEl>
                                          </p:spTgt>
                                        </p:tgtEl>
                                      </p:cBhvr>
                                    </p:animEffect>
                                    <p:anim calcmode="lin" valueType="num">
                                      <p:cBhvr>
                                        <p:cTn id="57" dur="1000" fill="hold"/>
                                        <p:tgtEl>
                                          <p:spTgt spid="3379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3794">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3794">
                                            <p:txEl>
                                              <p:pRg st="10" end="10"/>
                                            </p:txEl>
                                          </p:spTgt>
                                        </p:tgtEl>
                                        <p:attrNameLst>
                                          <p:attrName>style.visibility</p:attrName>
                                        </p:attrNameLst>
                                      </p:cBhvr>
                                      <p:to>
                                        <p:strVal val="visible"/>
                                      </p:to>
                                    </p:set>
                                    <p:animEffect transition="in" filter="fade">
                                      <p:cBhvr>
                                        <p:cTn id="61" dur="1000"/>
                                        <p:tgtEl>
                                          <p:spTgt spid="33794">
                                            <p:txEl>
                                              <p:pRg st="10" end="10"/>
                                            </p:txEl>
                                          </p:spTgt>
                                        </p:tgtEl>
                                      </p:cBhvr>
                                    </p:animEffect>
                                    <p:anim calcmode="lin" valueType="num">
                                      <p:cBhvr>
                                        <p:cTn id="62" dur="10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3794">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794">
                                            <p:txEl>
                                              <p:pRg st="11" end="11"/>
                                            </p:txEl>
                                          </p:spTgt>
                                        </p:tgtEl>
                                        <p:attrNameLst>
                                          <p:attrName>style.visibility</p:attrName>
                                        </p:attrNameLst>
                                      </p:cBhvr>
                                      <p:to>
                                        <p:strVal val="visible"/>
                                      </p:to>
                                    </p:set>
                                    <p:animEffect transition="in" filter="fade">
                                      <p:cBhvr>
                                        <p:cTn id="66" dur="1000"/>
                                        <p:tgtEl>
                                          <p:spTgt spid="33794">
                                            <p:txEl>
                                              <p:pRg st="11" end="11"/>
                                            </p:txEl>
                                          </p:spTgt>
                                        </p:tgtEl>
                                      </p:cBhvr>
                                    </p:animEffect>
                                    <p:anim calcmode="lin" valueType="num">
                                      <p:cBhvr>
                                        <p:cTn id="67" dur="1000" fill="hold"/>
                                        <p:tgtEl>
                                          <p:spTgt spid="33794">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379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794">
                                            <p:txEl>
                                              <p:pRg st="12" end="12"/>
                                            </p:txEl>
                                          </p:spTgt>
                                        </p:tgtEl>
                                        <p:attrNameLst>
                                          <p:attrName>style.visibility</p:attrName>
                                        </p:attrNameLst>
                                      </p:cBhvr>
                                      <p:to>
                                        <p:strVal val="visible"/>
                                      </p:to>
                                    </p:set>
                                    <p:animEffect transition="in" filter="fade">
                                      <p:cBhvr>
                                        <p:cTn id="73" dur="1000"/>
                                        <p:tgtEl>
                                          <p:spTgt spid="33794">
                                            <p:txEl>
                                              <p:pRg st="12" end="12"/>
                                            </p:txEl>
                                          </p:spTgt>
                                        </p:tgtEl>
                                      </p:cBhvr>
                                    </p:animEffect>
                                    <p:anim calcmode="lin" valueType="num">
                                      <p:cBhvr>
                                        <p:cTn id="74" dur="1000" fill="hold"/>
                                        <p:tgtEl>
                                          <p:spTgt spid="33794">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379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lgn="ctr">
              <a:defRPr/>
            </a:pPr>
            <a:r>
              <a:rPr lang="en-US" altLang="en-US" sz="3600" dirty="0"/>
              <a:t>New Retail Voices:  Potential Member Outreach</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Current draft of invitation:</a:t>
            </a:r>
          </a:p>
          <a:p>
            <a:pPr marL="0" indent="0">
              <a:buNone/>
            </a:pPr>
            <a:r>
              <a:rPr lang="en-US" sz="1100" dirty="0"/>
              <a:t>Dear (first name),</a:t>
            </a:r>
          </a:p>
          <a:p>
            <a:pPr marL="0" indent="0">
              <a:buNone/>
            </a:pPr>
            <a:r>
              <a:rPr lang="en-US" sz="1100" dirty="0"/>
              <a:t>I hope you and your company have had a productive spring! I know our company is seeing more reasons than ever to focus on increasing electronic connections with trading partners, so we can be as efficient and cost-effective as possible, and better serve customers along the supply chain. That's why I'm excited about the upcoming </a:t>
            </a:r>
            <a:r>
              <a:rPr lang="en-US" sz="1100" dirty="0" err="1"/>
              <a:t>AgGateway</a:t>
            </a:r>
            <a:r>
              <a:rPr lang="en-US" sz="1100" dirty="0"/>
              <a:t> Mid-Year Meeting, and wanted to be sure you were considering attending or asking others in your company to attend. I think it would be beneficial for your company to be at the table as we discuss better ways to make these essential connections. The meeting takes place XXXXXX, at Prairie Meadows in Altoona, Iowa (just outside of Des Moines).</a:t>
            </a:r>
          </a:p>
          <a:p>
            <a:pPr marL="0" indent="0">
              <a:buNone/>
            </a:pPr>
            <a:r>
              <a:rPr lang="en-US" sz="1100" dirty="0"/>
              <a:t>Our company has been a member of </a:t>
            </a:r>
            <a:r>
              <a:rPr lang="en-US" sz="1100" dirty="0" err="1"/>
              <a:t>AgGateway</a:t>
            </a:r>
            <a:r>
              <a:rPr lang="en-US" sz="1100" dirty="0"/>
              <a:t> for a number of years and we have enjoyed the benefits of our participation. The Mid-Year Meeting is an opportunity to:</a:t>
            </a:r>
          </a:p>
          <a:p>
            <a:pPr marL="457200" lvl="1" indent="0">
              <a:buNone/>
            </a:pPr>
            <a:r>
              <a:rPr lang="en-US" sz="1050" b="1" dirty="0"/>
              <a:t>Network and take part in important face-to-face team meetings</a:t>
            </a:r>
            <a:r>
              <a:rPr lang="en-US" sz="1050" dirty="0"/>
              <a:t> that advance </a:t>
            </a:r>
            <a:r>
              <a:rPr lang="en-US" sz="1050" dirty="0" err="1"/>
              <a:t>eConnectivity</a:t>
            </a:r>
            <a:r>
              <a:rPr lang="en-US" sz="1050" dirty="0"/>
              <a:t> in agriculture - in crop protection, crop nutrition, seed, grain &amp; feed, precision ag, specialty chemical, ag retail and more. More than XXX industry professionals will be attending. </a:t>
            </a:r>
          </a:p>
          <a:p>
            <a:pPr marL="457200" lvl="1" indent="0">
              <a:buNone/>
            </a:pPr>
            <a:r>
              <a:rPr lang="en-US" sz="1050" b="1" dirty="0"/>
              <a:t>Explore the latest </a:t>
            </a:r>
            <a:r>
              <a:rPr lang="en-US" sz="1050" b="1" dirty="0" err="1"/>
              <a:t>eConnectivity</a:t>
            </a:r>
            <a:r>
              <a:rPr lang="en-US" sz="1050" b="1" dirty="0"/>
              <a:t> resources </a:t>
            </a:r>
            <a:r>
              <a:rPr lang="en-US" sz="1050" dirty="0"/>
              <a:t>for precision agriculture, ag retail sales reporting, barcoding, fertilizer tonnage and more!</a:t>
            </a:r>
          </a:p>
          <a:p>
            <a:pPr marL="457200" lvl="1" indent="0">
              <a:buNone/>
            </a:pPr>
            <a:r>
              <a:rPr lang="en-US" sz="1050" b="1" dirty="0">
                <a:solidFill>
                  <a:srgbClr val="FF0000"/>
                </a:solidFill>
              </a:rPr>
              <a:t>Consider attending the Ag Retail </a:t>
            </a:r>
            <a:r>
              <a:rPr lang="en-US" sz="1050" b="1" dirty="0" err="1">
                <a:solidFill>
                  <a:srgbClr val="FF0000"/>
                </a:solidFill>
              </a:rPr>
              <a:t>eConnectivity</a:t>
            </a:r>
            <a:r>
              <a:rPr lang="en-US" sz="1050" b="1" dirty="0">
                <a:solidFill>
                  <a:srgbClr val="FF0000"/>
                </a:solidFill>
              </a:rPr>
              <a:t> Forum</a:t>
            </a:r>
            <a:r>
              <a:rPr lang="en-US" sz="1050" dirty="0">
                <a:solidFill>
                  <a:srgbClr val="FF0000"/>
                </a:solidFill>
              </a:rPr>
              <a:t> - The Ag Retail Council is sponsoring a half-day education forum for senior managers and directors in the retail segment on Tuesday, June 13, 10:00 am - 3:00 pm CT (this includes lunch). The forum will present information on the value of a company’s investment in </a:t>
            </a:r>
            <a:r>
              <a:rPr lang="en-US" sz="1050" dirty="0" err="1">
                <a:solidFill>
                  <a:srgbClr val="FF0000"/>
                </a:solidFill>
              </a:rPr>
              <a:t>eConnectivity</a:t>
            </a:r>
            <a:r>
              <a:rPr lang="en-US" sz="1050" dirty="0">
                <a:solidFill>
                  <a:srgbClr val="FF0000"/>
                </a:solidFill>
              </a:rPr>
              <a:t> initiatives, particularly focused on the efficiencies and competitive advantages as retailers, manufacturers and distributors move to seamless electronic data exchange</a:t>
            </a:r>
            <a:r>
              <a:rPr lang="en-US" sz="1050" dirty="0"/>
              <a:t>.</a:t>
            </a:r>
          </a:p>
          <a:p>
            <a:pPr marL="0" indent="0">
              <a:buNone/>
            </a:pPr>
            <a:r>
              <a:rPr lang="en-US" sz="1100" dirty="0"/>
              <a:t>Meeting registration is $150 (which includes the Ag Retail Forum) for </a:t>
            </a:r>
            <a:r>
              <a:rPr lang="en-US" sz="1100" dirty="0" err="1"/>
              <a:t>AgGateway</a:t>
            </a:r>
            <a:r>
              <a:rPr lang="en-US" sz="1100" dirty="0"/>
              <a:t> members and non-members alike. If you attend only the Ag Retail Forum, registration is just $50. You'll find everything you need - registration, agenda, hotel, etc., at the conference </a:t>
            </a:r>
            <a:r>
              <a:rPr lang="en-US" sz="1100" b="1" dirty="0">
                <a:hlinkClick r:id="rId2"/>
              </a:rPr>
              <a:t>webpage</a:t>
            </a:r>
            <a:r>
              <a:rPr lang="en-US" sz="1100" b="1" dirty="0"/>
              <a:t>. </a:t>
            </a:r>
            <a:r>
              <a:rPr lang="en-US" sz="1100" dirty="0"/>
              <a:t>(</a:t>
            </a:r>
            <a:r>
              <a:rPr lang="en-US" sz="1100" dirty="0">
                <a:hlinkClick r:id="rId3"/>
              </a:rPr>
              <a:t>http://aggateway.org/Events/2017Mid-YearMeeting.aspx</a:t>
            </a:r>
            <a:r>
              <a:rPr lang="en-US" sz="1100" dirty="0"/>
              <a:t>)</a:t>
            </a:r>
          </a:p>
          <a:p>
            <a:pPr marL="0" indent="0">
              <a:buNone/>
            </a:pPr>
            <a:r>
              <a:rPr lang="en-US" sz="1100" dirty="0"/>
              <a:t>I hope you will join me in Altoona next month! Be sure to register and book your hotel room, and if you have any questions, please let me know.</a:t>
            </a:r>
          </a:p>
          <a:p>
            <a:pPr marL="0" indent="0">
              <a:buNone/>
            </a:pPr>
            <a:r>
              <a:rPr lang="en-US" sz="1100" dirty="0"/>
              <a:t>Sincerely,</a:t>
            </a:r>
          </a:p>
          <a:p>
            <a:pPr marL="685817" lvl="1" indent="-228617">
              <a:defRPr/>
            </a:pPr>
            <a:endParaRPr lang="en-US" altLang="en-US" sz="2401" dirty="0"/>
          </a:p>
          <a:p>
            <a:pPr marL="685817" lvl="1" indent="-228617">
              <a:defRPr/>
            </a:pPr>
            <a:endParaRPr lang="en-US" altLang="en-US"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12</a:t>
            </a:fld>
            <a:endParaRPr lang="en-US" altLang="en-US" sz="1600">
              <a:solidFill>
                <a:srgbClr val="306CB0"/>
              </a:solidFill>
            </a:endParaRPr>
          </a:p>
        </p:txBody>
      </p:sp>
    </p:spTree>
    <p:extLst>
      <p:ext uri="{BB962C8B-B14F-4D97-AF65-F5344CB8AC3E}">
        <p14:creationId xmlns:p14="http://schemas.microsoft.com/office/powerpoint/2010/main" val="3177010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1000"/>
                                        <p:tgtEl>
                                          <p:spTgt spid="33794">
                                            <p:txEl>
                                              <p:pRg st="1" end="1"/>
                                            </p:txEl>
                                          </p:spTgt>
                                        </p:tgtEl>
                                      </p:cBhvr>
                                    </p:animEffect>
                                    <p:anim calcmode="lin" valueType="num">
                                      <p:cBhvr>
                                        <p:cTn id="13"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fade">
                                      <p:cBhvr>
                                        <p:cTn id="17" dur="1000"/>
                                        <p:tgtEl>
                                          <p:spTgt spid="33794">
                                            <p:txEl>
                                              <p:pRg st="2" end="2"/>
                                            </p:txEl>
                                          </p:spTgt>
                                        </p:tgtEl>
                                      </p:cBhvr>
                                    </p:animEffect>
                                    <p:anim calcmode="lin" valueType="num">
                                      <p:cBhvr>
                                        <p:cTn id="1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fade">
                                      <p:cBhvr>
                                        <p:cTn id="22" dur="1000"/>
                                        <p:tgtEl>
                                          <p:spTgt spid="33794">
                                            <p:txEl>
                                              <p:pRg st="3" end="3"/>
                                            </p:txEl>
                                          </p:spTgt>
                                        </p:tgtEl>
                                      </p:cBhvr>
                                    </p:animEffect>
                                    <p:anim calcmode="lin" valueType="num">
                                      <p:cBhvr>
                                        <p:cTn id="23"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Effect transition="in" filter="fade">
                                      <p:cBhvr>
                                        <p:cTn id="27" dur="1000"/>
                                        <p:tgtEl>
                                          <p:spTgt spid="33794">
                                            <p:txEl>
                                              <p:pRg st="4" end="4"/>
                                            </p:txEl>
                                          </p:spTgt>
                                        </p:tgtEl>
                                      </p:cBhvr>
                                    </p:animEffect>
                                    <p:anim calcmode="lin" valueType="num">
                                      <p:cBhvr>
                                        <p:cTn id="28"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794">
                                            <p:txEl>
                                              <p:pRg st="5" end="5"/>
                                            </p:txEl>
                                          </p:spTgt>
                                        </p:tgtEl>
                                        <p:attrNameLst>
                                          <p:attrName>style.visibility</p:attrName>
                                        </p:attrNameLst>
                                      </p:cBhvr>
                                      <p:to>
                                        <p:strVal val="visible"/>
                                      </p:to>
                                    </p:set>
                                    <p:animEffect transition="in" filter="fade">
                                      <p:cBhvr>
                                        <p:cTn id="32" dur="1000"/>
                                        <p:tgtEl>
                                          <p:spTgt spid="33794">
                                            <p:txEl>
                                              <p:pRg st="5" end="5"/>
                                            </p:txEl>
                                          </p:spTgt>
                                        </p:tgtEl>
                                      </p:cBhvr>
                                    </p:animEffect>
                                    <p:anim calcmode="lin" valueType="num">
                                      <p:cBhvr>
                                        <p:cTn id="33"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794">
                                            <p:txEl>
                                              <p:pRg st="6" end="6"/>
                                            </p:txEl>
                                          </p:spTgt>
                                        </p:tgtEl>
                                        <p:attrNameLst>
                                          <p:attrName>style.visibility</p:attrName>
                                        </p:attrNameLst>
                                      </p:cBhvr>
                                      <p:to>
                                        <p:strVal val="visible"/>
                                      </p:to>
                                    </p:set>
                                    <p:animEffect transition="in" filter="fade">
                                      <p:cBhvr>
                                        <p:cTn id="37" dur="1000"/>
                                        <p:tgtEl>
                                          <p:spTgt spid="33794">
                                            <p:txEl>
                                              <p:pRg st="6" end="6"/>
                                            </p:txEl>
                                          </p:spTgt>
                                        </p:tgtEl>
                                      </p:cBhvr>
                                    </p:animEffect>
                                    <p:anim calcmode="lin" valueType="num">
                                      <p:cBhvr>
                                        <p:cTn id="38"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794">
                                            <p:txEl>
                                              <p:pRg st="7" end="7"/>
                                            </p:txEl>
                                          </p:spTgt>
                                        </p:tgtEl>
                                        <p:attrNameLst>
                                          <p:attrName>style.visibility</p:attrName>
                                        </p:attrNameLst>
                                      </p:cBhvr>
                                      <p:to>
                                        <p:strVal val="visible"/>
                                      </p:to>
                                    </p:set>
                                    <p:animEffect transition="in" filter="fade">
                                      <p:cBhvr>
                                        <p:cTn id="42" dur="1000"/>
                                        <p:tgtEl>
                                          <p:spTgt spid="33794">
                                            <p:txEl>
                                              <p:pRg st="7" end="7"/>
                                            </p:txEl>
                                          </p:spTgt>
                                        </p:tgtEl>
                                      </p:cBhvr>
                                    </p:animEffect>
                                    <p:anim calcmode="lin" valueType="num">
                                      <p:cBhvr>
                                        <p:cTn id="43"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794">
                                            <p:txEl>
                                              <p:pRg st="8" end="8"/>
                                            </p:txEl>
                                          </p:spTgt>
                                        </p:tgtEl>
                                        <p:attrNameLst>
                                          <p:attrName>style.visibility</p:attrName>
                                        </p:attrNameLst>
                                      </p:cBhvr>
                                      <p:to>
                                        <p:strVal val="visible"/>
                                      </p:to>
                                    </p:set>
                                    <p:animEffect transition="in" filter="fade">
                                      <p:cBhvr>
                                        <p:cTn id="47" dur="1000"/>
                                        <p:tgtEl>
                                          <p:spTgt spid="33794">
                                            <p:txEl>
                                              <p:pRg st="8" end="8"/>
                                            </p:txEl>
                                          </p:spTgt>
                                        </p:tgtEl>
                                      </p:cBhvr>
                                    </p:animEffect>
                                    <p:anim calcmode="lin" valueType="num">
                                      <p:cBhvr>
                                        <p:cTn id="48"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379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794">
                                            <p:txEl>
                                              <p:pRg st="9" end="9"/>
                                            </p:txEl>
                                          </p:spTgt>
                                        </p:tgtEl>
                                        <p:attrNameLst>
                                          <p:attrName>style.visibility</p:attrName>
                                        </p:attrNameLst>
                                      </p:cBhvr>
                                      <p:to>
                                        <p:strVal val="visible"/>
                                      </p:to>
                                    </p:set>
                                    <p:animEffect transition="in" filter="fade">
                                      <p:cBhvr>
                                        <p:cTn id="52" dur="1000"/>
                                        <p:tgtEl>
                                          <p:spTgt spid="33794">
                                            <p:txEl>
                                              <p:pRg st="9" end="9"/>
                                            </p:txEl>
                                          </p:spTgt>
                                        </p:tgtEl>
                                      </p:cBhvr>
                                    </p:animEffect>
                                    <p:anim calcmode="lin" valueType="num">
                                      <p:cBhvr>
                                        <p:cTn id="53" dur="1000" fill="hold"/>
                                        <p:tgtEl>
                                          <p:spTgt spid="3379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379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defRPr/>
            </a:pPr>
            <a:r>
              <a:rPr lang="en-US" altLang="en-US" sz="3600" dirty="0"/>
              <a:t>Any other Topics to Discuss?</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a:xfrm>
            <a:off x="838200" y="1357539"/>
            <a:ext cx="10515600" cy="4351338"/>
          </a:xfrm>
        </p:spPr>
        <p:txBody>
          <a:bodyPr/>
          <a:lstStyle/>
          <a:p>
            <a:pPr marL="228617" indent="-228617" eaLnBrk="1" hangingPunct="1">
              <a:defRPr/>
            </a:pPr>
            <a:r>
              <a:rPr lang="en-US" altLang="en-US" sz="2000" dirty="0"/>
              <a:t>Issues currently facing some Retailers</a:t>
            </a:r>
          </a:p>
          <a:p>
            <a:pPr marL="685817" lvl="1" indent="-228617">
              <a:defRPr/>
            </a:pPr>
            <a:r>
              <a:rPr lang="en-US" altLang="en-US" sz="1800" dirty="0"/>
              <a:t>Inventory:</a:t>
            </a:r>
          </a:p>
          <a:p>
            <a:pPr marL="1143017" lvl="2" indent="-228617">
              <a:defRPr/>
            </a:pPr>
            <a:r>
              <a:rPr lang="en-US" altLang="en-US" sz="1600" dirty="0"/>
              <a:t>Manufacturers changing MPNs for items and handling the inventory fall-out.</a:t>
            </a:r>
          </a:p>
          <a:p>
            <a:pPr marL="1143017" lvl="2" indent="-228617">
              <a:defRPr/>
            </a:pPr>
            <a:r>
              <a:rPr lang="en-US" altLang="en-US" sz="1600" dirty="0"/>
              <a:t>Inventory currently in stock will need to reflect the newer MPN</a:t>
            </a:r>
          </a:p>
          <a:p>
            <a:pPr marL="1143017" lvl="2" indent="-228617">
              <a:defRPr/>
            </a:pPr>
            <a:r>
              <a:rPr lang="en-US" altLang="en-US" sz="1600" dirty="0"/>
              <a:t>Need for Manufacturers to be on the same page when it comes to inventory in-transit at the time of reporting.</a:t>
            </a:r>
          </a:p>
          <a:p>
            <a:pPr marL="685817" lvl="1" indent="-228617">
              <a:defRPr/>
            </a:pPr>
            <a:r>
              <a:rPr lang="en-US" altLang="en-US" sz="1800" dirty="0"/>
              <a:t>Sales Rebate Programs:</a:t>
            </a:r>
          </a:p>
          <a:p>
            <a:pPr marL="1143017" lvl="2" indent="-228617">
              <a:defRPr/>
            </a:pPr>
            <a:r>
              <a:rPr lang="en-US" altLang="en-US" sz="1600" dirty="0"/>
              <a:t>Rebate Program White Papers can be confusing as to what the Manufacturer requires.</a:t>
            </a:r>
          </a:p>
          <a:p>
            <a:pPr marL="1600217" lvl="3" indent="-228617">
              <a:defRPr/>
            </a:pPr>
            <a:r>
              <a:rPr lang="en-US" altLang="en-US" sz="1200" dirty="0"/>
              <a:t>With permission we can review 2024 programs of a few Manufacturers.</a:t>
            </a:r>
          </a:p>
          <a:p>
            <a:pPr marL="1143017" lvl="2" indent="-228617">
              <a:defRPr/>
            </a:pPr>
            <a:r>
              <a:rPr lang="en-US" altLang="en-US" sz="1600" dirty="0"/>
              <a:t>Is there a possibility of utilizing a message such as a ‘</a:t>
            </a:r>
            <a:r>
              <a:rPr lang="en-US" altLang="en-US" sz="1600" dirty="0" err="1"/>
              <a:t>PriceSheet</a:t>
            </a:r>
            <a:r>
              <a:rPr lang="en-US" altLang="en-US" sz="1600" dirty="0"/>
              <a:t>’ in conjunction with any rebate program white papers so that valid MPNs, Reporting UOM (different than sales UOM), and other product information can be more readily consumed by our systems.</a:t>
            </a:r>
          </a:p>
          <a:p>
            <a:pPr marL="685817" lvl="1" indent="-228617">
              <a:defRPr/>
            </a:pPr>
            <a:r>
              <a:rPr lang="en-US" altLang="en-US" sz="1800" dirty="0"/>
              <a:t>Data Black Holes:</a:t>
            </a:r>
          </a:p>
          <a:p>
            <a:pPr marL="1143017" lvl="2" indent="-228617">
              <a:defRPr/>
            </a:pPr>
            <a:r>
              <a:rPr lang="en-US" altLang="en-US" sz="1600" dirty="0"/>
              <a:t>Can prove data has been transmitted but then have to work with VAN and Manufacturer to determine where data was corrupted or dropped.</a:t>
            </a:r>
          </a:p>
          <a:p>
            <a:pPr marL="685817" lvl="1" indent="-228617">
              <a:defRPr/>
            </a:pPr>
            <a:r>
              <a:rPr lang="en-US" altLang="en-US" sz="1800" dirty="0"/>
              <a:t>Correcting Data:</a:t>
            </a:r>
          </a:p>
          <a:p>
            <a:pPr marL="1143017" lvl="2" indent="-228617">
              <a:defRPr/>
            </a:pPr>
            <a:r>
              <a:rPr lang="en-US" altLang="en-US" sz="1600" dirty="0"/>
              <a:t>Some VANs have ability to correct data or drop it, others require retransmission of negating transactions.</a:t>
            </a:r>
            <a:endParaRPr lang="en-US" altLang="en-US" sz="1400"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13</a:t>
            </a:fld>
            <a:endParaRPr lang="en-US" altLang="en-US" sz="1600">
              <a:solidFill>
                <a:srgbClr val="306CB0"/>
              </a:solidFill>
            </a:endParaRPr>
          </a:p>
        </p:txBody>
      </p:sp>
    </p:spTree>
    <p:extLst>
      <p:ext uri="{BB962C8B-B14F-4D97-AF65-F5344CB8AC3E}">
        <p14:creationId xmlns:p14="http://schemas.microsoft.com/office/powerpoint/2010/main" val="4108833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4">
                                            <p:txEl>
                                              <p:pRg st="1" end="1"/>
                                            </p:txEl>
                                          </p:spTgt>
                                        </p:tgtEl>
                                        <p:attrNameLst>
                                          <p:attrName>style.visibility</p:attrName>
                                        </p:attrNameLst>
                                      </p:cBhvr>
                                      <p:to>
                                        <p:strVal val="visible"/>
                                      </p:to>
                                    </p:set>
                                    <p:animEffect transition="in" filter="fade">
                                      <p:cBhvr>
                                        <p:cTn id="14" dur="1000"/>
                                        <p:tgtEl>
                                          <p:spTgt spid="33794">
                                            <p:txEl>
                                              <p:pRg st="1" end="1"/>
                                            </p:txEl>
                                          </p:spTgt>
                                        </p:tgtEl>
                                      </p:cBhvr>
                                    </p:animEffect>
                                    <p:anim calcmode="lin" valueType="num">
                                      <p:cBhvr>
                                        <p:cTn id="15"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Effect transition="in" filter="fade">
                                      <p:cBhvr>
                                        <p:cTn id="19" dur="1000"/>
                                        <p:tgtEl>
                                          <p:spTgt spid="33794">
                                            <p:txEl>
                                              <p:pRg st="2" end="2"/>
                                            </p:txEl>
                                          </p:spTgt>
                                        </p:tgtEl>
                                      </p:cBhvr>
                                    </p:animEffect>
                                    <p:anim calcmode="lin" valueType="num">
                                      <p:cBhvr>
                                        <p:cTn id="20"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3794">
                                            <p:txEl>
                                              <p:pRg st="3" end="3"/>
                                            </p:txEl>
                                          </p:spTgt>
                                        </p:tgtEl>
                                        <p:attrNameLst>
                                          <p:attrName>style.visibility</p:attrName>
                                        </p:attrNameLst>
                                      </p:cBhvr>
                                      <p:to>
                                        <p:strVal val="visible"/>
                                      </p:to>
                                    </p:set>
                                    <p:animEffect transition="in" filter="fade">
                                      <p:cBhvr>
                                        <p:cTn id="24" dur="1000"/>
                                        <p:tgtEl>
                                          <p:spTgt spid="33794">
                                            <p:txEl>
                                              <p:pRg st="3" end="3"/>
                                            </p:txEl>
                                          </p:spTgt>
                                        </p:tgtEl>
                                      </p:cBhvr>
                                    </p:animEffect>
                                    <p:anim calcmode="lin" valueType="num">
                                      <p:cBhvr>
                                        <p:cTn id="25"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794">
                                            <p:txEl>
                                              <p:pRg st="4" end="4"/>
                                            </p:txEl>
                                          </p:spTgt>
                                        </p:tgtEl>
                                        <p:attrNameLst>
                                          <p:attrName>style.visibility</p:attrName>
                                        </p:attrNameLst>
                                      </p:cBhvr>
                                      <p:to>
                                        <p:strVal val="visible"/>
                                      </p:to>
                                    </p:set>
                                    <p:animEffect transition="in" filter="fade">
                                      <p:cBhvr>
                                        <p:cTn id="29" dur="1000"/>
                                        <p:tgtEl>
                                          <p:spTgt spid="33794">
                                            <p:txEl>
                                              <p:pRg st="4" end="4"/>
                                            </p:txEl>
                                          </p:spTgt>
                                        </p:tgtEl>
                                      </p:cBhvr>
                                    </p:animEffect>
                                    <p:anim calcmode="lin" valueType="num">
                                      <p:cBhvr>
                                        <p:cTn id="30"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3794">
                                            <p:txEl>
                                              <p:pRg st="5" end="5"/>
                                            </p:txEl>
                                          </p:spTgt>
                                        </p:tgtEl>
                                        <p:attrNameLst>
                                          <p:attrName>style.visibility</p:attrName>
                                        </p:attrNameLst>
                                      </p:cBhvr>
                                      <p:to>
                                        <p:strVal val="visible"/>
                                      </p:to>
                                    </p:set>
                                    <p:animEffect transition="in" filter="fade">
                                      <p:cBhvr>
                                        <p:cTn id="36" dur="1000"/>
                                        <p:tgtEl>
                                          <p:spTgt spid="33794">
                                            <p:txEl>
                                              <p:pRg st="5" end="5"/>
                                            </p:txEl>
                                          </p:spTgt>
                                        </p:tgtEl>
                                      </p:cBhvr>
                                    </p:animEffect>
                                    <p:anim calcmode="lin" valueType="num">
                                      <p:cBhvr>
                                        <p:cTn id="37"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3794">
                                            <p:txEl>
                                              <p:pRg st="6" end="6"/>
                                            </p:txEl>
                                          </p:spTgt>
                                        </p:tgtEl>
                                        <p:attrNameLst>
                                          <p:attrName>style.visibility</p:attrName>
                                        </p:attrNameLst>
                                      </p:cBhvr>
                                      <p:to>
                                        <p:strVal val="visible"/>
                                      </p:to>
                                    </p:set>
                                    <p:animEffect transition="in" filter="fade">
                                      <p:cBhvr>
                                        <p:cTn id="41" dur="1000"/>
                                        <p:tgtEl>
                                          <p:spTgt spid="33794">
                                            <p:txEl>
                                              <p:pRg st="6" end="6"/>
                                            </p:txEl>
                                          </p:spTgt>
                                        </p:tgtEl>
                                      </p:cBhvr>
                                    </p:animEffect>
                                    <p:anim calcmode="lin" valueType="num">
                                      <p:cBhvr>
                                        <p:cTn id="42"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3794">
                                            <p:txEl>
                                              <p:pRg st="7" end="7"/>
                                            </p:txEl>
                                          </p:spTgt>
                                        </p:tgtEl>
                                        <p:attrNameLst>
                                          <p:attrName>style.visibility</p:attrName>
                                        </p:attrNameLst>
                                      </p:cBhvr>
                                      <p:to>
                                        <p:strVal val="visible"/>
                                      </p:to>
                                    </p:set>
                                    <p:animEffect transition="in" filter="fade">
                                      <p:cBhvr>
                                        <p:cTn id="46" dur="1000"/>
                                        <p:tgtEl>
                                          <p:spTgt spid="33794">
                                            <p:txEl>
                                              <p:pRg st="7" end="7"/>
                                            </p:txEl>
                                          </p:spTgt>
                                        </p:tgtEl>
                                      </p:cBhvr>
                                    </p:animEffect>
                                    <p:anim calcmode="lin" valueType="num">
                                      <p:cBhvr>
                                        <p:cTn id="47"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794">
                                            <p:txEl>
                                              <p:pRg st="8" end="8"/>
                                            </p:txEl>
                                          </p:spTgt>
                                        </p:tgtEl>
                                        <p:attrNameLst>
                                          <p:attrName>style.visibility</p:attrName>
                                        </p:attrNameLst>
                                      </p:cBhvr>
                                      <p:to>
                                        <p:strVal val="visible"/>
                                      </p:to>
                                    </p:set>
                                    <p:animEffect transition="in" filter="fade">
                                      <p:cBhvr>
                                        <p:cTn id="51" dur="1000"/>
                                        <p:tgtEl>
                                          <p:spTgt spid="33794">
                                            <p:txEl>
                                              <p:pRg st="8" end="8"/>
                                            </p:txEl>
                                          </p:spTgt>
                                        </p:tgtEl>
                                      </p:cBhvr>
                                    </p:animEffect>
                                    <p:anim calcmode="lin" valueType="num">
                                      <p:cBhvr>
                                        <p:cTn id="52"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3794">
                                            <p:txEl>
                                              <p:pRg st="9" end="9"/>
                                            </p:txEl>
                                          </p:spTgt>
                                        </p:tgtEl>
                                        <p:attrNameLst>
                                          <p:attrName>style.visibility</p:attrName>
                                        </p:attrNameLst>
                                      </p:cBhvr>
                                      <p:to>
                                        <p:strVal val="visible"/>
                                      </p:to>
                                    </p:set>
                                    <p:animEffect transition="in" filter="fade">
                                      <p:cBhvr>
                                        <p:cTn id="58" dur="1000"/>
                                        <p:tgtEl>
                                          <p:spTgt spid="33794">
                                            <p:txEl>
                                              <p:pRg st="9" end="9"/>
                                            </p:txEl>
                                          </p:spTgt>
                                        </p:tgtEl>
                                      </p:cBhvr>
                                    </p:animEffect>
                                    <p:anim calcmode="lin" valueType="num">
                                      <p:cBhvr>
                                        <p:cTn id="59" dur="1000" fill="hold"/>
                                        <p:tgtEl>
                                          <p:spTgt spid="33794">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3794">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3794">
                                            <p:txEl>
                                              <p:pRg st="10" end="10"/>
                                            </p:txEl>
                                          </p:spTgt>
                                        </p:tgtEl>
                                        <p:attrNameLst>
                                          <p:attrName>style.visibility</p:attrName>
                                        </p:attrNameLst>
                                      </p:cBhvr>
                                      <p:to>
                                        <p:strVal val="visible"/>
                                      </p:to>
                                    </p:set>
                                    <p:animEffect transition="in" filter="fade">
                                      <p:cBhvr>
                                        <p:cTn id="63" dur="1000"/>
                                        <p:tgtEl>
                                          <p:spTgt spid="33794">
                                            <p:txEl>
                                              <p:pRg st="10" end="10"/>
                                            </p:txEl>
                                          </p:spTgt>
                                        </p:tgtEl>
                                      </p:cBhvr>
                                    </p:animEffect>
                                    <p:anim calcmode="lin" valueType="num">
                                      <p:cBhvr>
                                        <p:cTn id="64" dur="10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379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794">
                                            <p:txEl>
                                              <p:pRg st="11" end="11"/>
                                            </p:txEl>
                                          </p:spTgt>
                                        </p:tgtEl>
                                        <p:attrNameLst>
                                          <p:attrName>style.visibility</p:attrName>
                                        </p:attrNameLst>
                                      </p:cBhvr>
                                      <p:to>
                                        <p:strVal val="visible"/>
                                      </p:to>
                                    </p:set>
                                    <p:animEffect transition="in" filter="fade">
                                      <p:cBhvr>
                                        <p:cTn id="70" dur="1000"/>
                                        <p:tgtEl>
                                          <p:spTgt spid="33794">
                                            <p:txEl>
                                              <p:pRg st="11" end="11"/>
                                            </p:txEl>
                                          </p:spTgt>
                                        </p:tgtEl>
                                      </p:cBhvr>
                                    </p:animEffect>
                                    <p:anim calcmode="lin" valueType="num">
                                      <p:cBhvr>
                                        <p:cTn id="71" dur="1000" fill="hold"/>
                                        <p:tgtEl>
                                          <p:spTgt spid="33794">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3794">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3794">
                                            <p:txEl>
                                              <p:pRg st="12" end="12"/>
                                            </p:txEl>
                                          </p:spTgt>
                                        </p:tgtEl>
                                        <p:attrNameLst>
                                          <p:attrName>style.visibility</p:attrName>
                                        </p:attrNameLst>
                                      </p:cBhvr>
                                      <p:to>
                                        <p:strVal val="visible"/>
                                      </p:to>
                                    </p:set>
                                    <p:animEffect transition="in" filter="fade">
                                      <p:cBhvr>
                                        <p:cTn id="75" dur="1000"/>
                                        <p:tgtEl>
                                          <p:spTgt spid="33794">
                                            <p:txEl>
                                              <p:pRg st="12" end="12"/>
                                            </p:txEl>
                                          </p:spTgt>
                                        </p:tgtEl>
                                      </p:cBhvr>
                                    </p:animEffect>
                                    <p:anim calcmode="lin" valueType="num">
                                      <p:cBhvr>
                                        <p:cTn id="76" dur="1000" fill="hold"/>
                                        <p:tgtEl>
                                          <p:spTgt spid="33794">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379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defRPr/>
            </a:pPr>
            <a:r>
              <a:rPr lang="en-US" altLang="en-US" sz="3600" dirty="0"/>
              <a:t>Any other Topics to Discuss?</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What Can </a:t>
            </a:r>
            <a:r>
              <a:rPr lang="en-US" altLang="en-US" sz="2801" dirty="0" err="1"/>
              <a:t>AgGateway</a:t>
            </a:r>
            <a:r>
              <a:rPr lang="en-US" altLang="en-US" sz="2801" dirty="0"/>
              <a:t> do for you?</a:t>
            </a:r>
            <a:endParaRPr lang="en-US" altLang="en-US" sz="2000"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14</a:t>
            </a:fld>
            <a:endParaRPr lang="en-US" altLang="en-US" sz="1600">
              <a:solidFill>
                <a:srgbClr val="306CB0"/>
              </a:solidFill>
            </a:endParaRPr>
          </a:p>
        </p:txBody>
      </p:sp>
    </p:spTree>
    <p:extLst>
      <p:ext uri="{BB962C8B-B14F-4D97-AF65-F5344CB8AC3E}">
        <p14:creationId xmlns:p14="http://schemas.microsoft.com/office/powerpoint/2010/main" val="2825752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1601788" y="3022600"/>
            <a:ext cx="9144000" cy="919163"/>
          </a:xfrm>
        </p:spPr>
        <p:txBody>
          <a:bodyPr/>
          <a:lstStyle/>
          <a:p>
            <a:pPr eaLnBrk="1" hangingPunct="1"/>
            <a:r>
              <a:rPr lang="en-US" altLang="en-US"/>
              <a:t>Thank you!</a:t>
            </a:r>
          </a:p>
        </p:txBody>
      </p:sp>
      <p:sp>
        <p:nvSpPr>
          <p:cNvPr id="3" name="Subtitle 2">
            <a:extLst>
              <a:ext uri="{FF2B5EF4-FFF2-40B4-BE49-F238E27FC236}">
                <a16:creationId xmlns:a16="http://schemas.microsoft.com/office/drawing/2014/main" id="{8BC229DB-2404-1B90-7CC4-4DF07122AB96}"/>
              </a:ext>
            </a:extLst>
          </p:cNvPr>
          <p:cNvSpPr>
            <a:spLocks noGrp="1" noChangeArrowheads="1"/>
          </p:cNvSpPr>
          <p:nvPr>
            <p:ph type="subTitle" idx="1"/>
          </p:nvPr>
        </p:nvSpPr>
        <p:spPr>
          <a:xfrm>
            <a:off x="141515" y="5725433"/>
            <a:ext cx="5431971" cy="1132567"/>
          </a:xfrm>
        </p:spPr>
        <p:txBody>
          <a:bodyPr/>
          <a:lstStyle/>
          <a:p>
            <a:pPr eaLnBrk="1" hangingPunct="1"/>
            <a:r>
              <a:rPr lang="en-US" altLang="en-US" sz="2000" b="1" dirty="0"/>
              <a:t>Charlie Will</a:t>
            </a:r>
            <a:br>
              <a:rPr lang="en-US" altLang="en-US" sz="2000" b="1" dirty="0"/>
            </a:br>
            <a:r>
              <a:rPr lang="en-US" altLang="en-US" sz="1800" dirty="0"/>
              <a:t>Sr. Programmer Analyst – E-Business Development</a:t>
            </a:r>
            <a:br>
              <a:rPr lang="en-US" altLang="en-US" sz="1800" dirty="0"/>
            </a:br>
            <a:r>
              <a:rPr lang="en-US" altLang="en-US" sz="1800" dirty="0"/>
              <a:t>Southern States Cooperative, Inc.</a:t>
            </a:r>
            <a:br>
              <a:rPr lang="en-US" altLang="en-US" sz="1800" dirty="0"/>
            </a:br>
            <a:r>
              <a:rPr lang="en-US" altLang="en-US" sz="1800" dirty="0"/>
              <a:t>Charles.Will@sscoop.com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eaLnBrk="1" hangingPunct="1"/>
            <a:r>
              <a:rPr lang="en-US" altLang="en-US" dirty="0"/>
              <a:t>What are we doing here?</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0" indent="0">
              <a:buNone/>
              <a:defRPr/>
            </a:pPr>
            <a:r>
              <a:rPr lang="en-US" dirty="0"/>
              <a:t>We are here to inform members on the state of current work; identify industry pinch points that can benefit from process improvement, standards implementation, or both; and offer an opportunity for idea generation and collaboration. </a:t>
            </a:r>
            <a:endParaRPr lang="en-US" altLang="en-US"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2</a:t>
            </a:fld>
            <a:endParaRPr lang="en-US" altLang="en-US" sz="1600">
              <a:solidFill>
                <a:srgbClr val="306CB0"/>
              </a:solidFill>
            </a:endParaRPr>
          </a:p>
        </p:txBody>
      </p:sp>
    </p:spTree>
    <p:extLst>
      <p:ext uri="{BB962C8B-B14F-4D97-AF65-F5344CB8AC3E}">
        <p14:creationId xmlns:p14="http://schemas.microsoft.com/office/powerpoint/2010/main" val="1215116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defRPr/>
            </a:pPr>
            <a:r>
              <a:rPr lang="en-US" altLang="en-US" dirty="0"/>
              <a:t>New Retailers</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Who are you?</a:t>
            </a:r>
          </a:p>
          <a:p>
            <a:pPr marL="228617" indent="-228617" eaLnBrk="1" hangingPunct="1">
              <a:defRPr/>
            </a:pPr>
            <a:r>
              <a:rPr lang="en-US" altLang="en-US" sz="2801" dirty="0"/>
              <a:t>What brought you to the conference </a:t>
            </a:r>
            <a:r>
              <a:rPr lang="en-US" altLang="en-US" sz="2801" dirty="0" err="1"/>
              <a:t>AgGateway</a:t>
            </a:r>
            <a:r>
              <a:rPr lang="en-US" altLang="en-US" sz="2801" dirty="0"/>
              <a:t>?</a:t>
            </a:r>
          </a:p>
          <a:p>
            <a:pPr marL="228617" indent="-228617" eaLnBrk="1" hangingPunct="1">
              <a:defRPr/>
            </a:pPr>
            <a:r>
              <a:rPr lang="en-US" altLang="en-US" sz="2801" dirty="0"/>
              <a:t>What do you hope to get out of a partnership?</a:t>
            </a:r>
            <a:endParaRPr lang="en-US" altLang="en-US" sz="2000"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3</a:t>
            </a:fld>
            <a:endParaRPr lang="en-US" altLang="en-US" sz="1600">
              <a:solidFill>
                <a:srgbClr val="306CB0"/>
              </a:solidFill>
            </a:endParaRPr>
          </a:p>
        </p:txBody>
      </p:sp>
    </p:spTree>
    <p:extLst>
      <p:ext uri="{BB962C8B-B14F-4D97-AF65-F5344CB8AC3E}">
        <p14:creationId xmlns:p14="http://schemas.microsoft.com/office/powerpoint/2010/main" val="2393410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4">
                                            <p:txEl>
                                              <p:pRg st="1" end="1"/>
                                            </p:txEl>
                                          </p:spTgt>
                                        </p:tgtEl>
                                        <p:attrNameLst>
                                          <p:attrName>style.visibility</p:attrName>
                                        </p:attrNameLst>
                                      </p:cBhvr>
                                      <p:to>
                                        <p:strVal val="visible"/>
                                      </p:to>
                                    </p:set>
                                    <p:animEffect transition="in" filter="fade">
                                      <p:cBhvr>
                                        <p:cTn id="14" dur="1000"/>
                                        <p:tgtEl>
                                          <p:spTgt spid="33794">
                                            <p:txEl>
                                              <p:pRg st="1" end="1"/>
                                            </p:txEl>
                                          </p:spTgt>
                                        </p:tgtEl>
                                      </p:cBhvr>
                                    </p:animEffect>
                                    <p:anim calcmode="lin" valueType="num">
                                      <p:cBhvr>
                                        <p:cTn id="15"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94">
                                            <p:txEl>
                                              <p:pRg st="2" end="2"/>
                                            </p:txEl>
                                          </p:spTgt>
                                        </p:tgtEl>
                                        <p:attrNameLst>
                                          <p:attrName>style.visibility</p:attrName>
                                        </p:attrNameLst>
                                      </p:cBhvr>
                                      <p:to>
                                        <p:strVal val="visible"/>
                                      </p:to>
                                    </p:set>
                                    <p:animEffect transition="in" filter="fade">
                                      <p:cBhvr>
                                        <p:cTn id="21" dur="1000"/>
                                        <p:tgtEl>
                                          <p:spTgt spid="33794">
                                            <p:txEl>
                                              <p:pRg st="2" end="2"/>
                                            </p:txEl>
                                          </p:spTgt>
                                        </p:tgtEl>
                                      </p:cBhvr>
                                    </p:animEffect>
                                    <p:anim calcmode="lin" valueType="num">
                                      <p:cBhvr>
                                        <p:cTn id="22"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eaLnBrk="1" hangingPunct="1"/>
            <a:r>
              <a:rPr lang="en-US" altLang="en-US" dirty="0"/>
              <a:t>Review of Current &amp; Emerging Topics</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Current Business Items</a:t>
            </a:r>
          </a:p>
          <a:p>
            <a:pPr marL="685817" lvl="1" indent="-228617">
              <a:defRPr/>
            </a:pPr>
            <a:r>
              <a:rPr lang="en-US" altLang="en-US" sz="2401" dirty="0"/>
              <a:t>EDI in Retail</a:t>
            </a:r>
          </a:p>
          <a:p>
            <a:pPr marL="685817" lvl="1" indent="-228617">
              <a:defRPr/>
            </a:pPr>
            <a:r>
              <a:rPr lang="en-US" altLang="en-US" sz="2401" dirty="0"/>
              <a:t>Awareness and implementation of message and master data standards</a:t>
            </a:r>
          </a:p>
          <a:p>
            <a:pPr marL="228617" indent="-228617">
              <a:defRPr/>
            </a:pPr>
            <a:r>
              <a:rPr lang="en-US" altLang="en-US" sz="2801" dirty="0"/>
              <a:t>New Business Items</a:t>
            </a:r>
          </a:p>
          <a:p>
            <a:pPr marL="685817" lvl="1" indent="-228617">
              <a:defRPr/>
            </a:pPr>
            <a:r>
              <a:rPr lang="en-US" altLang="en-US" sz="2401" dirty="0"/>
              <a:t>2D Barcoding from a retail perspective</a:t>
            </a:r>
          </a:p>
          <a:p>
            <a:pPr marL="685817" lvl="1" indent="-228617">
              <a:defRPr/>
            </a:pPr>
            <a:r>
              <a:rPr lang="en-US" altLang="en-US" sz="2401" dirty="0"/>
              <a:t>Legal and security implications for implementing LLM / generative AI</a:t>
            </a:r>
          </a:p>
          <a:p>
            <a:pPr marL="685817" lvl="1" indent="-228617">
              <a:defRPr/>
            </a:pPr>
            <a:r>
              <a:rPr lang="en-US" altLang="en-US" sz="2401" dirty="0"/>
              <a:t>More Retail Voices –</a:t>
            </a:r>
          </a:p>
          <a:p>
            <a:pPr marL="1143017" lvl="2" indent="-228617">
              <a:defRPr/>
            </a:pPr>
            <a:r>
              <a:rPr lang="en-US" altLang="en-US" sz="2001" dirty="0"/>
              <a:t>Potential Outreach for MYM</a:t>
            </a:r>
          </a:p>
          <a:p>
            <a:pPr marL="685817" lvl="1" indent="-228617">
              <a:defRPr/>
            </a:pPr>
            <a:r>
              <a:rPr lang="en-US" altLang="en-US" sz="2401" dirty="0"/>
              <a:t>Others?</a:t>
            </a:r>
            <a:endParaRPr lang="en-US" altLang="en-US"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4</a:t>
            </a:fld>
            <a:endParaRPr lang="en-US" altLang="en-US" sz="1600">
              <a:solidFill>
                <a:srgbClr val="306CB0"/>
              </a:solidFill>
            </a:endParaRPr>
          </a:p>
        </p:txBody>
      </p:sp>
    </p:spTree>
    <p:extLst>
      <p:ext uri="{BB962C8B-B14F-4D97-AF65-F5344CB8AC3E}">
        <p14:creationId xmlns:p14="http://schemas.microsoft.com/office/powerpoint/2010/main" val="1918089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1000"/>
                                        <p:tgtEl>
                                          <p:spTgt spid="33794">
                                            <p:txEl>
                                              <p:pRg st="1" end="1"/>
                                            </p:txEl>
                                          </p:spTgt>
                                        </p:tgtEl>
                                      </p:cBhvr>
                                    </p:animEffect>
                                    <p:anim calcmode="lin" valueType="num">
                                      <p:cBhvr>
                                        <p:cTn id="13"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fade">
                                      <p:cBhvr>
                                        <p:cTn id="17" dur="1000"/>
                                        <p:tgtEl>
                                          <p:spTgt spid="33794">
                                            <p:txEl>
                                              <p:pRg st="2" end="2"/>
                                            </p:txEl>
                                          </p:spTgt>
                                        </p:tgtEl>
                                      </p:cBhvr>
                                    </p:animEffect>
                                    <p:anim calcmode="lin" valueType="num">
                                      <p:cBhvr>
                                        <p:cTn id="1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3794">
                                            <p:txEl>
                                              <p:pRg st="3" end="3"/>
                                            </p:txEl>
                                          </p:spTgt>
                                        </p:tgtEl>
                                        <p:attrNameLst>
                                          <p:attrName>style.visibility</p:attrName>
                                        </p:attrNameLst>
                                      </p:cBhvr>
                                      <p:to>
                                        <p:strVal val="visible"/>
                                      </p:to>
                                    </p:set>
                                    <p:animEffect transition="in" filter="fade">
                                      <p:cBhvr>
                                        <p:cTn id="24" dur="1000"/>
                                        <p:tgtEl>
                                          <p:spTgt spid="33794">
                                            <p:txEl>
                                              <p:pRg st="3" end="3"/>
                                            </p:txEl>
                                          </p:spTgt>
                                        </p:tgtEl>
                                      </p:cBhvr>
                                    </p:animEffect>
                                    <p:anim calcmode="lin" valueType="num">
                                      <p:cBhvr>
                                        <p:cTn id="25"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794">
                                            <p:txEl>
                                              <p:pRg st="4" end="4"/>
                                            </p:txEl>
                                          </p:spTgt>
                                        </p:tgtEl>
                                        <p:attrNameLst>
                                          <p:attrName>style.visibility</p:attrName>
                                        </p:attrNameLst>
                                      </p:cBhvr>
                                      <p:to>
                                        <p:strVal val="visible"/>
                                      </p:to>
                                    </p:set>
                                    <p:animEffect transition="in" filter="fade">
                                      <p:cBhvr>
                                        <p:cTn id="29" dur="1000"/>
                                        <p:tgtEl>
                                          <p:spTgt spid="33794">
                                            <p:txEl>
                                              <p:pRg st="4" end="4"/>
                                            </p:txEl>
                                          </p:spTgt>
                                        </p:tgtEl>
                                      </p:cBhvr>
                                    </p:animEffect>
                                    <p:anim calcmode="lin" valueType="num">
                                      <p:cBhvr>
                                        <p:cTn id="30"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794">
                                            <p:txEl>
                                              <p:pRg st="5" end="5"/>
                                            </p:txEl>
                                          </p:spTgt>
                                        </p:tgtEl>
                                        <p:attrNameLst>
                                          <p:attrName>style.visibility</p:attrName>
                                        </p:attrNameLst>
                                      </p:cBhvr>
                                      <p:to>
                                        <p:strVal val="visible"/>
                                      </p:to>
                                    </p:set>
                                    <p:animEffect transition="in" filter="fade">
                                      <p:cBhvr>
                                        <p:cTn id="34" dur="1000"/>
                                        <p:tgtEl>
                                          <p:spTgt spid="33794">
                                            <p:txEl>
                                              <p:pRg st="5" end="5"/>
                                            </p:txEl>
                                          </p:spTgt>
                                        </p:tgtEl>
                                      </p:cBhvr>
                                    </p:animEffect>
                                    <p:anim calcmode="lin" valueType="num">
                                      <p:cBhvr>
                                        <p:cTn id="35"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794">
                                            <p:txEl>
                                              <p:pRg st="6" end="6"/>
                                            </p:txEl>
                                          </p:spTgt>
                                        </p:tgtEl>
                                        <p:attrNameLst>
                                          <p:attrName>style.visibility</p:attrName>
                                        </p:attrNameLst>
                                      </p:cBhvr>
                                      <p:to>
                                        <p:strVal val="visible"/>
                                      </p:to>
                                    </p:set>
                                    <p:animEffect transition="in" filter="fade">
                                      <p:cBhvr>
                                        <p:cTn id="39" dur="1000"/>
                                        <p:tgtEl>
                                          <p:spTgt spid="33794">
                                            <p:txEl>
                                              <p:pRg st="6" end="6"/>
                                            </p:txEl>
                                          </p:spTgt>
                                        </p:tgtEl>
                                      </p:cBhvr>
                                    </p:animEffect>
                                    <p:anim calcmode="lin" valueType="num">
                                      <p:cBhvr>
                                        <p:cTn id="40"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794">
                                            <p:txEl>
                                              <p:pRg st="7" end="7"/>
                                            </p:txEl>
                                          </p:spTgt>
                                        </p:tgtEl>
                                        <p:attrNameLst>
                                          <p:attrName>style.visibility</p:attrName>
                                        </p:attrNameLst>
                                      </p:cBhvr>
                                      <p:to>
                                        <p:strVal val="visible"/>
                                      </p:to>
                                    </p:set>
                                    <p:animEffect transition="in" filter="fade">
                                      <p:cBhvr>
                                        <p:cTn id="44" dur="1000"/>
                                        <p:tgtEl>
                                          <p:spTgt spid="33794">
                                            <p:txEl>
                                              <p:pRg st="7" end="7"/>
                                            </p:txEl>
                                          </p:spTgt>
                                        </p:tgtEl>
                                      </p:cBhvr>
                                    </p:animEffect>
                                    <p:anim calcmode="lin" valueType="num">
                                      <p:cBhvr>
                                        <p:cTn id="45"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794">
                                            <p:txEl>
                                              <p:pRg st="8" end="8"/>
                                            </p:txEl>
                                          </p:spTgt>
                                        </p:tgtEl>
                                        <p:attrNameLst>
                                          <p:attrName>style.visibility</p:attrName>
                                        </p:attrNameLst>
                                      </p:cBhvr>
                                      <p:to>
                                        <p:strVal val="visible"/>
                                      </p:to>
                                    </p:set>
                                    <p:animEffect transition="in" filter="fade">
                                      <p:cBhvr>
                                        <p:cTn id="49" dur="1000"/>
                                        <p:tgtEl>
                                          <p:spTgt spid="33794">
                                            <p:txEl>
                                              <p:pRg st="8" end="8"/>
                                            </p:txEl>
                                          </p:spTgt>
                                        </p:tgtEl>
                                      </p:cBhvr>
                                    </p:animEffect>
                                    <p:anim calcmode="lin" valueType="num">
                                      <p:cBhvr>
                                        <p:cTn id="50"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EDI mean to Retail?</a:t>
            </a:r>
          </a:p>
        </p:txBody>
      </p:sp>
      <p:sp>
        <p:nvSpPr>
          <p:cNvPr id="4" name="Slide Number Placeholder 3"/>
          <p:cNvSpPr>
            <a:spLocks noGrp="1"/>
          </p:cNvSpPr>
          <p:nvPr>
            <p:ph type="sldNum" sz="quarter" idx="10"/>
          </p:nvPr>
        </p:nvSpPr>
        <p:spPr/>
        <p:txBody>
          <a:bodyPr/>
          <a:lstStyle/>
          <a:p>
            <a:pPr>
              <a:defRPr/>
            </a:pPr>
            <a:fld id="{CB5ADD08-3A34-9040-B625-37794D4BA412}" type="slidenum">
              <a:rPr lang="en-US" smtClean="0"/>
              <a:pPr>
                <a:defRPr/>
              </a:pPr>
              <a:t>5</a:t>
            </a:fld>
            <a:endParaRPr lang="en-US" dirty="0"/>
          </a:p>
        </p:txBody>
      </p:sp>
      <p:sp>
        <p:nvSpPr>
          <p:cNvPr id="3" name="TextBox 2"/>
          <p:cNvSpPr txBox="1"/>
          <p:nvPr/>
        </p:nvSpPr>
        <p:spPr>
          <a:xfrm>
            <a:off x="1008668" y="1904214"/>
            <a:ext cx="3233394" cy="369332"/>
          </a:xfrm>
          <a:prstGeom prst="rect">
            <a:avLst/>
          </a:prstGeom>
          <a:noFill/>
        </p:spPr>
        <p:txBody>
          <a:bodyPr wrap="square" rtlCol="0">
            <a:spAutoFit/>
          </a:bodyPr>
          <a:lstStyle/>
          <a:p>
            <a:r>
              <a:rPr lang="en-US" dirty="0"/>
              <a:t>Classify your connections</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243704" y="1690688"/>
            <a:ext cx="4894471" cy="3023235"/>
          </a:xfrm>
          <a:prstGeom prst="rect">
            <a:avLst/>
          </a:prstGeom>
        </p:spPr>
      </p:pic>
      <p:sp>
        <p:nvSpPr>
          <p:cNvPr id="9" name="TextBox 8"/>
          <p:cNvSpPr txBox="1"/>
          <p:nvPr/>
        </p:nvSpPr>
        <p:spPr>
          <a:xfrm>
            <a:off x="1008668" y="2362200"/>
            <a:ext cx="2714246" cy="369332"/>
          </a:xfrm>
          <a:prstGeom prst="rect">
            <a:avLst/>
          </a:prstGeom>
          <a:noFill/>
        </p:spPr>
        <p:txBody>
          <a:bodyPr wrap="square" rtlCol="0">
            <a:spAutoFit/>
          </a:bodyPr>
          <a:lstStyle/>
          <a:p>
            <a:r>
              <a:rPr lang="en-US" dirty="0"/>
              <a:t>Flesh out details</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245309" y="2487072"/>
            <a:ext cx="6431770" cy="1894205"/>
          </a:xfrm>
          <a:prstGeom prst="rect">
            <a:avLst/>
          </a:prstGeom>
        </p:spPr>
      </p:pic>
      <p:sp>
        <p:nvSpPr>
          <p:cNvPr id="11" name="TextBox 10"/>
          <p:cNvSpPr txBox="1"/>
          <p:nvPr/>
        </p:nvSpPr>
        <p:spPr>
          <a:xfrm>
            <a:off x="1008668" y="2832973"/>
            <a:ext cx="2833989" cy="369332"/>
          </a:xfrm>
          <a:prstGeom prst="rect">
            <a:avLst/>
          </a:prstGeom>
          <a:noFill/>
        </p:spPr>
        <p:txBody>
          <a:bodyPr wrap="square" rtlCol="0">
            <a:spAutoFit/>
          </a:bodyPr>
          <a:lstStyle/>
          <a:p>
            <a:r>
              <a:rPr lang="en-US" dirty="0"/>
              <a:t>Verify Item Setups</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242062" y="2602637"/>
            <a:ext cx="5158478" cy="2225584"/>
          </a:xfrm>
          <a:prstGeom prst="rect">
            <a:avLst/>
          </a:prstGeom>
        </p:spPr>
      </p:pic>
      <p:sp>
        <p:nvSpPr>
          <p:cNvPr id="13" name="TextBox 12"/>
          <p:cNvSpPr txBox="1"/>
          <p:nvPr/>
        </p:nvSpPr>
        <p:spPr>
          <a:xfrm>
            <a:off x="1008668" y="3303746"/>
            <a:ext cx="2627161" cy="369332"/>
          </a:xfrm>
          <a:prstGeom prst="rect">
            <a:avLst/>
          </a:prstGeom>
          <a:noFill/>
        </p:spPr>
        <p:txBody>
          <a:bodyPr wrap="square" rtlCol="0">
            <a:spAutoFit/>
          </a:bodyPr>
          <a:lstStyle/>
          <a:p>
            <a:r>
              <a:rPr lang="en-US" dirty="0"/>
              <a:t>Code for Vendor Logic</a:t>
            </a:r>
          </a:p>
        </p:txBody>
      </p:sp>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398422" y="1933533"/>
            <a:ext cx="3356039" cy="2990215"/>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008668" y="3774519"/>
            <a:ext cx="2714246" cy="646331"/>
          </a:xfrm>
          <a:prstGeom prst="rect">
            <a:avLst/>
          </a:prstGeom>
          <a:noFill/>
        </p:spPr>
        <p:txBody>
          <a:bodyPr wrap="square" rtlCol="0">
            <a:spAutoFit/>
          </a:bodyPr>
          <a:lstStyle/>
          <a:p>
            <a:r>
              <a:rPr lang="en-US" dirty="0"/>
              <a:t>Build the appropriate message</a:t>
            </a:r>
          </a:p>
        </p:txBody>
      </p:sp>
      <p:pic>
        <p:nvPicPr>
          <p:cNvPr id="16" name="Picture 15"/>
          <p:cNvPicPr/>
          <p:nvPr/>
        </p:nvPicPr>
        <p:blipFill>
          <a:blip r:embed="rId6"/>
          <a:stretch>
            <a:fillRect/>
          </a:stretch>
        </p:blipFill>
        <p:spPr>
          <a:xfrm>
            <a:off x="4978389" y="2770458"/>
            <a:ext cx="3149872" cy="2496645"/>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1008668" y="4522291"/>
            <a:ext cx="2697442" cy="369332"/>
          </a:xfrm>
          <a:prstGeom prst="rect">
            <a:avLst/>
          </a:prstGeom>
          <a:noFill/>
        </p:spPr>
        <p:txBody>
          <a:bodyPr wrap="square" rtlCol="0">
            <a:spAutoFit/>
          </a:bodyPr>
          <a:lstStyle/>
          <a:p>
            <a:r>
              <a:rPr lang="en-US" dirty="0"/>
              <a:t>Verify </a:t>
            </a:r>
            <a:r>
              <a:rPr lang="en-US" dirty="0" err="1"/>
              <a:t>Comm</a:t>
            </a:r>
            <a:r>
              <a:rPr lang="en-US" dirty="0"/>
              <a:t> Endpoints</a:t>
            </a:r>
          </a:p>
        </p:txBody>
      </p:sp>
      <p:pic>
        <p:nvPicPr>
          <p:cNvPr id="18" name="Picture 17"/>
          <p:cNvPicPr/>
          <p:nvPr/>
        </p:nvPicPr>
        <p:blipFill>
          <a:blip r:embed="rId7"/>
          <a:stretch>
            <a:fillRect/>
          </a:stretch>
        </p:blipFill>
        <p:spPr>
          <a:xfrm>
            <a:off x="3857694" y="2480542"/>
            <a:ext cx="5537391" cy="2464825"/>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1008668" y="4993064"/>
            <a:ext cx="2606653" cy="646331"/>
          </a:xfrm>
          <a:prstGeom prst="rect">
            <a:avLst/>
          </a:prstGeom>
          <a:noFill/>
        </p:spPr>
        <p:txBody>
          <a:bodyPr wrap="square" rtlCol="0">
            <a:spAutoFit/>
          </a:bodyPr>
          <a:lstStyle/>
          <a:p>
            <a:r>
              <a:rPr lang="en-US" dirty="0"/>
              <a:t>Ensure Successful Transmission</a:t>
            </a:r>
          </a:p>
        </p:txBody>
      </p:sp>
      <p:pic>
        <p:nvPicPr>
          <p:cNvPr id="20" name="Picture 19"/>
          <p:cNvPicPr/>
          <p:nvPr/>
        </p:nvPicPr>
        <p:blipFill>
          <a:blip r:embed="rId8"/>
          <a:stretch>
            <a:fillRect/>
          </a:stretch>
        </p:blipFill>
        <p:spPr>
          <a:xfrm>
            <a:off x="4035232" y="2826726"/>
            <a:ext cx="6708967" cy="2088174"/>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1008668" y="5723129"/>
            <a:ext cx="2362200" cy="369332"/>
          </a:xfrm>
          <a:prstGeom prst="rect">
            <a:avLst/>
          </a:prstGeom>
          <a:noFill/>
        </p:spPr>
        <p:txBody>
          <a:bodyPr wrap="square" rtlCol="0">
            <a:spAutoFit/>
          </a:bodyPr>
          <a:lstStyle/>
          <a:p>
            <a:r>
              <a:rPr lang="en-US" dirty="0"/>
              <a:t>Where this fits</a:t>
            </a:r>
          </a:p>
        </p:txBody>
      </p:sp>
      <p:pic>
        <p:nvPicPr>
          <p:cNvPr id="22" name="Picture 21"/>
          <p:cNvPicPr>
            <a:picLocks noChangeAspect="1"/>
          </p:cNvPicPr>
          <p:nvPr/>
        </p:nvPicPr>
        <p:blipFill>
          <a:blip r:embed="rId9"/>
          <a:stretch>
            <a:fillRect/>
          </a:stretch>
        </p:blipFill>
        <p:spPr>
          <a:xfrm>
            <a:off x="5442857" y="1263987"/>
            <a:ext cx="3672491" cy="5207263"/>
          </a:xfrm>
          <a:prstGeom prst="rect">
            <a:avLst/>
          </a:prstGeom>
        </p:spPr>
      </p:pic>
    </p:spTree>
    <p:extLst>
      <p:ext uri="{BB962C8B-B14F-4D97-AF65-F5344CB8AC3E}">
        <p14:creationId xmlns:p14="http://schemas.microsoft.com/office/powerpoint/2010/main" val="3777370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8"/>
                                        </p:tgtEl>
                                      </p:cBhvr>
                                      <p:by x="50000" y="50000"/>
                                    </p:animScale>
                                  </p:childTnLst>
                                </p:cTn>
                              </p:par>
                              <p:par>
                                <p:cTn id="19" presetID="42" presetClass="path" presetSubtype="0" accel="50000" decel="50000" fill="hold" nodeType="withEffect">
                                  <p:stCondLst>
                                    <p:cond delay="0"/>
                                  </p:stCondLst>
                                  <p:childTnLst>
                                    <p:animMotion origin="layout" path="M 2.08333E-6 1.85185E-6 L 0.25312 -0.10417 " pathEditMode="relative" rAng="0" ptsTypes="AA">
                                      <p:cBhvr>
                                        <p:cTn id="20" dur="2000" fill="hold"/>
                                        <p:tgtEl>
                                          <p:spTgt spid="8"/>
                                        </p:tgtEl>
                                        <p:attrNameLst>
                                          <p:attrName>ppt_x</p:attrName>
                                          <p:attrName>ppt_y</p:attrName>
                                        </p:attrNameLst>
                                      </p:cBhvr>
                                      <p:rCtr x="12656" y="-5208"/>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100"/>
                                  </p:stCondLst>
                                  <p:childTnLst>
                                    <p:animScale>
                                      <p:cBhvr>
                                        <p:cTn id="36" dur="2000" fill="hold"/>
                                        <p:tgtEl>
                                          <p:spTgt spid="10"/>
                                        </p:tgtEl>
                                      </p:cBhvr>
                                      <p:by x="50000" y="50000"/>
                                    </p:animScale>
                                  </p:childTnLst>
                                </p:cTn>
                              </p:par>
                              <p:par>
                                <p:cTn id="37" presetID="42" presetClass="path" presetSubtype="0" accel="50000" decel="50000" fill="hold" nodeType="withEffect">
                                  <p:stCondLst>
                                    <p:cond delay="0"/>
                                  </p:stCondLst>
                                  <p:childTnLst>
                                    <p:animMotion origin="layout" path="M 8.33333E-7 -4.44444E-6 L 0.18021 0.07084 " pathEditMode="relative" rAng="0" ptsTypes="AA">
                                      <p:cBhvr>
                                        <p:cTn id="38" dur="2000" fill="hold"/>
                                        <p:tgtEl>
                                          <p:spTgt spid="10"/>
                                        </p:tgtEl>
                                        <p:attrNameLst>
                                          <p:attrName>ppt_x</p:attrName>
                                          <p:attrName>ppt_y</p:attrName>
                                        </p:attrNameLst>
                                      </p:cBhvr>
                                      <p:rCtr x="9010" y="3542"/>
                                    </p:animMotion>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12"/>
                                        </p:tgtEl>
                                      </p:cBhvr>
                                      <p:by x="50000" y="50000"/>
                                    </p:animScale>
                                  </p:childTnLst>
                                </p:cTn>
                              </p:par>
                              <p:par>
                                <p:cTn id="55" presetID="42" presetClass="path" presetSubtype="0" accel="50000" decel="50000" fill="hold" nodeType="withEffect">
                                  <p:stCondLst>
                                    <p:cond delay="0"/>
                                  </p:stCondLst>
                                  <p:childTnLst>
                                    <p:animMotion origin="layout" path="M 4.79167E-6 3.33333E-6 L 0.22291 0.24722 " pathEditMode="relative" rAng="0" ptsTypes="AA">
                                      <p:cBhvr>
                                        <p:cTn id="56" dur="2000" fill="hold"/>
                                        <p:tgtEl>
                                          <p:spTgt spid="12"/>
                                        </p:tgtEl>
                                        <p:attrNameLst>
                                          <p:attrName>ppt_x</p:attrName>
                                          <p:attrName>ppt_y</p:attrName>
                                        </p:attrNameLst>
                                      </p:cBhvr>
                                      <p:rCtr x="11146" y="12361"/>
                                    </p:animMotion>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14"/>
                                        </p:tgtEl>
                                      </p:cBhvr>
                                      <p:by x="50000" y="50000"/>
                                    </p:animScale>
                                  </p:childTnLst>
                                </p:cTn>
                              </p:par>
                              <p:par>
                                <p:cTn id="73" presetID="42" presetClass="path" presetSubtype="0" accel="50000" decel="50000" fill="hold" nodeType="withEffect">
                                  <p:stCondLst>
                                    <p:cond delay="0"/>
                                  </p:stCondLst>
                                  <p:childTnLst>
                                    <p:animMotion origin="layout" path="M 2.5E-6 0 L 0.06341 -0.13727 " pathEditMode="relative" rAng="0" ptsTypes="AA">
                                      <p:cBhvr>
                                        <p:cTn id="74" dur="2000" fill="hold"/>
                                        <p:tgtEl>
                                          <p:spTgt spid="14"/>
                                        </p:tgtEl>
                                        <p:attrNameLst>
                                          <p:attrName>ppt_x</p:attrName>
                                          <p:attrName>ppt_y</p:attrName>
                                        </p:attrNameLst>
                                      </p:cBhvr>
                                      <p:rCtr x="3164" y="-6875"/>
                                    </p:animMotion>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nodeType="clickEffect">
                                  <p:stCondLst>
                                    <p:cond delay="0"/>
                                  </p:stCondLst>
                                  <p:childTnLst>
                                    <p:animScale>
                                      <p:cBhvr>
                                        <p:cTn id="90" dur="2000" fill="hold"/>
                                        <p:tgtEl>
                                          <p:spTgt spid="16"/>
                                        </p:tgtEl>
                                      </p:cBhvr>
                                      <p:by x="50000" y="50000"/>
                                    </p:animScale>
                                  </p:childTnLst>
                                </p:cTn>
                              </p:par>
                              <p:par>
                                <p:cTn id="91" presetID="42" presetClass="path" presetSubtype="0" accel="50000" decel="50000" fill="hold" nodeType="withEffect">
                                  <p:stCondLst>
                                    <p:cond delay="0"/>
                                  </p:stCondLst>
                                  <p:childTnLst>
                                    <p:animMotion origin="layout" path="M 0 3.7037E-7 L 0.02201 -0.04421 " pathEditMode="relative" rAng="0" ptsTypes="AA">
                                      <p:cBhvr>
                                        <p:cTn id="92" dur="2000" fill="hold"/>
                                        <p:tgtEl>
                                          <p:spTgt spid="16"/>
                                        </p:tgtEl>
                                        <p:attrNameLst>
                                          <p:attrName>ppt_x</p:attrName>
                                          <p:attrName>ppt_y</p:attrName>
                                        </p:attrNameLst>
                                      </p:cBhvr>
                                      <p:rCtr x="1094" y="-2222"/>
                                    </p:animMotion>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1000" fill="hold"/>
                                        <p:tgtEl>
                                          <p:spTgt spid="17"/>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6" presetClass="emph" presetSubtype="0" fill="hold" nodeType="clickEffect">
                                  <p:stCondLst>
                                    <p:cond delay="0"/>
                                  </p:stCondLst>
                                  <p:childTnLst>
                                    <p:animScale>
                                      <p:cBhvr>
                                        <p:cTn id="108" dur="2000" fill="hold"/>
                                        <p:tgtEl>
                                          <p:spTgt spid="18"/>
                                        </p:tgtEl>
                                      </p:cBhvr>
                                      <p:by x="50000" y="50000"/>
                                    </p:animScale>
                                  </p:childTnLst>
                                </p:cTn>
                              </p:par>
                              <p:par>
                                <p:cTn id="109" presetID="42" presetClass="path" presetSubtype="0" accel="50000" decel="50000" fill="hold" nodeType="withEffect">
                                  <p:stCondLst>
                                    <p:cond delay="0"/>
                                  </p:stCondLst>
                                  <p:childTnLst>
                                    <p:animMotion origin="layout" path="M 4.16667E-7 4.81481E-6 L 0.00169 0.15324 " pathEditMode="relative" rAng="0" ptsTypes="AA">
                                      <p:cBhvr>
                                        <p:cTn id="110" dur="2000" fill="hold"/>
                                        <p:tgtEl>
                                          <p:spTgt spid="18"/>
                                        </p:tgtEl>
                                        <p:attrNameLst>
                                          <p:attrName>ppt_x</p:attrName>
                                          <p:attrName>ppt_y</p:attrName>
                                        </p:attrNameLst>
                                      </p:cBhvr>
                                      <p:rCtr x="78" y="7662"/>
                                    </p:animMotion>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1000"/>
                                        <p:tgtEl>
                                          <p:spTgt spid="20"/>
                                        </p:tgtEl>
                                      </p:cBhvr>
                                    </p:animEffect>
                                    <p:anim calcmode="lin" valueType="num">
                                      <p:cBhvr>
                                        <p:cTn id="121" dur="1000" fill="hold"/>
                                        <p:tgtEl>
                                          <p:spTgt spid="20"/>
                                        </p:tgtEl>
                                        <p:attrNameLst>
                                          <p:attrName>ppt_x</p:attrName>
                                        </p:attrNameLst>
                                      </p:cBhvr>
                                      <p:tavLst>
                                        <p:tav tm="0">
                                          <p:val>
                                            <p:strVal val="#ppt_x"/>
                                          </p:val>
                                        </p:tav>
                                        <p:tav tm="100000">
                                          <p:val>
                                            <p:strVal val="#ppt_x"/>
                                          </p:val>
                                        </p:tav>
                                      </p:tavLst>
                                    </p:anim>
                                    <p:anim calcmode="lin" valueType="num">
                                      <p:cBhvr>
                                        <p:cTn id="1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6" presetClass="emph" presetSubtype="0" fill="hold" nodeType="clickEffect">
                                  <p:stCondLst>
                                    <p:cond delay="0"/>
                                  </p:stCondLst>
                                  <p:childTnLst>
                                    <p:animScale>
                                      <p:cBhvr>
                                        <p:cTn id="126" dur="2000" fill="hold"/>
                                        <p:tgtEl>
                                          <p:spTgt spid="20"/>
                                        </p:tgtEl>
                                      </p:cBhvr>
                                      <p:by x="50000" y="50000"/>
                                    </p:animScale>
                                  </p:childTnLst>
                                </p:cTn>
                              </p:par>
                              <p:par>
                                <p:cTn id="127" presetID="42" presetClass="path" presetSubtype="0" accel="50000" decel="50000" fill="hold" nodeType="withEffect">
                                  <p:stCondLst>
                                    <p:cond delay="0"/>
                                  </p:stCondLst>
                                  <p:childTnLst>
                                    <p:animMotion origin="layout" path="M 2.08333E-7 -1.85185E-6 L -0.00078 0.22824 " pathEditMode="relative" rAng="0" ptsTypes="AA">
                                      <p:cBhvr>
                                        <p:cTn id="128" dur="2000" fill="hold"/>
                                        <p:tgtEl>
                                          <p:spTgt spid="20"/>
                                        </p:tgtEl>
                                        <p:attrNameLst>
                                          <p:attrName>ppt_x</p:attrName>
                                          <p:attrName>ppt_y</p:attrName>
                                        </p:attrNameLst>
                                      </p:cBhvr>
                                      <p:rCtr x="-39" y="11412"/>
                                    </p:animMotion>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1000"/>
                                        <p:tgtEl>
                                          <p:spTgt spid="21"/>
                                        </p:tgtEl>
                                      </p:cBhvr>
                                    </p:animEffect>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fade">
                                      <p:cBhvr>
                                        <p:cTn id="138" dur="1000"/>
                                        <p:tgtEl>
                                          <p:spTgt spid="22"/>
                                        </p:tgtEl>
                                      </p:cBhvr>
                                    </p:animEffect>
                                    <p:anim calcmode="lin" valueType="num">
                                      <p:cBhvr>
                                        <p:cTn id="139" dur="1000" fill="hold"/>
                                        <p:tgtEl>
                                          <p:spTgt spid="22"/>
                                        </p:tgtEl>
                                        <p:attrNameLst>
                                          <p:attrName>ppt_x</p:attrName>
                                        </p:attrNameLst>
                                      </p:cBhvr>
                                      <p:tavLst>
                                        <p:tav tm="0">
                                          <p:val>
                                            <p:strVal val="#ppt_x"/>
                                          </p:val>
                                        </p:tav>
                                        <p:tav tm="100000">
                                          <p:val>
                                            <p:strVal val="#ppt_x"/>
                                          </p:val>
                                        </p:tav>
                                      </p:tavLst>
                                    </p:anim>
                                    <p:anim calcmode="lin" valueType="num">
                                      <p:cBhvr>
                                        <p:cTn id="1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5" grpId="0"/>
      <p:bldP spid="17"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marL="685817" lvl="1" indent="-228617" algn="ctr">
              <a:defRPr/>
            </a:pPr>
            <a:r>
              <a:rPr lang="en-US" altLang="en-US" sz="3600" dirty="0"/>
              <a:t>Awareness and Implementation of Message </a:t>
            </a:r>
            <a:br>
              <a:rPr lang="en-US" altLang="en-US" sz="3600" dirty="0"/>
            </a:br>
            <a:r>
              <a:rPr lang="en-US" altLang="en-US" sz="3600" dirty="0"/>
              <a:t>and Master Data Standards</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New Connections </a:t>
            </a:r>
          </a:p>
          <a:p>
            <a:pPr marL="685817" lvl="1" indent="-228617">
              <a:defRPr/>
            </a:pPr>
            <a:r>
              <a:rPr lang="en-US" altLang="en-US" sz="2001" dirty="0"/>
              <a:t>Could be a: Distributor, Manufacturer, Vendor, FMIS, e-Commerce or any disparate system’s connection point.</a:t>
            </a:r>
          </a:p>
          <a:p>
            <a:pPr marL="685817" lvl="1" indent="-228617">
              <a:defRPr/>
            </a:pPr>
            <a:r>
              <a:rPr lang="en-US" altLang="en-US" sz="2000" dirty="0"/>
              <a:t>Where to direct them for messages that you trade?</a:t>
            </a:r>
          </a:p>
          <a:p>
            <a:pPr marL="685817" lvl="1" indent="-228617">
              <a:defRPr/>
            </a:pPr>
            <a:r>
              <a:rPr lang="en-US" altLang="en-US" sz="2000" dirty="0"/>
              <a:t>Is there a need for a new process?</a:t>
            </a:r>
          </a:p>
          <a:p>
            <a:pPr marL="685817" lvl="1" indent="-228617">
              <a:defRPr/>
            </a:pPr>
            <a:r>
              <a:rPr lang="en-US" altLang="en-US" sz="2000" dirty="0"/>
              <a:t>Are there any ROI stories to be shared? (Case Studies to be added to </a:t>
            </a:r>
            <a:r>
              <a:rPr lang="en-US" altLang="en-US" sz="2000" dirty="0" err="1"/>
              <a:t>AgGateway</a:t>
            </a:r>
            <a:r>
              <a:rPr lang="en-US" altLang="en-US" sz="2000" dirty="0"/>
              <a:t>)</a:t>
            </a:r>
          </a:p>
          <a:p>
            <a:pPr marL="685817" lvl="1" indent="-228617">
              <a:defRPr/>
            </a:pPr>
            <a:r>
              <a:rPr lang="en-US" altLang="en-US" sz="2000" dirty="0"/>
              <a:t>Every situation and every Retailer relationship with these connections is unique</a:t>
            </a:r>
          </a:p>
          <a:p>
            <a:pPr marL="228617" indent="-228617" eaLnBrk="1" hangingPunct="1">
              <a:defRPr/>
            </a:pPr>
            <a:r>
              <a:rPr lang="en-US" altLang="en-US" sz="2801" dirty="0"/>
              <a:t>Existing Connections</a:t>
            </a:r>
          </a:p>
          <a:p>
            <a:pPr marL="685849" lvl="1" indent="-228617" eaLnBrk="1" hangingPunct="1">
              <a:defRPr/>
            </a:pPr>
            <a:r>
              <a:rPr lang="en-US" altLang="en-US" sz="2000" dirty="0"/>
              <a:t>Value in keeping up-to-date standards?</a:t>
            </a:r>
          </a:p>
          <a:p>
            <a:pPr marL="685849" lvl="1" indent="-228617" eaLnBrk="1" hangingPunct="1">
              <a:defRPr/>
            </a:pPr>
            <a:r>
              <a:rPr lang="en-US" altLang="en-US" sz="2000" dirty="0"/>
              <a:t>Value in additional messages / simplifying processes?</a:t>
            </a:r>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6</a:t>
            </a:fld>
            <a:endParaRPr lang="en-US" altLang="en-US" sz="1600">
              <a:solidFill>
                <a:srgbClr val="306CB0"/>
              </a:solidFill>
            </a:endParaRPr>
          </a:p>
        </p:txBody>
      </p:sp>
    </p:spTree>
    <p:extLst>
      <p:ext uri="{BB962C8B-B14F-4D97-AF65-F5344CB8AC3E}">
        <p14:creationId xmlns:p14="http://schemas.microsoft.com/office/powerpoint/2010/main" val="2710692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anim calcmode="lin" valueType="num">
                                      <p:cBhvr>
                                        <p:cTn id="8"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1000"/>
                                        <p:tgtEl>
                                          <p:spTgt spid="33794">
                                            <p:txEl>
                                              <p:pRg st="1" end="1"/>
                                            </p:txEl>
                                          </p:spTgt>
                                        </p:tgtEl>
                                      </p:cBhvr>
                                    </p:animEffect>
                                    <p:anim calcmode="lin" valueType="num">
                                      <p:cBhvr>
                                        <p:cTn id="13"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fade">
                                      <p:cBhvr>
                                        <p:cTn id="17" dur="1000"/>
                                        <p:tgtEl>
                                          <p:spTgt spid="33794">
                                            <p:txEl>
                                              <p:pRg st="2" end="2"/>
                                            </p:txEl>
                                          </p:spTgt>
                                        </p:tgtEl>
                                      </p:cBhvr>
                                    </p:animEffect>
                                    <p:anim calcmode="lin" valueType="num">
                                      <p:cBhvr>
                                        <p:cTn id="1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fade">
                                      <p:cBhvr>
                                        <p:cTn id="22" dur="1000"/>
                                        <p:tgtEl>
                                          <p:spTgt spid="33794">
                                            <p:txEl>
                                              <p:pRg st="3" end="3"/>
                                            </p:txEl>
                                          </p:spTgt>
                                        </p:tgtEl>
                                      </p:cBhvr>
                                    </p:animEffect>
                                    <p:anim calcmode="lin" valueType="num">
                                      <p:cBhvr>
                                        <p:cTn id="23"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Effect transition="in" filter="fade">
                                      <p:cBhvr>
                                        <p:cTn id="27" dur="1000"/>
                                        <p:tgtEl>
                                          <p:spTgt spid="33794">
                                            <p:txEl>
                                              <p:pRg st="4" end="4"/>
                                            </p:txEl>
                                          </p:spTgt>
                                        </p:tgtEl>
                                      </p:cBhvr>
                                    </p:animEffect>
                                    <p:anim calcmode="lin" valueType="num">
                                      <p:cBhvr>
                                        <p:cTn id="28"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794">
                                            <p:txEl>
                                              <p:pRg st="5" end="5"/>
                                            </p:txEl>
                                          </p:spTgt>
                                        </p:tgtEl>
                                        <p:attrNameLst>
                                          <p:attrName>style.visibility</p:attrName>
                                        </p:attrNameLst>
                                      </p:cBhvr>
                                      <p:to>
                                        <p:strVal val="visible"/>
                                      </p:to>
                                    </p:set>
                                    <p:animEffect transition="in" filter="fade">
                                      <p:cBhvr>
                                        <p:cTn id="32" dur="1000"/>
                                        <p:tgtEl>
                                          <p:spTgt spid="33794">
                                            <p:txEl>
                                              <p:pRg st="5" end="5"/>
                                            </p:txEl>
                                          </p:spTgt>
                                        </p:tgtEl>
                                      </p:cBhvr>
                                    </p:animEffect>
                                    <p:anim calcmode="lin" valueType="num">
                                      <p:cBhvr>
                                        <p:cTn id="33"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379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3794">
                                            <p:txEl>
                                              <p:pRg st="6" end="6"/>
                                            </p:txEl>
                                          </p:spTgt>
                                        </p:tgtEl>
                                        <p:attrNameLst>
                                          <p:attrName>style.visibility</p:attrName>
                                        </p:attrNameLst>
                                      </p:cBhvr>
                                      <p:to>
                                        <p:strVal val="visible"/>
                                      </p:to>
                                    </p:set>
                                    <p:animEffect transition="in" filter="fade">
                                      <p:cBhvr>
                                        <p:cTn id="39" dur="1000"/>
                                        <p:tgtEl>
                                          <p:spTgt spid="33794">
                                            <p:txEl>
                                              <p:pRg st="6" end="6"/>
                                            </p:txEl>
                                          </p:spTgt>
                                        </p:tgtEl>
                                      </p:cBhvr>
                                    </p:animEffect>
                                    <p:anim calcmode="lin" valueType="num">
                                      <p:cBhvr>
                                        <p:cTn id="40"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794">
                                            <p:txEl>
                                              <p:pRg st="7" end="7"/>
                                            </p:txEl>
                                          </p:spTgt>
                                        </p:tgtEl>
                                        <p:attrNameLst>
                                          <p:attrName>style.visibility</p:attrName>
                                        </p:attrNameLst>
                                      </p:cBhvr>
                                      <p:to>
                                        <p:strVal val="visible"/>
                                      </p:to>
                                    </p:set>
                                    <p:animEffect transition="in" filter="fade">
                                      <p:cBhvr>
                                        <p:cTn id="44" dur="1000"/>
                                        <p:tgtEl>
                                          <p:spTgt spid="33794">
                                            <p:txEl>
                                              <p:pRg st="7" end="7"/>
                                            </p:txEl>
                                          </p:spTgt>
                                        </p:tgtEl>
                                      </p:cBhvr>
                                    </p:animEffect>
                                    <p:anim calcmode="lin" valueType="num">
                                      <p:cBhvr>
                                        <p:cTn id="45"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794">
                                            <p:txEl>
                                              <p:pRg st="8" end="8"/>
                                            </p:txEl>
                                          </p:spTgt>
                                        </p:tgtEl>
                                        <p:attrNameLst>
                                          <p:attrName>style.visibility</p:attrName>
                                        </p:attrNameLst>
                                      </p:cBhvr>
                                      <p:to>
                                        <p:strVal val="visible"/>
                                      </p:to>
                                    </p:set>
                                    <p:animEffect transition="in" filter="fade">
                                      <p:cBhvr>
                                        <p:cTn id="49" dur="1000"/>
                                        <p:tgtEl>
                                          <p:spTgt spid="33794">
                                            <p:txEl>
                                              <p:pRg st="8" end="8"/>
                                            </p:txEl>
                                          </p:spTgt>
                                        </p:tgtEl>
                                      </p:cBhvr>
                                    </p:animEffect>
                                    <p:anim calcmode="lin" valueType="num">
                                      <p:cBhvr>
                                        <p:cTn id="50"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7320C46B-BEAC-DBEE-763E-8F89708EAD99}"/>
              </a:ext>
            </a:extLst>
          </p:cNvPr>
          <p:cNvSpPr>
            <a:spLocks noGrp="1" noChangeArrowheads="1"/>
          </p:cNvSpPr>
          <p:nvPr>
            <p:ph type="title"/>
          </p:nvPr>
        </p:nvSpPr>
        <p:spPr/>
        <p:txBody>
          <a:bodyPr/>
          <a:lstStyle/>
          <a:p>
            <a:pPr eaLnBrk="1" hangingPunct="1"/>
            <a:r>
              <a:rPr lang="en-US" altLang="en-US" sz="3600" dirty="0"/>
              <a:t>One Stop Connectivity Options</a:t>
            </a:r>
          </a:p>
        </p:txBody>
      </p:sp>
      <p:sp>
        <p:nvSpPr>
          <p:cNvPr id="13316" name="Slide Number Placeholder 4">
            <a:extLst>
              <a:ext uri="{FF2B5EF4-FFF2-40B4-BE49-F238E27FC236}">
                <a16:creationId xmlns:a16="http://schemas.microsoft.com/office/drawing/2014/main" id="{4A9DB499-75EB-4C3D-B89A-9B7192E502CB}"/>
              </a:ext>
            </a:extLst>
          </p:cNvPr>
          <p:cNvSpPr>
            <a:spLocks noGrp="1" noChangeArrowheads="1"/>
          </p:cNvSpPr>
          <p:nvPr>
            <p:ph type="sldNum" sz="quarter" idx="10"/>
          </p:nvPr>
        </p:nvSpPr>
        <p:spPr bwMode="auto">
          <a:xfrm>
            <a:off x="177800" y="6440488"/>
            <a:ext cx="500063" cy="31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676A8F82-3F9B-EA48-A5C4-F3DA0D663416}" type="slidenum">
              <a:rPr lang="en-US" altLang="en-US" sz="1600" smtClean="0">
                <a:solidFill>
                  <a:srgbClr val="306CB0"/>
                </a:solidFill>
              </a:rPr>
              <a:pPr fontAlgn="base">
                <a:lnSpc>
                  <a:spcPct val="100000"/>
                </a:lnSpc>
                <a:spcBef>
                  <a:spcPct val="0"/>
                </a:spcBef>
                <a:spcAft>
                  <a:spcPct val="0"/>
                </a:spcAft>
                <a:buClrTx/>
                <a:buFontTx/>
                <a:buNone/>
              </a:pPr>
              <a:t>7</a:t>
            </a:fld>
            <a:endParaRPr lang="en-US" altLang="en-US" sz="1600">
              <a:solidFill>
                <a:srgbClr val="306CB0"/>
              </a:solidFill>
            </a:endParaRPr>
          </a:p>
        </p:txBody>
      </p:sp>
      <p:pic>
        <p:nvPicPr>
          <p:cNvPr id="5" name="Picture 4"/>
          <p:cNvPicPr>
            <a:picLocks noChangeAspect="1"/>
          </p:cNvPicPr>
          <p:nvPr/>
        </p:nvPicPr>
        <p:blipFill>
          <a:blip r:embed="rId2"/>
          <a:stretch>
            <a:fillRect/>
          </a:stretch>
        </p:blipFill>
        <p:spPr>
          <a:xfrm>
            <a:off x="838200" y="1825625"/>
            <a:ext cx="4572000" cy="4514850"/>
          </a:xfrm>
          <a:prstGeom prst="rect">
            <a:avLst/>
          </a:prstGeom>
        </p:spPr>
      </p:pic>
      <p:pic>
        <p:nvPicPr>
          <p:cNvPr id="2" name="Picture 1"/>
          <p:cNvPicPr>
            <a:picLocks noChangeAspect="1"/>
          </p:cNvPicPr>
          <p:nvPr/>
        </p:nvPicPr>
        <p:blipFill>
          <a:blip r:embed="rId3"/>
          <a:stretch>
            <a:fillRect/>
          </a:stretch>
        </p:blipFill>
        <p:spPr>
          <a:xfrm>
            <a:off x="5563615" y="1690688"/>
            <a:ext cx="1631933" cy="2518691"/>
          </a:xfrm>
          <a:prstGeom prst="rect">
            <a:avLst/>
          </a:prstGeom>
        </p:spPr>
      </p:pic>
      <p:pic>
        <p:nvPicPr>
          <p:cNvPr id="4" name="Picture 3"/>
          <p:cNvPicPr>
            <a:picLocks noChangeAspect="1"/>
          </p:cNvPicPr>
          <p:nvPr/>
        </p:nvPicPr>
        <p:blipFill>
          <a:blip r:embed="rId4"/>
          <a:stretch>
            <a:fillRect/>
          </a:stretch>
        </p:blipFill>
        <p:spPr>
          <a:xfrm>
            <a:off x="5627393" y="4360193"/>
            <a:ext cx="1350961" cy="1174749"/>
          </a:xfrm>
          <a:prstGeom prst="rect">
            <a:avLst/>
          </a:prstGeom>
        </p:spPr>
      </p:pic>
      <p:pic>
        <p:nvPicPr>
          <p:cNvPr id="6" name="Picture 5"/>
          <p:cNvPicPr>
            <a:picLocks noChangeAspect="1"/>
          </p:cNvPicPr>
          <p:nvPr/>
        </p:nvPicPr>
        <p:blipFill>
          <a:blip r:embed="rId5"/>
          <a:stretch>
            <a:fillRect/>
          </a:stretch>
        </p:blipFill>
        <p:spPr>
          <a:xfrm>
            <a:off x="7115824" y="1690688"/>
            <a:ext cx="2285999" cy="4171949"/>
          </a:xfrm>
          <a:prstGeom prst="rect">
            <a:avLst/>
          </a:prstGeom>
        </p:spPr>
      </p:pic>
      <p:pic>
        <p:nvPicPr>
          <p:cNvPr id="3" name="Picture 2"/>
          <p:cNvPicPr>
            <a:picLocks noChangeAspect="1"/>
          </p:cNvPicPr>
          <p:nvPr/>
        </p:nvPicPr>
        <p:blipFill>
          <a:blip r:embed="rId6"/>
          <a:stretch>
            <a:fillRect/>
          </a:stretch>
        </p:blipFill>
        <p:spPr>
          <a:xfrm>
            <a:off x="9119517" y="1690688"/>
            <a:ext cx="3087095" cy="4298132"/>
          </a:xfrm>
          <a:prstGeom prst="rect">
            <a:avLst/>
          </a:prstGeom>
        </p:spPr>
      </p:pic>
      <p:pic>
        <p:nvPicPr>
          <p:cNvPr id="10" name="Picture 9"/>
          <p:cNvPicPr>
            <a:picLocks noChangeAspect="1"/>
          </p:cNvPicPr>
          <p:nvPr/>
        </p:nvPicPr>
        <p:blipFill>
          <a:blip r:embed="rId7"/>
          <a:stretch>
            <a:fillRect/>
          </a:stretch>
        </p:blipFill>
        <p:spPr>
          <a:xfrm>
            <a:off x="6645994" y="2679318"/>
            <a:ext cx="4615543" cy="3579401"/>
          </a:xfrm>
          <a:prstGeom prst="rect">
            <a:avLst/>
          </a:prstGeom>
        </p:spPr>
      </p:pic>
      <p:sp>
        <p:nvSpPr>
          <p:cNvPr id="16"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a:xfrm>
            <a:off x="990600" y="1978025"/>
            <a:ext cx="10515600" cy="1483632"/>
          </a:xfrm>
        </p:spPr>
        <p:txBody>
          <a:bodyPr/>
          <a:lstStyle/>
          <a:p>
            <a:pPr marL="228617" indent="-228617" eaLnBrk="1" hangingPunct="1">
              <a:defRPr/>
            </a:pPr>
            <a:r>
              <a:rPr lang="en-US" altLang="en-US" sz="2801" dirty="0"/>
              <a:t>Current Functionality</a:t>
            </a:r>
          </a:p>
          <a:p>
            <a:pPr marL="685817" lvl="1" indent="-228617">
              <a:defRPr/>
            </a:pPr>
            <a:r>
              <a:rPr lang="en-US" altLang="en-US" sz="2401" dirty="0"/>
              <a:t>Value in keeping up the E-Connectivity Forms?</a:t>
            </a:r>
          </a:p>
          <a:p>
            <a:pPr marL="685817" lvl="1" indent="-228617">
              <a:defRPr/>
            </a:pPr>
            <a:r>
              <a:rPr lang="en-US" altLang="en-US" sz="2401" dirty="0"/>
              <a:t>Marilyn Hunter used to send you a reminder:</a:t>
            </a:r>
          </a:p>
        </p:txBody>
      </p:sp>
      <p:sp>
        <p:nvSpPr>
          <p:cNvPr id="13"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a:xfrm>
            <a:off x="838200" y="3552376"/>
            <a:ext cx="10515600" cy="1483632"/>
          </a:xfrm>
        </p:spPr>
        <p:txBody>
          <a:bodyPr/>
          <a:lstStyle/>
          <a:p>
            <a:pPr marL="685817" lvl="1" indent="-228617">
              <a:defRPr/>
            </a:pPr>
            <a:r>
              <a:rPr lang="en-US" altLang="en-US" sz="2401" dirty="0"/>
              <a:t>Would this be able to flow to AgGateway.org so that when establishing new connections the capabilities are readily visible?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1000"/>
                                        <p:tgtEl>
                                          <p:spTgt spid="16">
                                            <p:txEl>
                                              <p:pRg st="0" end="0"/>
                                            </p:txEl>
                                          </p:spTgt>
                                        </p:tgtEl>
                                      </p:cBhvr>
                                    </p:animEffect>
                                    <p:anim calcmode="lin" valueType="num">
                                      <p:cBhvr>
                                        <p:cTn id="5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fade">
                                      <p:cBhvr>
                                        <p:cTn id="58" dur="1000"/>
                                        <p:tgtEl>
                                          <p:spTgt spid="16">
                                            <p:txEl>
                                              <p:pRg st="1" end="1"/>
                                            </p:txEl>
                                          </p:spTgt>
                                        </p:tgtEl>
                                      </p:cBhvr>
                                    </p:animEffect>
                                    <p:anim calcmode="lin" valueType="num">
                                      <p:cBhvr>
                                        <p:cTn id="5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animEffect transition="in" filter="fade">
                                      <p:cBhvr>
                                        <p:cTn id="63" dur="1000"/>
                                        <p:tgtEl>
                                          <p:spTgt spid="16">
                                            <p:txEl>
                                              <p:pRg st="2" end="2"/>
                                            </p:txEl>
                                          </p:spTgt>
                                        </p:tgtEl>
                                      </p:cBhvr>
                                    </p:animEffect>
                                    <p:anim calcmode="lin" valueType="num">
                                      <p:cBhvr>
                                        <p:cTn id="6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3">
                                            <p:txEl>
                                              <p:pRg st="0" end="0"/>
                                            </p:txEl>
                                          </p:spTgt>
                                        </p:tgtEl>
                                        <p:attrNameLst>
                                          <p:attrName>style.visibility</p:attrName>
                                        </p:attrNameLst>
                                      </p:cBhvr>
                                      <p:to>
                                        <p:strVal val="visible"/>
                                      </p:to>
                                    </p:set>
                                    <p:animEffect transition="in" filter="fade">
                                      <p:cBhvr>
                                        <p:cTn id="80" dur="1000"/>
                                        <p:tgtEl>
                                          <p:spTgt spid="13">
                                            <p:txEl>
                                              <p:pRg st="0" end="0"/>
                                            </p:txEl>
                                          </p:spTgt>
                                        </p:tgtEl>
                                      </p:cBhvr>
                                    </p:animEffect>
                                    <p:anim calcmode="lin" valueType="num">
                                      <p:cBhvr>
                                        <p:cTn id="8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Liz Sertl – Future of Identification Process</a:t>
            </a:r>
          </a:p>
        </p:txBody>
      </p:sp>
      <p:sp>
        <p:nvSpPr>
          <p:cNvPr id="3" name="Content Placeholder 2"/>
          <p:cNvSpPr>
            <a:spLocks noGrp="1"/>
          </p:cNvSpPr>
          <p:nvPr>
            <p:ph sz="half" idx="1"/>
          </p:nvPr>
        </p:nvSpPr>
        <p:spPr>
          <a:xfrm>
            <a:off x="838199" y="1825625"/>
            <a:ext cx="9481457" cy="4351338"/>
          </a:xfrm>
        </p:spPr>
        <p:txBody>
          <a:bodyPr/>
          <a:lstStyle/>
          <a:p>
            <a:r>
              <a:rPr lang="en-US" dirty="0"/>
              <a:t>Baseline for 2D barcodes and sharing possibilities</a:t>
            </a:r>
          </a:p>
        </p:txBody>
      </p:sp>
      <p:sp>
        <p:nvSpPr>
          <p:cNvPr id="5" name="Slide Number Placeholder 4"/>
          <p:cNvSpPr>
            <a:spLocks noGrp="1"/>
          </p:cNvSpPr>
          <p:nvPr>
            <p:ph type="sldNum" sz="quarter" idx="10"/>
          </p:nvPr>
        </p:nvSpPr>
        <p:spPr/>
        <p:txBody>
          <a:bodyPr/>
          <a:lstStyle/>
          <a:p>
            <a:pPr>
              <a:defRPr/>
            </a:pPr>
            <a:fld id="{F22E2021-B5A2-124C-8BED-06C5865EBF1D}" type="slidenum">
              <a:rPr lang="en-US" smtClean="0"/>
              <a:pPr>
                <a:defRPr/>
              </a:pPr>
              <a:t>8</a:t>
            </a:fld>
            <a:endParaRPr lang="en-US" dirty="0"/>
          </a:p>
        </p:txBody>
      </p:sp>
    </p:spTree>
    <p:extLst>
      <p:ext uri="{BB962C8B-B14F-4D97-AF65-F5344CB8AC3E}">
        <p14:creationId xmlns:p14="http://schemas.microsoft.com/office/powerpoint/2010/main" val="3451048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A265AD-6CC8-757F-D19A-BA580AC42831}"/>
              </a:ext>
            </a:extLst>
          </p:cNvPr>
          <p:cNvSpPr/>
          <p:nvPr/>
        </p:nvSpPr>
        <p:spPr>
          <a:xfrm>
            <a:off x="0" y="0"/>
            <a:ext cx="12192000" cy="6060188"/>
          </a:xfrm>
          <a:prstGeom prst="rect">
            <a:avLst/>
          </a:prstGeom>
          <a:solidFill>
            <a:schemeClr val="accent3">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Slide Number Placeholder 1">
            <a:extLst>
              <a:ext uri="{FF2B5EF4-FFF2-40B4-BE49-F238E27FC236}">
                <a16:creationId xmlns:a16="http://schemas.microsoft.com/office/drawing/2014/main" id="{54CF6523-EEF6-0AB1-060B-A53D937A4352}"/>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933"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9</a:t>
            </a:fld>
            <a:endParaRPr kumimoji="0" lang="en-GB" sz="933" b="0" i="0" u="none" strike="noStrike" kern="1200" cap="none" spc="0" normalizeH="0" baseline="0" noProof="0" dirty="0">
              <a:ln>
                <a:noFill/>
              </a:ln>
              <a:solidFill>
                <a:srgbClr val="454545"/>
              </a:solidFill>
              <a:effectLst/>
              <a:uLnTx/>
              <a:uFillTx/>
              <a:latin typeface="Verdana"/>
              <a:ea typeface="+mn-ea"/>
            </a:endParaRPr>
          </a:p>
        </p:txBody>
      </p:sp>
      <p:grpSp>
        <p:nvGrpSpPr>
          <p:cNvPr id="72" name="Group 71">
            <a:extLst>
              <a:ext uri="{FF2B5EF4-FFF2-40B4-BE49-F238E27FC236}">
                <a16:creationId xmlns:a16="http://schemas.microsoft.com/office/drawing/2014/main" id="{5FD23A44-3029-1A7E-36B6-80159F5FAB08}"/>
              </a:ext>
            </a:extLst>
          </p:cNvPr>
          <p:cNvGrpSpPr/>
          <p:nvPr/>
        </p:nvGrpSpPr>
        <p:grpSpPr>
          <a:xfrm>
            <a:off x="10182561" y="232035"/>
            <a:ext cx="1685220" cy="1606398"/>
            <a:chOff x="9884714" y="127497"/>
            <a:chExt cx="1685220" cy="1606398"/>
          </a:xfrm>
        </p:grpSpPr>
        <p:pic>
          <p:nvPicPr>
            <p:cNvPr id="59" name="Graphic 58" descr="Bar chart with solid fill">
              <a:extLst>
                <a:ext uri="{FF2B5EF4-FFF2-40B4-BE49-F238E27FC236}">
                  <a16:creationId xmlns:a16="http://schemas.microsoft.com/office/drawing/2014/main" id="{A26891F4-49BF-152B-86FB-8FE3A7ED77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0939" y="970199"/>
              <a:ext cx="763696" cy="763696"/>
            </a:xfrm>
            <a:prstGeom prst="rect">
              <a:avLst/>
            </a:prstGeom>
          </p:spPr>
        </p:pic>
        <p:pic>
          <p:nvPicPr>
            <p:cNvPr id="61" name="Graphic 60" descr="Document with solid fill">
              <a:extLst>
                <a:ext uri="{FF2B5EF4-FFF2-40B4-BE49-F238E27FC236}">
                  <a16:creationId xmlns:a16="http://schemas.microsoft.com/office/drawing/2014/main" id="{4109A8C5-FB7E-892F-AE2B-A4CC218E11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432" y="621051"/>
              <a:ext cx="639502" cy="639502"/>
            </a:xfrm>
            <a:prstGeom prst="rect">
              <a:avLst/>
            </a:prstGeom>
          </p:spPr>
        </p:pic>
        <p:grpSp>
          <p:nvGrpSpPr>
            <p:cNvPr id="68" name="Group 67">
              <a:extLst>
                <a:ext uri="{FF2B5EF4-FFF2-40B4-BE49-F238E27FC236}">
                  <a16:creationId xmlns:a16="http://schemas.microsoft.com/office/drawing/2014/main" id="{960554D8-6BF0-4D28-2B38-B5FDE4923249}"/>
                </a:ext>
              </a:extLst>
            </p:cNvPr>
            <p:cNvGrpSpPr/>
            <p:nvPr/>
          </p:nvGrpSpPr>
          <p:grpSpPr>
            <a:xfrm>
              <a:off x="10305931" y="127497"/>
              <a:ext cx="819244" cy="819244"/>
              <a:chOff x="10305931" y="1472815"/>
              <a:chExt cx="677935" cy="677935"/>
            </a:xfrm>
          </p:grpSpPr>
          <p:sp>
            <p:nvSpPr>
              <p:cNvPr id="66" name="Rectangle: Top Corners One Rounded and One Snipped 65">
                <a:extLst>
                  <a:ext uri="{FF2B5EF4-FFF2-40B4-BE49-F238E27FC236}">
                    <a16:creationId xmlns:a16="http://schemas.microsoft.com/office/drawing/2014/main" id="{3B43239C-756E-21D4-F206-4DD81A83F4AF}"/>
                  </a:ext>
                </a:extLst>
              </p:cNvPr>
              <p:cNvSpPr/>
              <p:nvPr/>
            </p:nvSpPr>
            <p:spPr>
              <a:xfrm>
                <a:off x="10426680" y="1545272"/>
                <a:ext cx="423700" cy="532452"/>
              </a:xfrm>
              <a:prstGeom prst="snipRoundRect">
                <a:avLst>
                  <a:gd name="adj1" fmla="val 0"/>
                  <a:gd name="adj2" fmla="val 34052"/>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63" name="Graphic 62" descr="Paper with solid fill">
                <a:extLst>
                  <a:ext uri="{FF2B5EF4-FFF2-40B4-BE49-F238E27FC236}">
                    <a16:creationId xmlns:a16="http://schemas.microsoft.com/office/drawing/2014/main" id="{D0C7B7F2-EA40-540C-C335-BA019C5B5D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05931" y="1472815"/>
                <a:ext cx="677935" cy="677935"/>
              </a:xfrm>
              <a:prstGeom prst="rect">
                <a:avLst/>
              </a:prstGeom>
            </p:spPr>
          </p:pic>
        </p:grpSp>
        <p:sp>
          <p:nvSpPr>
            <p:cNvPr id="69" name="TextBox 68">
              <a:extLst>
                <a:ext uri="{FF2B5EF4-FFF2-40B4-BE49-F238E27FC236}">
                  <a16:creationId xmlns:a16="http://schemas.microsoft.com/office/drawing/2014/main" id="{85A04196-1473-DA95-0732-B2BE78141153}"/>
                </a:ext>
              </a:extLst>
            </p:cNvPr>
            <p:cNvSpPr txBox="1"/>
            <p:nvPr/>
          </p:nvSpPr>
          <p:spPr>
            <a:xfrm>
              <a:off x="10430939" y="405906"/>
              <a:ext cx="580608" cy="307777"/>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Field </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Records</a:t>
              </a:r>
            </a:p>
          </p:txBody>
        </p:sp>
        <p:pic>
          <p:nvPicPr>
            <p:cNvPr id="71" name="Graphic 70" descr="Crops with solid fill">
              <a:extLst>
                <a:ext uri="{FF2B5EF4-FFF2-40B4-BE49-F238E27FC236}">
                  <a16:creationId xmlns:a16="http://schemas.microsoft.com/office/drawing/2014/main" id="{14E3BDDB-290B-DC3E-F789-449BA123EE55}"/>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25738"/>
            <a:stretch/>
          </p:blipFill>
          <p:spPr>
            <a:xfrm>
              <a:off x="9884714" y="609017"/>
              <a:ext cx="567135" cy="763696"/>
            </a:xfrm>
            <a:prstGeom prst="rect">
              <a:avLst/>
            </a:prstGeom>
          </p:spPr>
        </p:pic>
      </p:grpSp>
      <p:grpSp>
        <p:nvGrpSpPr>
          <p:cNvPr id="74" name="Group 73">
            <a:extLst>
              <a:ext uri="{FF2B5EF4-FFF2-40B4-BE49-F238E27FC236}">
                <a16:creationId xmlns:a16="http://schemas.microsoft.com/office/drawing/2014/main" id="{E5442E33-7F10-EF36-D54B-9B94227D7420}"/>
              </a:ext>
            </a:extLst>
          </p:cNvPr>
          <p:cNvGrpSpPr/>
          <p:nvPr/>
        </p:nvGrpSpPr>
        <p:grpSpPr>
          <a:xfrm>
            <a:off x="9569971" y="4178691"/>
            <a:ext cx="1853051" cy="1806177"/>
            <a:chOff x="9604004" y="4485514"/>
            <a:chExt cx="1761712" cy="1685668"/>
          </a:xfrm>
        </p:grpSpPr>
        <p:pic>
          <p:nvPicPr>
            <p:cNvPr id="43" name="Picture 42" descr="A plane flying over the earth&#10;&#10;Description automatically generated">
              <a:extLst>
                <a:ext uri="{FF2B5EF4-FFF2-40B4-BE49-F238E27FC236}">
                  <a16:creationId xmlns:a16="http://schemas.microsoft.com/office/drawing/2014/main" id="{9CC10AF3-2B9C-E643-0A2C-AD98564875DC}"/>
                </a:ext>
              </a:extLst>
            </p:cNvPr>
            <p:cNvPicPr>
              <a:picLocks noChangeAspect="1"/>
            </p:cNvPicPr>
            <p:nvPr/>
          </p:nvPicPr>
          <p:blipFill rotWithShape="1">
            <a:blip r:embed="rId10">
              <a:extLst>
                <a:ext uri="{28A0092B-C50C-407E-A947-70E740481C1C}">
                  <a14:useLocalDpi xmlns:a14="http://schemas.microsoft.com/office/drawing/2010/main" val="0"/>
                </a:ext>
              </a:extLst>
            </a:blip>
            <a:srcRect l="-3709" t="9433" r="11979" b="-1163"/>
            <a:stretch/>
          </p:blipFill>
          <p:spPr>
            <a:xfrm>
              <a:off x="9604004" y="4485514"/>
              <a:ext cx="1761712" cy="1685668"/>
            </a:xfrm>
            <a:prstGeom prst="ellipse">
              <a:avLst/>
            </a:prstGeom>
          </p:spPr>
        </p:pic>
        <p:sp>
          <p:nvSpPr>
            <p:cNvPr id="73" name="TextBox 72">
              <a:extLst>
                <a:ext uri="{FF2B5EF4-FFF2-40B4-BE49-F238E27FC236}">
                  <a16:creationId xmlns:a16="http://schemas.microsoft.com/office/drawing/2014/main" id="{ACDDB35F-31B9-9619-A34A-C77C6DC7C34F}"/>
                </a:ext>
              </a:extLst>
            </p:cNvPr>
            <p:cNvSpPr txBox="1"/>
            <p:nvPr/>
          </p:nvSpPr>
          <p:spPr>
            <a:xfrm>
              <a:off x="9719904" y="5209321"/>
              <a:ext cx="1570823" cy="396723"/>
            </a:xfrm>
            <a:prstGeom prst="rect">
              <a:avLst/>
            </a:prstGeom>
            <a:noFill/>
          </p:spPr>
          <p:txBody>
            <a:bodyPr wrap="non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Consumers</a:t>
              </a:r>
              <a:endParaRPr kumimoji="0" lang="en-US" sz="1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endParaRPr>
            </a:p>
          </p:txBody>
        </p:sp>
      </p:grpSp>
      <p:grpSp>
        <p:nvGrpSpPr>
          <p:cNvPr id="76" name="Group 75">
            <a:extLst>
              <a:ext uri="{FF2B5EF4-FFF2-40B4-BE49-F238E27FC236}">
                <a16:creationId xmlns:a16="http://schemas.microsoft.com/office/drawing/2014/main" id="{B7AAACA7-CE3B-5B74-440E-E817C079B325}"/>
              </a:ext>
            </a:extLst>
          </p:cNvPr>
          <p:cNvGrpSpPr/>
          <p:nvPr/>
        </p:nvGrpSpPr>
        <p:grpSpPr>
          <a:xfrm>
            <a:off x="7343945" y="4515910"/>
            <a:ext cx="1544278" cy="1544278"/>
            <a:chOff x="7430786" y="4299324"/>
            <a:chExt cx="1544278" cy="1544278"/>
          </a:xfrm>
        </p:grpSpPr>
        <p:grpSp>
          <p:nvGrpSpPr>
            <p:cNvPr id="33" name="Group 32">
              <a:extLst>
                <a:ext uri="{FF2B5EF4-FFF2-40B4-BE49-F238E27FC236}">
                  <a16:creationId xmlns:a16="http://schemas.microsoft.com/office/drawing/2014/main" id="{7A9A634F-C40D-630A-1446-F2099BAE51B8}"/>
                </a:ext>
              </a:extLst>
            </p:cNvPr>
            <p:cNvGrpSpPr/>
            <p:nvPr/>
          </p:nvGrpSpPr>
          <p:grpSpPr>
            <a:xfrm>
              <a:off x="7430786" y="4299324"/>
              <a:ext cx="1544278" cy="1544278"/>
              <a:chOff x="7660329" y="4684640"/>
              <a:chExt cx="1191690" cy="1191690"/>
            </a:xfrm>
          </p:grpSpPr>
          <p:sp>
            <p:nvSpPr>
              <p:cNvPr id="32" name="Rectangle 31">
                <a:extLst>
                  <a:ext uri="{FF2B5EF4-FFF2-40B4-BE49-F238E27FC236}">
                    <a16:creationId xmlns:a16="http://schemas.microsoft.com/office/drawing/2014/main" id="{1FA9EEB2-83C4-713C-5D8D-9B53D59D0719}"/>
                  </a:ext>
                </a:extLst>
              </p:cNvPr>
              <p:cNvSpPr/>
              <p:nvPr/>
            </p:nvSpPr>
            <p:spPr>
              <a:xfrm>
                <a:off x="7973961" y="5149645"/>
                <a:ext cx="572729" cy="462116"/>
              </a:xfrm>
              <a:prstGeom prst="rect">
                <a:avLst/>
              </a:prstGeom>
              <a:solidFill>
                <a:srgbClr val="9DBB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Verdana"/>
                  <a:ea typeface="+mn-ea"/>
                  <a:cs typeface="+mn-cs"/>
                </a:endParaRPr>
              </a:p>
            </p:txBody>
          </p:sp>
          <p:pic>
            <p:nvPicPr>
              <p:cNvPr id="31" name="Graphic 30" descr="Court with solid fill">
                <a:extLst>
                  <a:ext uri="{FF2B5EF4-FFF2-40B4-BE49-F238E27FC236}">
                    <a16:creationId xmlns:a16="http://schemas.microsoft.com/office/drawing/2014/main" id="{A4203FC7-DEBE-0120-7AA4-2C796B4284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0329" y="4684640"/>
                <a:ext cx="1191690" cy="1191690"/>
              </a:xfrm>
              <a:prstGeom prst="rect">
                <a:avLst/>
              </a:prstGeom>
            </p:spPr>
          </p:pic>
        </p:grpSp>
        <p:sp>
          <p:nvSpPr>
            <p:cNvPr id="75" name="TextBox 74">
              <a:extLst>
                <a:ext uri="{FF2B5EF4-FFF2-40B4-BE49-F238E27FC236}">
                  <a16:creationId xmlns:a16="http://schemas.microsoft.com/office/drawing/2014/main" id="{88D86021-63A0-167F-2832-9C10A96AA577}"/>
                </a:ext>
              </a:extLst>
            </p:cNvPr>
            <p:cNvSpPr txBox="1"/>
            <p:nvPr/>
          </p:nvSpPr>
          <p:spPr>
            <a:xfrm>
              <a:off x="7737092" y="4685442"/>
              <a:ext cx="931665" cy="261610"/>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Regulator</a:t>
              </a:r>
            </a:p>
          </p:txBody>
        </p:sp>
      </p:grpSp>
      <p:grpSp>
        <p:nvGrpSpPr>
          <p:cNvPr id="86" name="Group 85">
            <a:extLst>
              <a:ext uri="{FF2B5EF4-FFF2-40B4-BE49-F238E27FC236}">
                <a16:creationId xmlns:a16="http://schemas.microsoft.com/office/drawing/2014/main" id="{D0D2484E-BC6A-104F-88EF-A2B19D09AEBB}"/>
              </a:ext>
            </a:extLst>
          </p:cNvPr>
          <p:cNvGrpSpPr/>
          <p:nvPr/>
        </p:nvGrpSpPr>
        <p:grpSpPr>
          <a:xfrm>
            <a:off x="9272648" y="3027882"/>
            <a:ext cx="1112518" cy="985485"/>
            <a:chOff x="9237152" y="3242810"/>
            <a:chExt cx="1112518" cy="985485"/>
          </a:xfrm>
        </p:grpSpPr>
        <p:sp>
          <p:nvSpPr>
            <p:cNvPr id="78" name="Isosceles Triangle 77">
              <a:extLst>
                <a:ext uri="{FF2B5EF4-FFF2-40B4-BE49-F238E27FC236}">
                  <a16:creationId xmlns:a16="http://schemas.microsoft.com/office/drawing/2014/main" id="{A5E599BD-BFC6-55FF-C1A3-287CAFB72FAB}"/>
                </a:ext>
              </a:extLst>
            </p:cNvPr>
            <p:cNvSpPr/>
            <p:nvPr/>
          </p:nvSpPr>
          <p:spPr>
            <a:xfrm>
              <a:off x="9387665" y="3374634"/>
              <a:ext cx="696936" cy="220213"/>
            </a:xfrm>
            <a:prstGeom prst="triangle">
              <a:avLst>
                <a:gd name="adj" fmla="val 49255"/>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55" name="Group 54">
              <a:extLst>
                <a:ext uri="{FF2B5EF4-FFF2-40B4-BE49-F238E27FC236}">
                  <a16:creationId xmlns:a16="http://schemas.microsoft.com/office/drawing/2014/main" id="{88E6F355-78D4-924B-4367-396FD0EF573E}"/>
                </a:ext>
              </a:extLst>
            </p:cNvPr>
            <p:cNvGrpSpPr/>
            <p:nvPr/>
          </p:nvGrpSpPr>
          <p:grpSpPr>
            <a:xfrm>
              <a:off x="9237152" y="3242810"/>
              <a:ext cx="1112518" cy="985485"/>
              <a:chOff x="9227376" y="3429000"/>
              <a:chExt cx="1112518" cy="985485"/>
            </a:xfrm>
          </p:grpSpPr>
          <p:pic>
            <p:nvPicPr>
              <p:cNvPr id="29" name="Graphic 28" descr="Court outline">
                <a:extLst>
                  <a:ext uri="{FF2B5EF4-FFF2-40B4-BE49-F238E27FC236}">
                    <a16:creationId xmlns:a16="http://schemas.microsoft.com/office/drawing/2014/main" id="{2FB142BC-660E-6514-DFB2-4684CD3E98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7376" y="3429000"/>
                <a:ext cx="985485" cy="985485"/>
              </a:xfrm>
              <a:prstGeom prst="rect">
                <a:avLst/>
              </a:prstGeom>
            </p:spPr>
          </p:pic>
          <p:pic>
            <p:nvPicPr>
              <p:cNvPr id="52" name="Graphic 51" descr="Shield Tick with solid fill">
                <a:extLst>
                  <a:ext uri="{FF2B5EF4-FFF2-40B4-BE49-F238E27FC236}">
                    <a16:creationId xmlns:a16="http://schemas.microsoft.com/office/drawing/2014/main" id="{4E3109B7-4148-66D1-5D27-5C7D42A6757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47380" y="3871326"/>
                <a:ext cx="458551" cy="458551"/>
              </a:xfrm>
              <a:prstGeom prst="rect">
                <a:avLst/>
              </a:prstGeom>
            </p:spPr>
          </p:pic>
          <p:pic>
            <p:nvPicPr>
              <p:cNvPr id="48" name="Graphic 47" descr="Shield Tick with solid fill">
                <a:extLst>
                  <a:ext uri="{FF2B5EF4-FFF2-40B4-BE49-F238E27FC236}">
                    <a16:creationId xmlns:a16="http://schemas.microsoft.com/office/drawing/2014/main" id="{9A88EF78-D773-9822-EA02-D39DD69132E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13415" y="3837361"/>
                <a:ext cx="526479" cy="526479"/>
              </a:xfrm>
              <a:prstGeom prst="rect">
                <a:avLst/>
              </a:prstGeom>
            </p:spPr>
          </p:pic>
        </p:grpSp>
        <p:sp>
          <p:nvSpPr>
            <p:cNvPr id="77" name="TextBox 76">
              <a:extLst>
                <a:ext uri="{FF2B5EF4-FFF2-40B4-BE49-F238E27FC236}">
                  <a16:creationId xmlns:a16="http://schemas.microsoft.com/office/drawing/2014/main" id="{8623BD47-05A3-E53E-24C3-3C6A64AB4ED4}"/>
                </a:ext>
              </a:extLst>
            </p:cNvPr>
            <p:cNvSpPr txBox="1"/>
            <p:nvPr/>
          </p:nvSpPr>
          <p:spPr>
            <a:xfrm>
              <a:off x="9402129" y="3456890"/>
              <a:ext cx="647356" cy="200055"/>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Insurance</a:t>
              </a:r>
            </a:p>
          </p:txBody>
        </p:sp>
      </p:grpSp>
      <p:grpSp>
        <p:nvGrpSpPr>
          <p:cNvPr id="85" name="Group 84">
            <a:extLst>
              <a:ext uri="{FF2B5EF4-FFF2-40B4-BE49-F238E27FC236}">
                <a16:creationId xmlns:a16="http://schemas.microsoft.com/office/drawing/2014/main" id="{5761CA0B-2966-8E96-2138-F23F9307A8CF}"/>
              </a:ext>
            </a:extLst>
          </p:cNvPr>
          <p:cNvGrpSpPr/>
          <p:nvPr/>
        </p:nvGrpSpPr>
        <p:grpSpPr>
          <a:xfrm>
            <a:off x="10584464" y="3027882"/>
            <a:ext cx="1119478" cy="985485"/>
            <a:chOff x="10548968" y="3242810"/>
            <a:chExt cx="1119478" cy="985485"/>
          </a:xfrm>
        </p:grpSpPr>
        <p:sp>
          <p:nvSpPr>
            <p:cNvPr id="83" name="Isosceles Triangle 82">
              <a:extLst>
                <a:ext uri="{FF2B5EF4-FFF2-40B4-BE49-F238E27FC236}">
                  <a16:creationId xmlns:a16="http://schemas.microsoft.com/office/drawing/2014/main" id="{39A064F7-B7C3-1F53-3334-42D9375AEE15}"/>
                </a:ext>
              </a:extLst>
            </p:cNvPr>
            <p:cNvSpPr/>
            <p:nvPr/>
          </p:nvSpPr>
          <p:spPr>
            <a:xfrm>
              <a:off x="10686149" y="3374634"/>
              <a:ext cx="713000" cy="220213"/>
            </a:xfrm>
            <a:prstGeom prst="triangle">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54" name="Group 53">
              <a:extLst>
                <a:ext uri="{FF2B5EF4-FFF2-40B4-BE49-F238E27FC236}">
                  <a16:creationId xmlns:a16="http://schemas.microsoft.com/office/drawing/2014/main" id="{371CCDB2-66A4-8E9E-E8D5-2B3D4EA21527}"/>
                </a:ext>
              </a:extLst>
            </p:cNvPr>
            <p:cNvGrpSpPr/>
            <p:nvPr/>
          </p:nvGrpSpPr>
          <p:grpSpPr>
            <a:xfrm>
              <a:off x="10548968" y="3242810"/>
              <a:ext cx="1119478" cy="985485"/>
              <a:chOff x="10539192" y="3429000"/>
              <a:chExt cx="1119478" cy="985485"/>
            </a:xfrm>
          </p:grpSpPr>
          <p:pic>
            <p:nvPicPr>
              <p:cNvPr id="44" name="Graphic 43" descr="Court outline">
                <a:extLst>
                  <a:ext uri="{FF2B5EF4-FFF2-40B4-BE49-F238E27FC236}">
                    <a16:creationId xmlns:a16="http://schemas.microsoft.com/office/drawing/2014/main" id="{60BBA080-EAF0-09AF-088B-0A5CC2F806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39192" y="3429000"/>
                <a:ext cx="985485" cy="985485"/>
              </a:xfrm>
              <a:prstGeom prst="rect">
                <a:avLst/>
              </a:prstGeom>
            </p:spPr>
          </p:pic>
          <p:sp>
            <p:nvSpPr>
              <p:cNvPr id="53" name="Rectangle 52">
                <a:extLst>
                  <a:ext uri="{FF2B5EF4-FFF2-40B4-BE49-F238E27FC236}">
                    <a16:creationId xmlns:a16="http://schemas.microsoft.com/office/drawing/2014/main" id="{89205010-07B6-ADC5-CA37-B1DB1BF9C217}"/>
                  </a:ext>
                </a:extLst>
              </p:cNvPr>
              <p:cNvSpPr/>
              <p:nvPr/>
            </p:nvSpPr>
            <p:spPr>
              <a:xfrm>
                <a:off x="11240681" y="3982148"/>
                <a:ext cx="236971" cy="32454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37" name="Graphic 36" descr="Beaker with solid fill">
                <a:extLst>
                  <a:ext uri="{FF2B5EF4-FFF2-40B4-BE49-F238E27FC236}">
                    <a16:creationId xmlns:a16="http://schemas.microsoft.com/office/drawing/2014/main" id="{D5D6E7D7-9420-D2FA-825D-5DB1D9EBDB2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80111" y="3781037"/>
                <a:ext cx="578559" cy="578559"/>
              </a:xfrm>
              <a:prstGeom prst="rect">
                <a:avLst/>
              </a:prstGeom>
            </p:spPr>
          </p:pic>
        </p:grpSp>
        <p:sp>
          <p:nvSpPr>
            <p:cNvPr id="84" name="TextBox 83">
              <a:extLst>
                <a:ext uri="{FF2B5EF4-FFF2-40B4-BE49-F238E27FC236}">
                  <a16:creationId xmlns:a16="http://schemas.microsoft.com/office/drawing/2014/main" id="{13852C55-98D3-206D-6CD3-D0DE7448406F}"/>
                </a:ext>
              </a:extLst>
            </p:cNvPr>
            <p:cNvSpPr txBox="1"/>
            <p:nvPr/>
          </p:nvSpPr>
          <p:spPr>
            <a:xfrm>
              <a:off x="10738277" y="3456890"/>
              <a:ext cx="603951" cy="200055"/>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Labs</a:t>
              </a:r>
            </a:p>
          </p:txBody>
        </p:sp>
      </p:grpSp>
      <p:grpSp>
        <p:nvGrpSpPr>
          <p:cNvPr id="143" name="Group 142">
            <a:extLst>
              <a:ext uri="{FF2B5EF4-FFF2-40B4-BE49-F238E27FC236}">
                <a16:creationId xmlns:a16="http://schemas.microsoft.com/office/drawing/2014/main" id="{3316D3BE-C3AE-EF5B-9307-5F8BFD177A56}"/>
              </a:ext>
            </a:extLst>
          </p:cNvPr>
          <p:cNvGrpSpPr/>
          <p:nvPr/>
        </p:nvGrpSpPr>
        <p:grpSpPr>
          <a:xfrm>
            <a:off x="6170946" y="2195537"/>
            <a:ext cx="1148283" cy="1148283"/>
            <a:chOff x="6299700" y="3262658"/>
            <a:chExt cx="1148283" cy="1148283"/>
          </a:xfrm>
        </p:grpSpPr>
        <p:grpSp>
          <p:nvGrpSpPr>
            <p:cNvPr id="27" name="Group 26">
              <a:extLst>
                <a:ext uri="{FF2B5EF4-FFF2-40B4-BE49-F238E27FC236}">
                  <a16:creationId xmlns:a16="http://schemas.microsoft.com/office/drawing/2014/main" id="{372B24A8-BB64-C4D3-03FA-E6E3D038DAB6}"/>
                </a:ext>
              </a:extLst>
            </p:cNvPr>
            <p:cNvGrpSpPr/>
            <p:nvPr/>
          </p:nvGrpSpPr>
          <p:grpSpPr>
            <a:xfrm>
              <a:off x="6299700" y="3262658"/>
              <a:ext cx="1148283" cy="1148283"/>
              <a:chOff x="5669132" y="2836575"/>
              <a:chExt cx="1148283" cy="1148283"/>
            </a:xfrm>
          </p:grpSpPr>
          <p:sp>
            <p:nvSpPr>
              <p:cNvPr id="25" name="Oval 24">
                <a:extLst>
                  <a:ext uri="{FF2B5EF4-FFF2-40B4-BE49-F238E27FC236}">
                    <a16:creationId xmlns:a16="http://schemas.microsoft.com/office/drawing/2014/main" id="{D473B5AF-EC49-9C5F-C63A-86A7E4AF2DF5}"/>
                  </a:ext>
                </a:extLst>
              </p:cNvPr>
              <p:cNvSpPr/>
              <p:nvPr/>
            </p:nvSpPr>
            <p:spPr>
              <a:xfrm>
                <a:off x="5896211" y="3504532"/>
                <a:ext cx="178052" cy="178052"/>
              </a:xfrm>
              <a:prstGeom prst="ellipse">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Oval 25">
                <a:extLst>
                  <a:ext uri="{FF2B5EF4-FFF2-40B4-BE49-F238E27FC236}">
                    <a16:creationId xmlns:a16="http://schemas.microsoft.com/office/drawing/2014/main" id="{0F195579-71EE-1437-510B-C8A311E2B048}"/>
                  </a:ext>
                </a:extLst>
              </p:cNvPr>
              <p:cNvSpPr/>
              <p:nvPr/>
            </p:nvSpPr>
            <p:spPr>
              <a:xfrm>
                <a:off x="6510807" y="3559496"/>
                <a:ext cx="143075" cy="143075"/>
              </a:xfrm>
              <a:prstGeom prst="ellipse">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24" name="Graphic 23" descr="Tractor with solid fill">
                <a:extLst>
                  <a:ext uri="{FF2B5EF4-FFF2-40B4-BE49-F238E27FC236}">
                    <a16:creationId xmlns:a16="http://schemas.microsoft.com/office/drawing/2014/main" id="{4D8C66EC-6037-7BB6-5485-2F566564289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69132" y="2836575"/>
                <a:ext cx="1148283" cy="1148283"/>
              </a:xfrm>
              <a:prstGeom prst="rect">
                <a:avLst/>
              </a:prstGeom>
            </p:spPr>
          </p:pic>
        </p:grpSp>
        <p:sp>
          <p:nvSpPr>
            <p:cNvPr id="87" name="TextBox 86">
              <a:extLst>
                <a:ext uri="{FF2B5EF4-FFF2-40B4-BE49-F238E27FC236}">
                  <a16:creationId xmlns:a16="http://schemas.microsoft.com/office/drawing/2014/main" id="{0CC17468-1B45-7ADC-682E-251D79449F9E}"/>
                </a:ext>
              </a:extLst>
            </p:cNvPr>
            <p:cNvSpPr txBox="1"/>
            <p:nvPr/>
          </p:nvSpPr>
          <p:spPr>
            <a:xfrm>
              <a:off x="6621915" y="3721035"/>
              <a:ext cx="647356" cy="323165"/>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Field Ops</a:t>
              </a:r>
            </a:p>
          </p:txBody>
        </p:sp>
      </p:grpSp>
      <p:grpSp>
        <p:nvGrpSpPr>
          <p:cNvPr id="117" name="Group 116">
            <a:extLst>
              <a:ext uri="{FF2B5EF4-FFF2-40B4-BE49-F238E27FC236}">
                <a16:creationId xmlns:a16="http://schemas.microsoft.com/office/drawing/2014/main" id="{053E4316-9DD3-B45D-F5B2-2A3A8140D6ED}"/>
              </a:ext>
            </a:extLst>
          </p:cNvPr>
          <p:cNvGrpSpPr/>
          <p:nvPr/>
        </p:nvGrpSpPr>
        <p:grpSpPr>
          <a:xfrm>
            <a:off x="4742735" y="1440542"/>
            <a:ext cx="1045920" cy="548426"/>
            <a:chOff x="4458654" y="2505340"/>
            <a:chExt cx="1045920" cy="548426"/>
          </a:xfrm>
        </p:grpSpPr>
        <p:pic>
          <p:nvPicPr>
            <p:cNvPr id="10" name="Picture 9" descr="A blue truck with a black background&#10;&#10;Description automatically generated">
              <a:extLst>
                <a:ext uri="{FF2B5EF4-FFF2-40B4-BE49-F238E27FC236}">
                  <a16:creationId xmlns:a16="http://schemas.microsoft.com/office/drawing/2014/main" id="{5B0CDE36-9663-0C3D-147B-6A6FE8F845C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82688" y="2505340"/>
              <a:ext cx="1021886" cy="548426"/>
            </a:xfrm>
            <a:prstGeom prst="rect">
              <a:avLst/>
            </a:prstGeom>
          </p:spPr>
        </p:pic>
        <p:sp>
          <p:nvSpPr>
            <p:cNvPr id="88" name="TextBox 87">
              <a:extLst>
                <a:ext uri="{FF2B5EF4-FFF2-40B4-BE49-F238E27FC236}">
                  <a16:creationId xmlns:a16="http://schemas.microsoft.com/office/drawing/2014/main" id="{73099B0A-24B1-7298-A7DF-E126A02D7436}"/>
                </a:ext>
              </a:extLst>
            </p:cNvPr>
            <p:cNvSpPr txBox="1"/>
            <p:nvPr/>
          </p:nvSpPr>
          <p:spPr>
            <a:xfrm>
              <a:off x="4458654" y="2583805"/>
              <a:ext cx="647356" cy="207749"/>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Delivery</a:t>
              </a:r>
            </a:p>
          </p:txBody>
        </p:sp>
      </p:grpSp>
      <p:grpSp>
        <p:nvGrpSpPr>
          <p:cNvPr id="146" name="Group 145">
            <a:extLst>
              <a:ext uri="{FF2B5EF4-FFF2-40B4-BE49-F238E27FC236}">
                <a16:creationId xmlns:a16="http://schemas.microsoft.com/office/drawing/2014/main" id="{1795DDE1-F54A-407A-3D0D-EC1E65AB3423}"/>
              </a:ext>
            </a:extLst>
          </p:cNvPr>
          <p:cNvGrpSpPr/>
          <p:nvPr/>
        </p:nvGrpSpPr>
        <p:grpSpPr>
          <a:xfrm>
            <a:off x="1570814" y="3155009"/>
            <a:ext cx="1391257" cy="465681"/>
            <a:chOff x="2273699" y="3710182"/>
            <a:chExt cx="1391257" cy="465681"/>
          </a:xfrm>
        </p:grpSpPr>
        <p:pic>
          <p:nvPicPr>
            <p:cNvPr id="7" name="Picture 6" descr="A pink and black trailer with blue circles&#10;&#10;Description automatically generated">
              <a:extLst>
                <a:ext uri="{FF2B5EF4-FFF2-40B4-BE49-F238E27FC236}">
                  <a16:creationId xmlns:a16="http://schemas.microsoft.com/office/drawing/2014/main" id="{E4BB3CE1-A48C-0BEE-D4DF-449430E1C5B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73699" y="3710182"/>
              <a:ext cx="1391257" cy="465681"/>
            </a:xfrm>
            <a:prstGeom prst="rect">
              <a:avLst/>
            </a:prstGeom>
          </p:spPr>
        </p:pic>
        <p:sp>
          <p:nvSpPr>
            <p:cNvPr id="89" name="TextBox 88">
              <a:extLst>
                <a:ext uri="{FF2B5EF4-FFF2-40B4-BE49-F238E27FC236}">
                  <a16:creationId xmlns:a16="http://schemas.microsoft.com/office/drawing/2014/main" id="{5692AE40-AF7E-3715-E053-485AD14FC8C5}"/>
                </a:ext>
              </a:extLst>
            </p:cNvPr>
            <p:cNvSpPr txBox="1"/>
            <p:nvPr/>
          </p:nvSpPr>
          <p:spPr>
            <a:xfrm>
              <a:off x="2302274" y="3808188"/>
              <a:ext cx="923023" cy="207749"/>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Distribution</a:t>
              </a:r>
            </a:p>
          </p:txBody>
        </p:sp>
      </p:grpSp>
      <p:grpSp>
        <p:nvGrpSpPr>
          <p:cNvPr id="103" name="Group 102">
            <a:extLst>
              <a:ext uri="{FF2B5EF4-FFF2-40B4-BE49-F238E27FC236}">
                <a16:creationId xmlns:a16="http://schemas.microsoft.com/office/drawing/2014/main" id="{87B8DE70-D043-EB34-255F-6F12A1F0EF42}"/>
              </a:ext>
            </a:extLst>
          </p:cNvPr>
          <p:cNvGrpSpPr/>
          <p:nvPr/>
        </p:nvGrpSpPr>
        <p:grpSpPr>
          <a:xfrm>
            <a:off x="6311914" y="453124"/>
            <a:ext cx="896142" cy="890560"/>
            <a:chOff x="5890941" y="1017325"/>
            <a:chExt cx="896142" cy="890560"/>
          </a:xfrm>
        </p:grpSpPr>
        <p:grpSp>
          <p:nvGrpSpPr>
            <p:cNvPr id="22" name="Group 21">
              <a:extLst>
                <a:ext uri="{FF2B5EF4-FFF2-40B4-BE49-F238E27FC236}">
                  <a16:creationId xmlns:a16="http://schemas.microsoft.com/office/drawing/2014/main" id="{FF21E304-D0C5-5376-F9B0-C630A7D10CA4}"/>
                </a:ext>
              </a:extLst>
            </p:cNvPr>
            <p:cNvGrpSpPr/>
            <p:nvPr/>
          </p:nvGrpSpPr>
          <p:grpSpPr>
            <a:xfrm>
              <a:off x="5890941" y="1017325"/>
              <a:ext cx="896142" cy="890560"/>
              <a:chOff x="6769894" y="1087410"/>
              <a:chExt cx="896142" cy="890560"/>
            </a:xfrm>
          </p:grpSpPr>
          <p:pic>
            <p:nvPicPr>
              <p:cNvPr id="20" name="Picture 19" descr="A blue and green barn&#10;&#10;Description automatically generated">
                <a:extLst>
                  <a:ext uri="{FF2B5EF4-FFF2-40B4-BE49-F238E27FC236}">
                    <a16:creationId xmlns:a16="http://schemas.microsoft.com/office/drawing/2014/main" id="{0E53A307-672D-1889-2BD5-2FBFE7511972}"/>
                  </a:ext>
                </a:extLst>
              </p:cNvPr>
              <p:cNvPicPr>
                <a:picLocks noChangeAspect="1"/>
              </p:cNvPicPr>
              <p:nvPr/>
            </p:nvPicPr>
            <p:blipFill rotWithShape="1">
              <a:blip r:embed="rId25">
                <a:extLst>
                  <a:ext uri="{28A0092B-C50C-407E-A947-70E740481C1C}">
                    <a14:useLocalDpi xmlns:a14="http://schemas.microsoft.com/office/drawing/2010/main" val="0"/>
                  </a:ext>
                </a:extLst>
              </a:blip>
              <a:srcRect l="33669"/>
              <a:stretch/>
            </p:blipFill>
            <p:spPr>
              <a:xfrm>
                <a:off x="6843713" y="1087410"/>
                <a:ext cx="822323" cy="890560"/>
              </a:xfrm>
              <a:prstGeom prst="rect">
                <a:avLst/>
              </a:prstGeom>
            </p:spPr>
          </p:pic>
          <p:pic>
            <p:nvPicPr>
              <p:cNvPr id="19" name="Picture 18" descr="A blue and green barn&#10;&#10;Description automatically generated">
                <a:extLst>
                  <a:ext uri="{FF2B5EF4-FFF2-40B4-BE49-F238E27FC236}">
                    <a16:creationId xmlns:a16="http://schemas.microsoft.com/office/drawing/2014/main" id="{FA91E8F5-77CE-8479-A303-8AF3D401DAC8}"/>
                  </a:ext>
                </a:extLst>
              </p:cNvPr>
              <p:cNvPicPr>
                <a:picLocks noChangeAspect="1"/>
              </p:cNvPicPr>
              <p:nvPr/>
            </p:nvPicPr>
            <p:blipFill rotWithShape="1">
              <a:blip r:embed="rId25">
                <a:extLst>
                  <a:ext uri="{28A0092B-C50C-407E-A947-70E740481C1C}">
                    <a14:useLocalDpi xmlns:a14="http://schemas.microsoft.com/office/drawing/2010/main" val="0"/>
                  </a:ext>
                </a:extLst>
              </a:blip>
              <a:srcRect l="27714" b="45097"/>
              <a:stretch/>
            </p:blipFill>
            <p:spPr>
              <a:xfrm>
                <a:off x="6769894" y="1087410"/>
                <a:ext cx="896142" cy="488948"/>
              </a:xfrm>
              <a:prstGeom prst="rect">
                <a:avLst/>
              </a:prstGeom>
            </p:spPr>
          </p:pic>
          <p:sp>
            <p:nvSpPr>
              <p:cNvPr id="21" name="Rectangle 20">
                <a:extLst>
                  <a:ext uri="{FF2B5EF4-FFF2-40B4-BE49-F238E27FC236}">
                    <a16:creationId xmlns:a16="http://schemas.microsoft.com/office/drawing/2014/main" id="{BF272DFD-DA38-DDDC-CC9F-170D20D644E1}"/>
                  </a:ext>
                </a:extLst>
              </p:cNvPr>
              <p:cNvSpPr/>
              <p:nvPr/>
            </p:nvSpPr>
            <p:spPr>
              <a:xfrm>
                <a:off x="6843713" y="1547813"/>
                <a:ext cx="164306" cy="430157"/>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sp>
          <p:nvSpPr>
            <p:cNvPr id="91" name="Rectangle 90">
              <a:extLst>
                <a:ext uri="{FF2B5EF4-FFF2-40B4-BE49-F238E27FC236}">
                  <a16:creationId xmlns:a16="http://schemas.microsoft.com/office/drawing/2014/main" id="{3D046BB2-BC12-AB05-F15C-00550A594BF1}"/>
                </a:ext>
              </a:extLst>
            </p:cNvPr>
            <p:cNvSpPr/>
            <p:nvPr/>
          </p:nvSpPr>
          <p:spPr>
            <a:xfrm>
              <a:off x="6225788" y="1175454"/>
              <a:ext cx="256234" cy="20793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90" name="TextBox 89">
              <a:extLst>
                <a:ext uri="{FF2B5EF4-FFF2-40B4-BE49-F238E27FC236}">
                  <a16:creationId xmlns:a16="http://schemas.microsoft.com/office/drawing/2014/main" id="{0D6FE301-03D0-79C4-CA80-965D190762CC}"/>
                </a:ext>
              </a:extLst>
            </p:cNvPr>
            <p:cNvSpPr txBox="1"/>
            <p:nvPr/>
          </p:nvSpPr>
          <p:spPr>
            <a:xfrm>
              <a:off x="5991950" y="1209156"/>
              <a:ext cx="721312" cy="215444"/>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Farm</a:t>
              </a:r>
            </a:p>
          </p:txBody>
        </p:sp>
      </p:grpSp>
      <p:grpSp>
        <p:nvGrpSpPr>
          <p:cNvPr id="111" name="Group 110">
            <a:extLst>
              <a:ext uri="{FF2B5EF4-FFF2-40B4-BE49-F238E27FC236}">
                <a16:creationId xmlns:a16="http://schemas.microsoft.com/office/drawing/2014/main" id="{7D2A9887-5546-4624-EFE5-C3C5A9DAC0F7}"/>
              </a:ext>
            </a:extLst>
          </p:cNvPr>
          <p:cNvGrpSpPr/>
          <p:nvPr/>
        </p:nvGrpSpPr>
        <p:grpSpPr>
          <a:xfrm>
            <a:off x="2622344" y="1006041"/>
            <a:ext cx="1237969" cy="928993"/>
            <a:chOff x="2502337" y="2073959"/>
            <a:chExt cx="1237969" cy="928993"/>
          </a:xfrm>
        </p:grpSpPr>
        <p:grpSp>
          <p:nvGrpSpPr>
            <p:cNvPr id="17" name="Group 16">
              <a:extLst>
                <a:ext uri="{FF2B5EF4-FFF2-40B4-BE49-F238E27FC236}">
                  <a16:creationId xmlns:a16="http://schemas.microsoft.com/office/drawing/2014/main" id="{3320FC67-6BA9-181F-37C2-689A47B72016}"/>
                </a:ext>
              </a:extLst>
            </p:cNvPr>
            <p:cNvGrpSpPr/>
            <p:nvPr/>
          </p:nvGrpSpPr>
          <p:grpSpPr>
            <a:xfrm>
              <a:off x="2502337" y="2078013"/>
              <a:ext cx="1237969" cy="924939"/>
              <a:chOff x="4421392" y="1726601"/>
              <a:chExt cx="1036322" cy="774280"/>
            </a:xfrm>
          </p:grpSpPr>
          <p:pic>
            <p:nvPicPr>
              <p:cNvPr id="6" name="Picture 5" descr="A blue wall with orange doors&#10;&#10;Description automatically generated">
                <a:extLst>
                  <a:ext uri="{FF2B5EF4-FFF2-40B4-BE49-F238E27FC236}">
                    <a16:creationId xmlns:a16="http://schemas.microsoft.com/office/drawing/2014/main" id="{3B116DE3-5920-480A-CF19-E3F0AFDEC77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421392" y="1815080"/>
                <a:ext cx="1036322" cy="685801"/>
              </a:xfrm>
              <a:prstGeom prst="rect">
                <a:avLst/>
              </a:prstGeom>
            </p:spPr>
          </p:pic>
          <p:sp>
            <p:nvSpPr>
              <p:cNvPr id="11" name="Rectangle: Rounded Corners 10">
                <a:extLst>
                  <a:ext uri="{FF2B5EF4-FFF2-40B4-BE49-F238E27FC236}">
                    <a16:creationId xmlns:a16="http://schemas.microsoft.com/office/drawing/2014/main" id="{843D62C1-B5D8-4027-9763-5A611762EDC7}"/>
                  </a:ext>
                </a:extLst>
              </p:cNvPr>
              <p:cNvSpPr/>
              <p:nvPr/>
            </p:nvSpPr>
            <p:spPr>
              <a:xfrm>
                <a:off x="4670612" y="1726601"/>
                <a:ext cx="537882" cy="176958"/>
              </a:xfrm>
              <a:prstGeom prst="roundRect">
                <a:avLst>
                  <a:gd name="adj" fmla="val 50000"/>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sp>
          <p:nvSpPr>
            <p:cNvPr id="92" name="TextBox 91">
              <a:extLst>
                <a:ext uri="{FF2B5EF4-FFF2-40B4-BE49-F238E27FC236}">
                  <a16:creationId xmlns:a16="http://schemas.microsoft.com/office/drawing/2014/main" id="{E11B0E34-8A3E-40D0-120E-E563829735C0}"/>
                </a:ext>
              </a:extLst>
            </p:cNvPr>
            <p:cNvSpPr txBox="1"/>
            <p:nvPr/>
          </p:nvSpPr>
          <p:spPr>
            <a:xfrm>
              <a:off x="2800049" y="2073959"/>
              <a:ext cx="642544" cy="215444"/>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Retailer</a:t>
              </a:r>
            </a:p>
          </p:txBody>
        </p:sp>
      </p:grpSp>
      <p:grpSp>
        <p:nvGrpSpPr>
          <p:cNvPr id="99" name="Group 98">
            <a:extLst>
              <a:ext uri="{FF2B5EF4-FFF2-40B4-BE49-F238E27FC236}">
                <a16:creationId xmlns:a16="http://schemas.microsoft.com/office/drawing/2014/main" id="{404C76A5-2D2E-DDF4-CE54-CC49D985E7D5}"/>
              </a:ext>
            </a:extLst>
          </p:cNvPr>
          <p:cNvGrpSpPr/>
          <p:nvPr/>
        </p:nvGrpSpPr>
        <p:grpSpPr>
          <a:xfrm>
            <a:off x="318516" y="4842215"/>
            <a:ext cx="1584201" cy="953448"/>
            <a:chOff x="449451" y="4572122"/>
            <a:chExt cx="1584201" cy="953448"/>
          </a:xfrm>
        </p:grpSpPr>
        <p:sp>
          <p:nvSpPr>
            <p:cNvPr id="96" name="Rectangle 95">
              <a:extLst>
                <a:ext uri="{FF2B5EF4-FFF2-40B4-BE49-F238E27FC236}">
                  <a16:creationId xmlns:a16="http://schemas.microsoft.com/office/drawing/2014/main" id="{F03289C6-9A89-2C9C-EFA4-0B1D698E351D}"/>
                </a:ext>
              </a:extLst>
            </p:cNvPr>
            <p:cNvSpPr/>
            <p:nvPr/>
          </p:nvSpPr>
          <p:spPr>
            <a:xfrm>
              <a:off x="667062" y="4716905"/>
              <a:ext cx="717030" cy="458047"/>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9" name="Picture 8" descr="A green building with blue windows and a blue door&#10;&#10;Description automatically generated">
              <a:extLst>
                <a:ext uri="{FF2B5EF4-FFF2-40B4-BE49-F238E27FC236}">
                  <a16:creationId xmlns:a16="http://schemas.microsoft.com/office/drawing/2014/main" id="{0E2BF171-58E4-9516-CDF5-9290F475775D}"/>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2429" b="97571" l="1034" r="98450">
                          <a14:foregroundMark x1="1034" y1="61943" x2="98708" y2="60324"/>
                          <a14:foregroundMark x1="2326" y1="77733" x2="64599" y2="77733"/>
                          <a14:foregroundMark x1="64599" y1="77733" x2="95349" y2="76923"/>
                          <a14:foregroundMark x1="2842" y1="88664" x2="95349" y2="88664"/>
                          <a14:foregroundMark x1="775" y1="95547" x2="66150" y2="91498"/>
                          <a14:foregroundMark x1="66150" y1="91498" x2="97416" y2="93522"/>
                          <a14:foregroundMark x1="3359" y1="98381" x2="56848" y2="97571"/>
                          <a14:foregroundMark x1="56848" y1="97571" x2="89664" y2="97571"/>
                          <a14:foregroundMark x1="89664" y1="97571" x2="98191" y2="96761"/>
                          <a14:foregroundMark x1="56331" y1="69636" x2="77261" y2="69231"/>
                          <a14:foregroundMark x1="53230" y1="69636" x2="53230" y2="69636"/>
                          <a14:foregroundMark x1="86563" y1="2429" x2="86563" y2="2429"/>
                          <a14:foregroundMark x1="48837" y1="49798" x2="97933" y2="44939"/>
                          <a14:backgroundMark x1="14212" y1="36032" x2="58398" y2="36437"/>
                        </a14:backgroundRemoval>
                      </a14:imgEffect>
                    </a14:imgLayer>
                  </a14:imgProps>
                </a:ext>
                <a:ext uri="{28A0092B-C50C-407E-A947-70E740481C1C}">
                  <a14:useLocalDpi xmlns:a14="http://schemas.microsoft.com/office/drawing/2010/main" val="0"/>
                </a:ext>
              </a:extLst>
            </a:blip>
            <a:stretch>
              <a:fillRect/>
            </a:stretch>
          </p:blipFill>
          <p:spPr>
            <a:xfrm>
              <a:off x="530639" y="4572122"/>
              <a:ext cx="1493862" cy="953448"/>
            </a:xfrm>
            <a:prstGeom prst="rect">
              <a:avLst/>
            </a:prstGeom>
          </p:spPr>
        </p:pic>
        <p:sp>
          <p:nvSpPr>
            <p:cNvPr id="93" name="TextBox 92">
              <a:extLst>
                <a:ext uri="{FF2B5EF4-FFF2-40B4-BE49-F238E27FC236}">
                  <a16:creationId xmlns:a16="http://schemas.microsoft.com/office/drawing/2014/main" id="{5EB1F8FD-23A1-C796-4480-D057CAE5C52C}"/>
                </a:ext>
              </a:extLst>
            </p:cNvPr>
            <p:cNvSpPr txBox="1"/>
            <p:nvPr/>
          </p:nvSpPr>
          <p:spPr>
            <a:xfrm>
              <a:off x="449451" y="4704962"/>
              <a:ext cx="1153801" cy="323165"/>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otham Office" panose="02000000000000000000" pitchFamily="2" charset="0"/>
                  <a:ea typeface="+mn-ea"/>
                  <a:cs typeface="+mn-cs"/>
                </a:rPr>
                <a:t>Crop Input Manufacturer</a:t>
              </a:r>
            </a:p>
          </p:txBody>
        </p:sp>
        <p:sp>
          <p:nvSpPr>
            <p:cNvPr id="97" name="Rectangle 96">
              <a:extLst>
                <a:ext uri="{FF2B5EF4-FFF2-40B4-BE49-F238E27FC236}">
                  <a16:creationId xmlns:a16="http://schemas.microsoft.com/office/drawing/2014/main" id="{689E6CC1-36AE-F736-0114-88C841F9313F}"/>
                </a:ext>
              </a:extLst>
            </p:cNvPr>
            <p:cNvSpPr/>
            <p:nvPr/>
          </p:nvSpPr>
          <p:spPr>
            <a:xfrm>
              <a:off x="533137" y="5116643"/>
              <a:ext cx="653584" cy="58309"/>
            </a:xfrm>
            <a:prstGeom prst="rect">
              <a:avLst/>
            </a:prstGeom>
            <a:solidFill>
              <a:srgbClr val="7AC14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98" name="Parallelogram 97">
              <a:extLst>
                <a:ext uri="{FF2B5EF4-FFF2-40B4-BE49-F238E27FC236}">
                  <a16:creationId xmlns:a16="http://schemas.microsoft.com/office/drawing/2014/main" id="{2F77007C-5291-A483-2723-6A4184A4BDC8}"/>
                </a:ext>
              </a:extLst>
            </p:cNvPr>
            <p:cNvSpPr/>
            <p:nvPr/>
          </p:nvSpPr>
          <p:spPr>
            <a:xfrm rot="21158828">
              <a:off x="1092640" y="4949841"/>
              <a:ext cx="941012" cy="110278"/>
            </a:xfrm>
            <a:prstGeom prst="parallelogram">
              <a:avLst>
                <a:gd name="adj" fmla="val 15258"/>
              </a:avLst>
            </a:prstGeom>
            <a:solidFill>
              <a:srgbClr val="7AC14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cxnSp>
        <p:nvCxnSpPr>
          <p:cNvPr id="112" name="Straight Arrow Connector 111">
            <a:extLst>
              <a:ext uri="{FF2B5EF4-FFF2-40B4-BE49-F238E27FC236}">
                <a16:creationId xmlns:a16="http://schemas.microsoft.com/office/drawing/2014/main" id="{D98D9AEA-A0D3-8F46-50F3-7772630091E5}"/>
              </a:ext>
            </a:extLst>
          </p:cNvPr>
          <p:cNvCxnSpPr>
            <a:cxnSpLocks/>
          </p:cNvCxnSpPr>
          <p:nvPr/>
        </p:nvCxnSpPr>
        <p:spPr>
          <a:xfrm>
            <a:off x="3932417" y="1538745"/>
            <a:ext cx="743967"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A537B27A-D8BA-65A0-7B0C-AC949AA05870}"/>
              </a:ext>
            </a:extLst>
          </p:cNvPr>
          <p:cNvCxnSpPr>
            <a:cxnSpLocks/>
          </p:cNvCxnSpPr>
          <p:nvPr/>
        </p:nvCxnSpPr>
        <p:spPr>
          <a:xfrm>
            <a:off x="3932417" y="1731317"/>
            <a:ext cx="743967" cy="0"/>
          </a:xfrm>
          <a:prstGeom prst="straightConnector1">
            <a:avLst/>
          </a:prstGeom>
          <a:ln>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B6D1AFF3-478D-8AA2-86C9-EFA5A6518FB1}"/>
              </a:ext>
            </a:extLst>
          </p:cNvPr>
          <p:cNvCxnSpPr>
            <a:cxnSpLocks/>
          </p:cNvCxnSpPr>
          <p:nvPr/>
        </p:nvCxnSpPr>
        <p:spPr>
          <a:xfrm>
            <a:off x="6828564" y="1476713"/>
            <a:ext cx="0" cy="1000453"/>
          </a:xfrm>
          <a:prstGeom prst="straightConnector1">
            <a:avLst/>
          </a:prstGeom>
          <a:ln>
            <a:solidFill>
              <a:srgbClr val="C0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12359EC-8F27-ECFB-8283-0CDA83C70FF9}"/>
              </a:ext>
            </a:extLst>
          </p:cNvPr>
          <p:cNvCxnSpPr>
            <a:cxnSpLocks/>
          </p:cNvCxnSpPr>
          <p:nvPr/>
        </p:nvCxnSpPr>
        <p:spPr>
          <a:xfrm>
            <a:off x="3753519" y="2038635"/>
            <a:ext cx="3896732" cy="2767281"/>
          </a:xfrm>
          <a:prstGeom prst="line">
            <a:avLst/>
          </a:prstGeom>
          <a:ln>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C0D7BB58-B2AD-2C90-762A-575236E085FB}"/>
              </a:ext>
            </a:extLst>
          </p:cNvPr>
          <p:cNvCxnSpPr>
            <a:cxnSpLocks/>
          </p:cNvCxnSpPr>
          <p:nvPr/>
        </p:nvCxnSpPr>
        <p:spPr>
          <a:xfrm>
            <a:off x="7144647" y="1450933"/>
            <a:ext cx="515907" cy="3354983"/>
          </a:xfrm>
          <a:prstGeom prst="line">
            <a:avLst/>
          </a:prstGeom>
          <a:ln>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3BACA4B1-533E-98FA-EC10-E2CEC5CCF912}"/>
              </a:ext>
            </a:extLst>
          </p:cNvPr>
          <p:cNvCxnSpPr>
            <a:cxnSpLocks/>
            <a:endCxn id="29" idx="1"/>
          </p:cNvCxnSpPr>
          <p:nvPr/>
        </p:nvCxnSpPr>
        <p:spPr>
          <a:xfrm>
            <a:off x="7149100" y="1450933"/>
            <a:ext cx="2123548" cy="2069692"/>
          </a:xfrm>
          <a:prstGeom prst="line">
            <a:avLst/>
          </a:prstGeom>
          <a:ln>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E966706A-C16E-9C01-077F-7BB382BEC737}"/>
              </a:ext>
            </a:extLst>
          </p:cNvPr>
          <p:cNvCxnSpPr>
            <a:cxnSpLocks/>
          </p:cNvCxnSpPr>
          <p:nvPr/>
        </p:nvCxnSpPr>
        <p:spPr>
          <a:xfrm>
            <a:off x="10534700" y="2917731"/>
            <a:ext cx="306313" cy="26986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31629B66-A97D-0FB1-F41B-C4A0F4B08244}"/>
              </a:ext>
            </a:extLst>
          </p:cNvPr>
          <p:cNvSpPr txBox="1"/>
          <p:nvPr/>
        </p:nvSpPr>
        <p:spPr>
          <a:xfrm>
            <a:off x="134822" y="1383558"/>
            <a:ext cx="2610010" cy="1369606"/>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54545"/>
                </a:solidFill>
                <a:effectLst/>
                <a:uLnTx/>
                <a:uFillTx/>
                <a:latin typeface="Verdana"/>
                <a:ea typeface="+mn-ea"/>
                <a:cs typeface="+mn-cs"/>
              </a:rPr>
              <a:t>Connectivity:</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Value Added Network</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Direct Connection</a:t>
            </a: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54545"/>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54545"/>
                </a:solidFill>
                <a:effectLst/>
                <a:uLnTx/>
                <a:uFillTx/>
                <a:latin typeface="Verdana"/>
                <a:ea typeface="+mn-ea"/>
                <a:cs typeface="+mn-cs"/>
              </a:rPr>
              <a:t>Message Format:</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EDI (ANSI X12)</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XML (Ag </a:t>
            </a:r>
            <a:r>
              <a:rPr kumimoji="0" lang="en-US" sz="1000" b="0" i="0" u="none" strike="noStrike" kern="1200" cap="none" spc="0" normalizeH="0" baseline="0" noProof="0" dirty="0" err="1">
                <a:ln>
                  <a:noFill/>
                </a:ln>
                <a:solidFill>
                  <a:srgbClr val="454545"/>
                </a:solidFill>
                <a:effectLst/>
                <a:uLnTx/>
                <a:uFillTx/>
                <a:latin typeface="Verdana"/>
                <a:ea typeface="+mn-ea"/>
                <a:cs typeface="+mn-cs"/>
              </a:rPr>
              <a:t>eStandards</a:t>
            </a:r>
            <a:r>
              <a:rPr kumimoji="0" lang="en-US" sz="1000" b="0" i="0" u="none" strike="noStrike" kern="1200" cap="none" spc="0" normalizeH="0" baseline="0" noProof="0" dirty="0">
                <a:ln>
                  <a:noFill/>
                </a:ln>
                <a:solidFill>
                  <a:srgbClr val="454545"/>
                </a:solidFill>
                <a:effectLst/>
                <a:uLnTx/>
                <a:uFillTx/>
                <a:latin typeface="Verdana"/>
                <a:ea typeface="+mn-ea"/>
                <a:cs typeface="+mn-cs"/>
              </a:rPr>
              <a:t>, </a:t>
            </a:r>
            <a:r>
              <a:rPr kumimoji="0" lang="en-US" sz="1000" b="0" i="0" u="none" strike="noStrike" kern="1200" cap="none" spc="0" normalizeH="0" baseline="0" noProof="0" dirty="0" err="1">
                <a:ln>
                  <a:noFill/>
                </a:ln>
                <a:solidFill>
                  <a:srgbClr val="454545"/>
                </a:solidFill>
                <a:effectLst/>
                <a:uLnTx/>
                <a:uFillTx/>
                <a:latin typeface="Verdana"/>
                <a:ea typeface="+mn-ea"/>
                <a:cs typeface="+mn-cs"/>
              </a:rPr>
              <a:t>AgXML</a:t>
            </a:r>
            <a:r>
              <a:rPr kumimoji="0" lang="en-US" sz="1000" b="0" i="0" u="none" strike="noStrike" kern="1200" cap="none" spc="0" normalizeH="0" baseline="0" noProof="0" dirty="0">
                <a:ln>
                  <a:noFill/>
                </a:ln>
                <a:solidFill>
                  <a:srgbClr val="454545"/>
                </a:solidFill>
                <a:effectLst/>
                <a:uLnTx/>
                <a:uFillTx/>
                <a:latin typeface="Verdana"/>
                <a:ea typeface="+mn-ea"/>
                <a:cs typeface="+mn-cs"/>
              </a:rPr>
              <a:t>, OAGIS)</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JSON (OAGIS)</a:t>
            </a:r>
          </a:p>
        </p:txBody>
      </p:sp>
      <p:sp>
        <p:nvSpPr>
          <p:cNvPr id="144" name="TextBox 143">
            <a:extLst>
              <a:ext uri="{FF2B5EF4-FFF2-40B4-BE49-F238E27FC236}">
                <a16:creationId xmlns:a16="http://schemas.microsoft.com/office/drawing/2014/main" id="{924C46A8-756A-806A-1CC7-112CBBC31FCD}"/>
              </a:ext>
            </a:extLst>
          </p:cNvPr>
          <p:cNvSpPr txBox="1"/>
          <p:nvPr/>
        </p:nvSpPr>
        <p:spPr>
          <a:xfrm>
            <a:off x="2167958" y="3997864"/>
            <a:ext cx="1931939" cy="1492716"/>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54545"/>
                </a:solidFill>
                <a:effectLst/>
                <a:uLnTx/>
                <a:uFillTx/>
                <a:latin typeface="Verdana"/>
                <a:ea typeface="+mn-ea"/>
                <a:cs typeface="+mn-cs"/>
              </a:rPr>
              <a:t>Messages:</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Contract (CN)</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Seed Booking</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Order</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Shipment</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Invoice</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Product Movement</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Inventory</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Tonnage Reporting (CN)</a:t>
            </a:r>
          </a:p>
        </p:txBody>
      </p:sp>
      <p:sp>
        <p:nvSpPr>
          <p:cNvPr id="145" name="TextBox 144">
            <a:extLst>
              <a:ext uri="{FF2B5EF4-FFF2-40B4-BE49-F238E27FC236}">
                <a16:creationId xmlns:a16="http://schemas.microsoft.com/office/drawing/2014/main" id="{0E2FFDC7-1708-D46B-7248-8772B9437135}"/>
              </a:ext>
            </a:extLst>
          </p:cNvPr>
          <p:cNvSpPr txBox="1"/>
          <p:nvPr/>
        </p:nvSpPr>
        <p:spPr>
          <a:xfrm>
            <a:off x="4290948" y="3997864"/>
            <a:ext cx="2859486" cy="195438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54545"/>
                </a:solidFill>
                <a:effectLst/>
                <a:uLnTx/>
                <a:uFillTx/>
                <a:latin typeface="Verdana"/>
                <a:ea typeface="+mn-ea"/>
                <a:cs typeface="+mn-cs"/>
              </a:rPr>
              <a:t>Resources</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Ag Industry System (AGIIS)</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Entity Directory</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Product Directory</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Seed Licenses</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454545"/>
              </a:solidFill>
              <a:effectLst/>
              <a:uLnTx/>
              <a:uFillTx/>
              <a:latin typeface="Verdana"/>
              <a:ea typeface="+mn-ea"/>
              <a:cs typeface="+mn-cs"/>
            </a:endParaRPr>
          </a:p>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Verdana"/>
                <a:ea typeface="+mn-ea"/>
                <a:cs typeface="+mn-cs"/>
              </a:rPr>
              <a:t>Ag Data Application Programming Toolkit (ADAPT)</a:t>
            </a: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54545"/>
              </a:solidFill>
              <a:effectLst/>
              <a:uLnTx/>
              <a:uFillTx/>
              <a:latin typeface="Verdana"/>
              <a:ea typeface="+mn-ea"/>
              <a:cs typeface="+mn-cs"/>
            </a:endParaRP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srgbClr val="454545"/>
                </a:solidFill>
                <a:effectLst/>
                <a:uLnTx/>
                <a:uFillTx/>
                <a:latin typeface="Verdana"/>
                <a:ea typeface="+mn-ea"/>
                <a:cs typeface="+mn-cs"/>
              </a:rPr>
              <a:t>AgGlossary</a:t>
            </a:r>
            <a:endParaRPr kumimoji="0" lang="en-US" sz="1000" b="0" i="0" u="none" strike="noStrike" kern="1200" cap="none" spc="0" normalizeH="0" baseline="0" noProof="0" dirty="0">
              <a:ln>
                <a:noFill/>
              </a:ln>
              <a:solidFill>
                <a:srgbClr val="454545"/>
              </a:solidFill>
              <a:effectLst/>
              <a:uLnTx/>
              <a:uFillTx/>
              <a:latin typeface="Verdana"/>
              <a:ea typeface="+mn-ea"/>
              <a:cs typeface="+mn-cs"/>
            </a:endParaRP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Standards Navigators (CLICK, SCORE)</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Message Implementation Guidelines</a:t>
            </a:r>
          </a:p>
        </p:txBody>
      </p:sp>
      <p:cxnSp>
        <p:nvCxnSpPr>
          <p:cNvPr id="152" name="Straight Arrow Connector 151">
            <a:extLst>
              <a:ext uri="{FF2B5EF4-FFF2-40B4-BE49-F238E27FC236}">
                <a16:creationId xmlns:a16="http://schemas.microsoft.com/office/drawing/2014/main" id="{ADB26E7F-ED2C-6B88-32E7-639F3535D830}"/>
              </a:ext>
            </a:extLst>
          </p:cNvPr>
          <p:cNvCxnSpPr>
            <a:cxnSpLocks/>
          </p:cNvCxnSpPr>
          <p:nvPr/>
        </p:nvCxnSpPr>
        <p:spPr>
          <a:xfrm flipV="1">
            <a:off x="2369005" y="2088078"/>
            <a:ext cx="749469" cy="100173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0D3CE69B-510C-C7DF-4A0C-38507B97CE4A}"/>
              </a:ext>
            </a:extLst>
          </p:cNvPr>
          <p:cNvCxnSpPr>
            <a:cxnSpLocks/>
          </p:cNvCxnSpPr>
          <p:nvPr/>
        </p:nvCxnSpPr>
        <p:spPr>
          <a:xfrm flipV="1">
            <a:off x="2638368" y="2121905"/>
            <a:ext cx="724160" cy="967909"/>
          </a:xfrm>
          <a:prstGeom prst="straightConnector1">
            <a:avLst/>
          </a:prstGeom>
          <a:ln>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A47B3B7C-74DD-1317-A07B-1D59BB85C3F1}"/>
              </a:ext>
            </a:extLst>
          </p:cNvPr>
          <p:cNvCxnSpPr>
            <a:cxnSpLocks/>
          </p:cNvCxnSpPr>
          <p:nvPr/>
        </p:nvCxnSpPr>
        <p:spPr>
          <a:xfrm flipV="1">
            <a:off x="5777050" y="1049856"/>
            <a:ext cx="410476" cy="52849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2DC7EEF1-517F-C4C5-5D2E-D9C802F2B859}"/>
              </a:ext>
            </a:extLst>
          </p:cNvPr>
          <p:cNvCxnSpPr>
            <a:cxnSpLocks/>
          </p:cNvCxnSpPr>
          <p:nvPr/>
        </p:nvCxnSpPr>
        <p:spPr>
          <a:xfrm flipH="1" flipV="1">
            <a:off x="5770893" y="2149401"/>
            <a:ext cx="410476" cy="528490"/>
          </a:xfrm>
          <a:prstGeom prst="straightConnector1">
            <a:avLst/>
          </a:prstGeom>
          <a:ln>
            <a:solidFill>
              <a:srgbClr val="C0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025B2B1B-4580-5529-06D9-CC1EA2384CDE}"/>
              </a:ext>
            </a:extLst>
          </p:cNvPr>
          <p:cNvSpPr txBox="1"/>
          <p:nvPr/>
        </p:nvSpPr>
        <p:spPr>
          <a:xfrm>
            <a:off x="8375016" y="198072"/>
            <a:ext cx="2331087" cy="1954381"/>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54545"/>
                </a:solidFill>
                <a:effectLst/>
                <a:uLnTx/>
                <a:uFillTx/>
                <a:latin typeface="Verdana"/>
                <a:ea typeface="+mn-ea"/>
                <a:cs typeface="+mn-cs"/>
              </a:rPr>
              <a:t>Process Documents:</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54545"/>
                </a:solidFill>
                <a:effectLst/>
                <a:uLnTx/>
                <a:uFillTx/>
                <a:latin typeface="Verdana"/>
                <a:ea typeface="+mn-ea"/>
                <a:cs typeface="+mn-cs"/>
              </a:rPr>
              <a:t>SPADE</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Plan</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Observation</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Recommendation</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Work Order</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Load</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Load Destination</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54545"/>
                </a:solidFill>
                <a:effectLst/>
                <a:uLnTx/>
                <a:uFillTx/>
                <a:latin typeface="Verdana"/>
                <a:ea typeface="+mn-ea"/>
                <a:cs typeface="+mn-cs"/>
              </a:rPr>
              <a:t>PAIL</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Irrigation</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Water Management</a:t>
            </a:r>
          </a:p>
          <a:p>
            <a:pPr marL="171450" marR="0" lvl="0" indent="-17145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Observations &amp; Measurements</a:t>
            </a:r>
          </a:p>
        </p:txBody>
      </p:sp>
      <p:sp>
        <p:nvSpPr>
          <p:cNvPr id="170" name="TextBox 169">
            <a:extLst>
              <a:ext uri="{FF2B5EF4-FFF2-40B4-BE49-F238E27FC236}">
                <a16:creationId xmlns:a16="http://schemas.microsoft.com/office/drawing/2014/main" id="{EC6E8CF0-73E6-FD46-B67D-0033D356F870}"/>
              </a:ext>
            </a:extLst>
          </p:cNvPr>
          <p:cNvSpPr txBox="1"/>
          <p:nvPr/>
        </p:nvSpPr>
        <p:spPr>
          <a:xfrm>
            <a:off x="9011705" y="2459662"/>
            <a:ext cx="2663495" cy="430887"/>
          </a:xfrm>
          <a:prstGeom prst="rect">
            <a:avLst/>
          </a:prstGeom>
          <a:no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54545"/>
                </a:solidFill>
                <a:effectLst/>
                <a:uLnTx/>
                <a:uFillTx/>
                <a:latin typeface="Verdana"/>
                <a:ea typeface="+mn-ea"/>
                <a:cs typeface="+mn-cs"/>
              </a:rPr>
              <a:t>MODUS:</a:t>
            </a:r>
          </a:p>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545"/>
                </a:solidFill>
                <a:effectLst/>
                <a:uLnTx/>
                <a:uFillTx/>
                <a:latin typeface="Verdana"/>
                <a:ea typeface="+mn-ea"/>
                <a:cs typeface="+mn-cs"/>
              </a:rPr>
              <a:t>Soil and Laboratory Testing Standards</a:t>
            </a:r>
          </a:p>
        </p:txBody>
      </p:sp>
      <p:cxnSp>
        <p:nvCxnSpPr>
          <p:cNvPr id="23" name="Straight Arrow Connector 22">
            <a:extLst>
              <a:ext uri="{FF2B5EF4-FFF2-40B4-BE49-F238E27FC236}">
                <a16:creationId xmlns:a16="http://schemas.microsoft.com/office/drawing/2014/main" id="{E7E81DAB-3E1C-1CCD-1B7A-C2D4A23FA4D5}"/>
              </a:ext>
            </a:extLst>
          </p:cNvPr>
          <p:cNvCxnSpPr>
            <a:cxnSpLocks/>
          </p:cNvCxnSpPr>
          <p:nvPr/>
        </p:nvCxnSpPr>
        <p:spPr>
          <a:xfrm flipV="1">
            <a:off x="1072755" y="3771980"/>
            <a:ext cx="749469" cy="100173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C323200-D3B4-6C5D-E2A6-2B33C1EBBF38}"/>
              </a:ext>
            </a:extLst>
          </p:cNvPr>
          <p:cNvCxnSpPr>
            <a:cxnSpLocks/>
          </p:cNvCxnSpPr>
          <p:nvPr/>
        </p:nvCxnSpPr>
        <p:spPr>
          <a:xfrm flipV="1">
            <a:off x="1342118" y="3805807"/>
            <a:ext cx="724160" cy="967909"/>
          </a:xfrm>
          <a:prstGeom prst="straightConnector1">
            <a:avLst/>
          </a:prstGeom>
          <a:ln>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1026" name="Picture 2" descr="AgGateway &gt; News &gt; Communications Kit">
            <a:extLst>
              <a:ext uri="{FF2B5EF4-FFF2-40B4-BE49-F238E27FC236}">
                <a16:creationId xmlns:a16="http://schemas.microsoft.com/office/drawing/2014/main" id="{A6BDE896-3B21-97D8-736D-43148BCC866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6890" y="159903"/>
            <a:ext cx="1820190" cy="80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950026"/>
      </p:ext>
    </p:extLst>
  </p:cSld>
  <p:clrMapOvr>
    <a:masterClrMapping/>
  </p:clrMapOvr>
  <p:transition spd="slow">
    <p:wipe/>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Special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4419</TotalTime>
  <Words>1419</Words>
  <Application>Microsoft Office PowerPoint</Application>
  <PresentationFormat>Widescreen</PresentationFormat>
  <Paragraphs>169</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Gotham Office</vt:lpstr>
      <vt:lpstr>Lucida Grande</vt:lpstr>
      <vt:lpstr>Verdana</vt:lpstr>
      <vt:lpstr>Wingdings</vt:lpstr>
      <vt:lpstr>Office Theme</vt:lpstr>
      <vt:lpstr>1_Office Theme</vt:lpstr>
      <vt:lpstr>Special Content</vt:lpstr>
      <vt:lpstr>Ag Retail Meet Up</vt:lpstr>
      <vt:lpstr>What are we doing here?</vt:lpstr>
      <vt:lpstr>New Retailers</vt:lpstr>
      <vt:lpstr>Review of Current &amp; Emerging Topics</vt:lpstr>
      <vt:lpstr>What does EDI mean to Retail?</vt:lpstr>
      <vt:lpstr>Awareness and Implementation of Message  and Master Data Standards</vt:lpstr>
      <vt:lpstr>One Stop Connectivity Options</vt:lpstr>
      <vt:lpstr>Liz Sertl – Future of Identification Process</vt:lpstr>
      <vt:lpstr>PowerPoint Presentation</vt:lpstr>
      <vt:lpstr>Legal and security implications for implementing  LLM / generative AI</vt:lpstr>
      <vt:lpstr>Legal and security implications for implementing  LLM / generative AI</vt:lpstr>
      <vt:lpstr>New Retail Voices:  Potential Member Outreach</vt:lpstr>
      <vt:lpstr>Any other Topics to Discuss?</vt:lpstr>
      <vt:lpstr>Any other Topics to Discuss?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Marshall, Nikki</cp:lastModifiedBy>
  <cp:revision>45</cp:revision>
  <cp:lastPrinted>2023-04-19T01:40:50Z</cp:lastPrinted>
  <dcterms:created xsi:type="dcterms:W3CDTF">2023-10-19T16:23:46Z</dcterms:created>
  <dcterms:modified xsi:type="dcterms:W3CDTF">2023-11-16T21:21:56Z</dcterms:modified>
</cp:coreProperties>
</file>