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02" r:id="rId2"/>
  </p:sldMasterIdLst>
  <p:notesMasterIdLst>
    <p:notesMasterId r:id="rId24"/>
  </p:notesMasterIdLst>
  <p:sldIdLst>
    <p:sldId id="263" r:id="rId3"/>
    <p:sldId id="265" r:id="rId4"/>
    <p:sldId id="257" r:id="rId5"/>
    <p:sldId id="258" r:id="rId6"/>
    <p:sldId id="266" r:id="rId7"/>
    <p:sldId id="277" r:id="rId8"/>
    <p:sldId id="278" r:id="rId9"/>
    <p:sldId id="280" r:id="rId10"/>
    <p:sldId id="284" r:id="rId11"/>
    <p:sldId id="282" r:id="rId12"/>
    <p:sldId id="287" r:id="rId13"/>
    <p:sldId id="286" r:id="rId14"/>
    <p:sldId id="283" r:id="rId15"/>
    <p:sldId id="288" r:id="rId16"/>
    <p:sldId id="295" r:id="rId17"/>
    <p:sldId id="289" r:id="rId18"/>
    <p:sldId id="290" r:id="rId19"/>
    <p:sldId id="294" r:id="rId20"/>
    <p:sldId id="291" r:id="rId21"/>
    <p:sldId id="292" r:id="rId22"/>
    <p:sldId id="256"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5BF49-EF44-47F6-A7B9-A0F955BE9E96}" v="27" dt="2023-11-07T14:26:33.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p:restoredTop sz="70872" autoAdjust="0"/>
  </p:normalViewPr>
  <p:slideViewPr>
    <p:cSldViewPr snapToGrid="0">
      <p:cViewPr varScale="1">
        <p:scale>
          <a:sx n="51" d="100"/>
          <a:sy n="51" d="100"/>
        </p:scale>
        <p:origin x="1326" y="6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3734E2-030A-619B-50CD-CF459470EA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A2AAE94-2384-8F7B-85F5-D99A7409A9F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5202081-EAAA-FE40-976A-75A38CB55CA5}" type="datetimeFigureOut">
              <a:rPr lang="en-US"/>
              <a:pPr>
                <a:defRPr/>
              </a:pPr>
              <a:t>11/13/2023</a:t>
            </a:fld>
            <a:endParaRPr lang="en-US"/>
          </a:p>
        </p:txBody>
      </p:sp>
      <p:sp>
        <p:nvSpPr>
          <p:cNvPr id="4" name="Slide Image Placeholder 3">
            <a:extLst>
              <a:ext uri="{FF2B5EF4-FFF2-40B4-BE49-F238E27FC236}">
                <a16:creationId xmlns:a16="http://schemas.microsoft.com/office/drawing/2014/main" id="{10B119BB-4C51-91C4-1192-CE89385D509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DB3812-540B-F89E-7AF9-AFE89094FA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049D6A-C26D-F55C-040A-74CEC7701EF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042CB51-51F3-EB92-EA33-56B1B6F2ACE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B82131-D889-014D-A990-D23CB393F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Thank you to our Gold Sponsors – Bayer, Corteva, and SSI. They are sponsoring all of the first-time attendee activities.</a:t>
            </a:r>
          </a:p>
          <a:p>
            <a:endParaRPr lang="en-US" dirty="0"/>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2</a:t>
            </a:fld>
            <a:endParaRPr lang="en-US"/>
          </a:p>
        </p:txBody>
      </p:sp>
    </p:spTree>
    <p:extLst>
      <p:ext uri="{BB962C8B-B14F-4D97-AF65-F5344CB8AC3E}">
        <p14:creationId xmlns:p14="http://schemas.microsoft.com/office/powerpoint/2010/main" val="2926724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12</a:t>
            </a:fld>
            <a:endParaRPr lang="en-US"/>
          </a:p>
        </p:txBody>
      </p:sp>
    </p:spTree>
    <p:extLst>
      <p:ext uri="{BB962C8B-B14F-4D97-AF65-F5344CB8AC3E}">
        <p14:creationId xmlns:p14="http://schemas.microsoft.com/office/powerpoint/2010/main" val="255370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13</a:t>
            </a:fld>
            <a:endParaRPr lang="en-US"/>
          </a:p>
        </p:txBody>
      </p:sp>
    </p:spTree>
    <p:extLst>
      <p:ext uri="{BB962C8B-B14F-4D97-AF65-F5344CB8AC3E}">
        <p14:creationId xmlns:p14="http://schemas.microsoft.com/office/powerpoint/2010/main" val="252790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14</a:t>
            </a:fld>
            <a:endParaRPr lang="en-US"/>
          </a:p>
        </p:txBody>
      </p:sp>
    </p:spTree>
    <p:extLst>
      <p:ext uri="{BB962C8B-B14F-4D97-AF65-F5344CB8AC3E}">
        <p14:creationId xmlns:p14="http://schemas.microsoft.com/office/powerpoint/2010/main" val="229491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16</a:t>
            </a:fld>
            <a:endParaRPr lang="en-US"/>
          </a:p>
        </p:txBody>
      </p:sp>
    </p:spTree>
    <p:extLst>
      <p:ext uri="{BB962C8B-B14F-4D97-AF65-F5344CB8AC3E}">
        <p14:creationId xmlns:p14="http://schemas.microsoft.com/office/powerpoint/2010/main" val="53877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Schedule breakfast, lunch or dinner with customers, trading partners, or people you would like to know better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r>
              <a:rPr lang="en-US" sz="1200" b="1" kern="1200" dirty="0">
                <a:solidFill>
                  <a:schemeClr val="tx1"/>
                </a:solidFill>
                <a:effectLst/>
                <a:latin typeface="+mn-lt"/>
                <a:ea typeface="+mn-ea"/>
                <a:cs typeface="+mn-cs"/>
              </a:rPr>
              <a:t>Scott introduces Jeremy Wilson, AgGateway EVP-COO &amp; North America Director</a:t>
            </a:r>
          </a:p>
          <a:p>
            <a:endParaRPr lang="en-US" sz="1200" b="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17</a:t>
            </a:fld>
            <a:endParaRPr lang="en-US"/>
          </a:p>
        </p:txBody>
      </p:sp>
    </p:spTree>
    <p:extLst>
      <p:ext uri="{BB962C8B-B14F-4D97-AF65-F5344CB8AC3E}">
        <p14:creationId xmlns:p14="http://schemas.microsoft.com/office/powerpoint/2010/main" val="163037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Scott introduces Jeremy Wilson, AgGateway EVP-COO &amp; North America Director</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Jeremy:</a:t>
            </a:r>
          </a:p>
          <a:p>
            <a:r>
              <a:rPr lang="en-US" sz="1200" kern="1200" dirty="0">
                <a:solidFill>
                  <a:schemeClr val="tx1"/>
                </a:solidFill>
                <a:effectLst/>
                <a:latin typeface="+mn-lt"/>
                <a:ea typeface="+mn-ea"/>
                <a:cs typeface="+mn-cs"/>
              </a:rPr>
              <a:t>What Will You Take Home?</a:t>
            </a:r>
          </a:p>
          <a:p>
            <a:pPr lvl="0"/>
            <a:r>
              <a:rPr lang="en-US" sz="1200" kern="1200" dirty="0">
                <a:solidFill>
                  <a:schemeClr val="tx1"/>
                </a:solidFill>
                <a:effectLst/>
                <a:latin typeface="+mn-lt"/>
                <a:ea typeface="+mn-ea"/>
                <a:cs typeface="+mn-cs"/>
              </a:rPr>
              <a:t>Attendee perspective: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When I was in your shoes, I brought back information: what’s happening in the industry? What are our trading partners wanting from us - and what do we want them to know and hear? What is coming up on the horizon that will impact what we do today?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 also brought back skills that benefitted my professional life. Leadership and team management opportunities that may not always be present in your organization. Project management and implementation lessons. More detailed understanding of how other organizations work.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 brought back an enthusiasm for what was being done at AgGateway; even when what was being done didn’t have immediate impact on my organization, the fact that things were moving ahead meant the value we got from our membership would be sustainable. And there was always opportunity to expand our awareness and see how those things that didn’t immediately impact us might down the road.</a:t>
            </a:r>
          </a:p>
          <a:p>
            <a:pPr marL="0" lvl="0" indent="0">
              <a:buFont typeface="Arial" panose="020B0604020202020204" pitchFamily="34" charset="0"/>
              <a:buNone/>
            </a:pPr>
            <a:r>
              <a:rPr lang="en-US" sz="1200" kern="1200" dirty="0">
                <a:solidFill>
                  <a:schemeClr val="tx1"/>
                </a:solidFill>
                <a:effectLst/>
                <a:latin typeface="+mn-lt"/>
                <a:ea typeface="+mn-ea"/>
                <a:cs typeface="+mn-cs"/>
              </a:rPr>
              <a:t>AgGateway perspective: We want you to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Have made effective use of networking time - you’ve made important connections with peers, suppliers, customers, to build business relationships and plan implementation of </a:t>
            </a:r>
            <a:r>
              <a:rPr lang="en-US" sz="1200" kern="1200" dirty="0" err="1">
                <a:solidFill>
                  <a:schemeClr val="tx1"/>
                </a:solidFill>
                <a:effectLst/>
                <a:latin typeface="+mn-lt"/>
                <a:ea typeface="+mn-ea"/>
                <a:cs typeface="+mn-cs"/>
              </a:rPr>
              <a:t>eConnectivity</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See firsthand how other companies are working within the AgGateway umbrella to become more efficient, reduce costs and risks, and improve business and financial outcomes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Discover how </a:t>
            </a:r>
            <a:r>
              <a:rPr lang="en-US" sz="1200" kern="1200" dirty="0" err="1">
                <a:solidFill>
                  <a:schemeClr val="tx1"/>
                </a:solidFill>
                <a:effectLst/>
                <a:latin typeface="+mn-lt"/>
                <a:ea typeface="+mn-ea"/>
                <a:cs typeface="+mn-cs"/>
              </a:rPr>
              <a:t>eConnectivity</a:t>
            </a:r>
            <a:r>
              <a:rPr lang="en-US" sz="1200" kern="1200" dirty="0">
                <a:solidFill>
                  <a:schemeClr val="tx1"/>
                </a:solidFill>
                <a:effectLst/>
                <a:latin typeface="+mn-lt"/>
                <a:ea typeface="+mn-ea"/>
                <a:cs typeface="+mn-cs"/>
              </a:rPr>
              <a:t> is being used in the industry today - and identify other common processes where interoperability can bring business efficiency. We don’t think we’ve exhausted all the opportunity out there or solved all the world’s problems.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Take back an appreciation for the value of a member-driven and member-led approach to solving common business problems. Members join and continue to support because they know it’s better to lead than to be told what to do (regulation), and to engage with each other rather than go their own way. In most cases our industry competes on product and not on process. Standards are the baseline of efficiency - what you do in AgGateway allows you to innovate and compete in those niches you service best.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Your mileage may vary, and your value proposition is unique to your organization. We’ll help you tell that story if you want and as best we can. But we want you to be empowered as an ambassador for interoperability, efficiency, and AgGateway as the place to make that happen.</a:t>
            </a:r>
          </a:p>
          <a:p>
            <a:pPr marL="0" lvl="0" indent="0">
              <a:buFont typeface="Arial" panose="020B0604020202020204" pitchFamily="34" charset="0"/>
              <a:buNone/>
            </a:pPr>
            <a:r>
              <a:rPr lang="en-US" sz="1200" b="1" kern="1200" dirty="0">
                <a:solidFill>
                  <a:schemeClr val="tx1"/>
                </a:solidFill>
                <a:effectLst/>
                <a:latin typeface="+mn-lt"/>
                <a:ea typeface="+mn-ea"/>
                <a:cs typeface="+mn-cs"/>
              </a:rPr>
              <a:t>Jeremy throws it back to Chris to discuss Member Services</a:t>
            </a:r>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18</a:t>
            </a:fld>
            <a:endParaRPr lang="en-US"/>
          </a:p>
        </p:txBody>
      </p:sp>
    </p:spTree>
    <p:extLst>
      <p:ext uri="{BB962C8B-B14F-4D97-AF65-F5344CB8AC3E}">
        <p14:creationId xmlns:p14="http://schemas.microsoft.com/office/powerpoint/2010/main" val="1521061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Jeremy hands it over to Nikki Marshall to discuss Member Services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19</a:t>
            </a:fld>
            <a:endParaRPr lang="en-US"/>
          </a:p>
        </p:txBody>
      </p:sp>
    </p:spTree>
    <p:extLst>
      <p:ext uri="{BB962C8B-B14F-4D97-AF65-F5344CB8AC3E}">
        <p14:creationId xmlns:p14="http://schemas.microsoft.com/office/powerpoint/2010/main" val="388385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Member Services </a:t>
            </a:r>
            <a:r>
              <a:rPr lang="en-US" b="0" dirty="0"/>
              <a:t>was formed to provide a centralized resource for our AgGateway members and AGIIS subscribers.  We are here to answer any questions you have and to provide you the resources to help you integrate and become engaged in the organization. </a:t>
            </a:r>
          </a:p>
          <a:p>
            <a:pPr>
              <a:defRPr b="1"/>
            </a:pPr>
            <a:endParaRPr lang="en-US" b="0" dirty="0"/>
          </a:p>
          <a:p>
            <a:r>
              <a:rPr lang="en-US" dirty="0"/>
              <a:t>We are responsible for new member on-boarding which includes establishing a company record for your organization and all of your company contacts.  </a:t>
            </a:r>
          </a:p>
          <a:p>
            <a:r>
              <a:rPr lang="en-US" dirty="0"/>
              <a:t>When important communications need to be sent to the organization, or to a specific audience, Member Services is responsible for generating the distribution list for the intended audience and the delivery of the communication.</a:t>
            </a:r>
          </a:p>
          <a:p>
            <a:endParaRPr lang="en-US" dirty="0"/>
          </a:p>
          <a:p>
            <a:r>
              <a:rPr lang="en-US" dirty="0"/>
              <a:t>Member Services also provides services and tools to help your organization implement e-business.  Whether you need us to point you to the information on the website, or need us to conduct a presentation for your organization, Member Services can help you get started.</a:t>
            </a:r>
          </a:p>
          <a:p>
            <a:endParaRPr lang="en-US" dirty="0"/>
          </a:p>
          <a:p>
            <a:pPr>
              <a:defRPr b="1"/>
            </a:pPr>
            <a:r>
              <a:rPr lang="en-US" dirty="0"/>
              <a:t>Member Services Live </a:t>
            </a:r>
            <a:r>
              <a:rPr lang="en-US" b="0" dirty="0"/>
              <a:t>– Throughout the conference, Member Services will be available to answer any questions you have about your AgGateway membership, AGIIS or the conference in general.  Look on your agenda for Member Services Live, to find the times that we will be available.  We will be happy to help you with anything you need. </a:t>
            </a:r>
          </a:p>
          <a:p>
            <a:pPr>
              <a:defRPr b="1"/>
            </a:pPr>
            <a:endParaRPr lang="en-US" b="0" dirty="0"/>
          </a:p>
          <a:p>
            <a:r>
              <a:rPr lang="en-US" dirty="0"/>
              <a:t>Member Services Contact Information – To get in touch with Member Services, you can email us at Member.Services@AgGateway.org or call us at 866-251-8618.</a:t>
            </a:r>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20</a:t>
            </a:fld>
            <a:endParaRPr lang="en-US"/>
          </a:p>
        </p:txBody>
      </p:sp>
    </p:spTree>
    <p:extLst>
      <p:ext uri="{BB962C8B-B14F-4D97-AF65-F5344CB8AC3E}">
        <p14:creationId xmlns:p14="http://schemas.microsoft.com/office/powerpoint/2010/main" val="331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Scott Meredith welcomes everyone!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Scott introduces </a:t>
            </a:r>
            <a:r>
              <a:rPr lang="en-US" b="1" dirty="0" err="1"/>
              <a:t>AgGateway</a:t>
            </a:r>
            <a:r>
              <a:rPr lang="en-US" b="1" dirty="0"/>
              <a:t> staff members:</a:t>
            </a:r>
          </a:p>
          <a:p>
            <a:pPr marL="628650" lvl="1" indent="-171450">
              <a:buFont typeface="Arial" panose="020B0604020202020204" pitchFamily="34" charset="0"/>
              <a:buChar char="•"/>
            </a:pPr>
            <a:r>
              <a:rPr lang="en-US" dirty="0"/>
              <a:t>Brent Kemp – President &amp; CEO</a:t>
            </a:r>
          </a:p>
          <a:p>
            <a:pPr marL="628650" lvl="1" indent="-171450">
              <a:buFont typeface="Arial" panose="020B0604020202020204" pitchFamily="34" charset="0"/>
              <a:buChar char="•"/>
            </a:pPr>
            <a:r>
              <a:rPr lang="en-US" dirty="0"/>
              <a:t>Jeremy Wilson – Executive VP &amp; COO, NA Regional Director</a:t>
            </a:r>
          </a:p>
          <a:p>
            <a:pPr marL="628650" lvl="1" indent="-171450">
              <a:buFont typeface="Arial" panose="020B0604020202020204" pitchFamily="34" charset="0"/>
              <a:buChar char="•"/>
            </a:pPr>
            <a:r>
              <a:rPr lang="en-US" dirty="0"/>
              <a:t>Jim Wilson – Chief Technology Officer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Paul Schrimpf – Marketing &amp; Communications Director</a:t>
            </a:r>
          </a:p>
          <a:p>
            <a:pPr marL="628650" lvl="1" indent="-171450">
              <a:buFont typeface="Arial" panose="020B0604020202020204" pitchFamily="34" charset="0"/>
              <a:buChar char="•"/>
            </a:pPr>
            <a:r>
              <a:rPr lang="en-US" dirty="0"/>
              <a:t>Leslie Hedges – Director of Member Relations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Ben Craker – Portfolio Manager</a:t>
            </a:r>
          </a:p>
          <a:p>
            <a:pPr marL="628650" lvl="1" indent="-171450">
              <a:buFont typeface="Arial" panose="020B0604020202020204" pitchFamily="34" charset="0"/>
              <a:buChar char="•"/>
            </a:pPr>
            <a:r>
              <a:rPr lang="en-US" dirty="0"/>
              <a:t>Chris Crutchfield-  AGIIS Product Manager</a:t>
            </a:r>
          </a:p>
          <a:p>
            <a:pPr marL="628650" lvl="1" indent="-171450">
              <a:buFont typeface="Arial" panose="020B0604020202020204" pitchFamily="34" charset="0"/>
              <a:buChar char="•"/>
            </a:pPr>
            <a:r>
              <a:rPr lang="en-US" dirty="0"/>
              <a:t>Nikki Marshall– Member Services Program Manager</a:t>
            </a:r>
          </a:p>
          <a:p>
            <a:pPr marL="628650" lvl="1" indent="-171450">
              <a:buFont typeface="Arial" panose="020B0604020202020204" pitchFamily="34" charset="0"/>
              <a:buChar char="•"/>
            </a:pPr>
            <a:r>
              <a:rPr lang="en-US" dirty="0"/>
              <a:t>Kimberly Chauche – Executive Assistant</a:t>
            </a:r>
          </a:p>
          <a:p>
            <a:pPr marL="628650" lvl="1" indent="-171450">
              <a:buFont typeface="Arial" panose="020B0604020202020204" pitchFamily="34" charset="0"/>
              <a:buChar char="•"/>
            </a:pPr>
            <a:endParaRPr lang="en-US" dirty="0"/>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Scott covers the agenda items for today’s session – Turn over to Chris for Icebreaker </a:t>
            </a:r>
          </a:p>
          <a:p>
            <a:endParaRPr lang="en-US" dirty="0"/>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3</a:t>
            </a:fld>
            <a:endParaRPr lang="en-US"/>
          </a:p>
        </p:txBody>
      </p:sp>
    </p:spTree>
    <p:extLst>
      <p:ext uri="{BB962C8B-B14F-4D97-AF65-F5344CB8AC3E}">
        <p14:creationId xmlns:p14="http://schemas.microsoft.com/office/powerpoint/2010/main" val="395349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Nikki to give instructions for Icebreaker</a:t>
            </a:r>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4</a:t>
            </a:fld>
            <a:endParaRPr lang="en-US"/>
          </a:p>
        </p:txBody>
      </p:sp>
    </p:spTree>
    <p:extLst>
      <p:ext uri="{BB962C8B-B14F-4D97-AF65-F5344CB8AC3E}">
        <p14:creationId xmlns:p14="http://schemas.microsoft.com/office/powerpoint/2010/main" val="129403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Scott</a:t>
            </a:r>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5</a:t>
            </a:fld>
            <a:endParaRPr lang="en-US"/>
          </a:p>
        </p:txBody>
      </p:sp>
    </p:spTree>
    <p:extLst>
      <p:ext uri="{BB962C8B-B14F-4D97-AF65-F5344CB8AC3E}">
        <p14:creationId xmlns:p14="http://schemas.microsoft.com/office/powerpoint/2010/main" val="11587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500"/>
            </a:pPr>
            <a:r>
              <a:rPr lang="en-US" dirty="0"/>
              <a:t>Before we get started talking</a:t>
            </a:r>
            <a:r>
              <a:rPr lang="en-US" baseline="0" dirty="0"/>
              <a:t> about</a:t>
            </a:r>
            <a:r>
              <a:rPr lang="en-US" dirty="0"/>
              <a:t> the agenda, a few questions to consider</a:t>
            </a:r>
          </a:p>
          <a:p>
            <a:pPr>
              <a:defRPr sz="1500"/>
            </a:pPr>
            <a:endParaRPr lang="en-US" dirty="0"/>
          </a:p>
          <a:p>
            <a:pPr>
              <a:defRPr sz="1500"/>
            </a:pPr>
            <a:r>
              <a:rPr lang="en-US" dirty="0"/>
              <a:t>(Ask</a:t>
            </a:r>
            <a:r>
              <a:rPr lang="en-US" baseline="0" dirty="0"/>
              <a:t> the group question#1 to see what they think – might ask for at least response from each table - then throw out #2 to see if anyone can answer)</a:t>
            </a:r>
          </a:p>
          <a:p>
            <a:pPr>
              <a:defRPr sz="1500"/>
            </a:pPr>
            <a:endParaRPr lang="en-US" baseline="0" dirty="0"/>
          </a:p>
          <a:p>
            <a:pPr>
              <a:defRPr sz="1500"/>
            </a:pPr>
            <a:r>
              <a:rPr lang="en-US" baseline="0" dirty="0"/>
              <a:t>(You have 4 questions that fly in)</a:t>
            </a:r>
            <a:endParaRPr lang="en-US" dirty="0"/>
          </a:p>
          <a:p>
            <a:pPr marL="285750" indent="-285750">
              <a:buFont typeface="Arial" panose="020B0604020202020204" pitchFamily="34" charset="0"/>
              <a:buChar char="•"/>
            </a:pPr>
            <a:r>
              <a:rPr lang="en-US" sz="1200" b="1" dirty="0"/>
              <a:t>Why do we have face to face meetings?</a:t>
            </a:r>
            <a:r>
              <a:rPr lang="en-US" sz="1200" b="1" baseline="0" dirty="0"/>
              <a:t> </a:t>
            </a:r>
            <a:r>
              <a:rPr lang="en-US" sz="1200" baseline="0" dirty="0"/>
              <a:t>– To provide the engagement, collaboration with a face-to-face opportunity</a:t>
            </a:r>
            <a:endParaRPr lang="en-US" sz="1200" dirty="0"/>
          </a:p>
          <a:p>
            <a:pPr marL="285750" indent="-285750">
              <a:buFont typeface="Arial" panose="020B0604020202020204" pitchFamily="34" charset="0"/>
              <a:buChar char="•"/>
            </a:pPr>
            <a:r>
              <a:rPr lang="en-US" sz="1200" b="1" dirty="0"/>
              <a:t>How many meetings do we have? </a:t>
            </a:r>
            <a:r>
              <a:rPr lang="en-US" sz="1200" dirty="0"/>
              <a:t>– Two (MYM in June and Annual Conference in November)</a:t>
            </a:r>
          </a:p>
          <a:p>
            <a:pPr marL="285750" indent="-285750">
              <a:buFont typeface="Arial" panose="020B0604020202020204" pitchFamily="34" charset="0"/>
              <a:buChar char="•"/>
            </a:pPr>
            <a:r>
              <a:rPr lang="en-US" sz="1200" b="1" dirty="0"/>
              <a:t>How are face to face meetings structured? </a:t>
            </a:r>
            <a:r>
              <a:rPr lang="en-US" sz="1200" dirty="0"/>
              <a:t>– MYM is structure more around</a:t>
            </a:r>
            <a:r>
              <a:rPr lang="en-US" sz="1200" baseline="0" dirty="0"/>
              <a:t> working groups, projects, educational sessions, and committee meetings.  Annual Conference includes some of those meetings, but also speakers.</a:t>
            </a:r>
            <a:endParaRPr lang="en-US" sz="1200" dirty="0"/>
          </a:p>
          <a:p>
            <a:pPr marL="285750" indent="-285750">
              <a:buFont typeface="Arial" panose="020B0604020202020204" pitchFamily="34" charset="0"/>
              <a:buChar char="•"/>
            </a:pPr>
            <a:r>
              <a:rPr lang="en-US" sz="1200" b="1" dirty="0"/>
              <a:t>Who are sponsors and what do they provide?  </a:t>
            </a:r>
            <a:r>
              <a:rPr lang="en-US" sz="1200" dirty="0"/>
              <a:t>Our sponsors</a:t>
            </a:r>
            <a:r>
              <a:rPr lang="en-US" sz="1200" baseline="0" dirty="0"/>
              <a:t> help to offset costs to keep the registration costs down.  This also allows our members access and visibility to those in the industry willing to help and support out meetings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B3B82131-D889-014D-A990-D23CB393F8B4}" type="slidenum">
              <a:rPr lang="en-US" smtClean="0"/>
              <a:pPr>
                <a:defRPr/>
              </a:pPr>
              <a:t>7</a:t>
            </a:fld>
            <a:endParaRPr lang="en-US"/>
          </a:p>
        </p:txBody>
      </p:sp>
    </p:spTree>
    <p:extLst>
      <p:ext uri="{BB962C8B-B14F-4D97-AF65-F5344CB8AC3E}">
        <p14:creationId xmlns:p14="http://schemas.microsoft.com/office/powerpoint/2010/main" val="190387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Note that “Closed” doesn’t mean “Keep Out” - it means, talk to the session lead for more information and understanding on whether guests are welcome, and to what extent participation will be allowed</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8</a:t>
            </a:fld>
            <a:endParaRPr lang="en-US"/>
          </a:p>
        </p:txBody>
      </p:sp>
    </p:spTree>
    <p:extLst>
      <p:ext uri="{BB962C8B-B14F-4D97-AF65-F5344CB8AC3E}">
        <p14:creationId xmlns:p14="http://schemas.microsoft.com/office/powerpoint/2010/main" val="419082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are some highlights of this week’s agenda (more details on following slides) </a:t>
            </a:r>
          </a:p>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9</a:t>
            </a:fld>
            <a:endParaRPr lang="en-US"/>
          </a:p>
        </p:txBody>
      </p:sp>
    </p:spTree>
    <p:extLst>
      <p:ext uri="{BB962C8B-B14F-4D97-AF65-F5344CB8AC3E}">
        <p14:creationId xmlns:p14="http://schemas.microsoft.com/office/powerpoint/2010/main" val="342753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10</a:t>
            </a:fld>
            <a:endParaRPr lang="en-US"/>
          </a:p>
        </p:txBody>
      </p:sp>
    </p:spTree>
    <p:extLst>
      <p:ext uri="{BB962C8B-B14F-4D97-AF65-F5344CB8AC3E}">
        <p14:creationId xmlns:p14="http://schemas.microsoft.com/office/powerpoint/2010/main" val="24401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B14DCD9-26F3-2041-A928-AD8714780227}" type="slidenum">
              <a:rPr lang="en-US" smtClean="0"/>
              <a:pPr>
                <a:defRPr/>
              </a:pPr>
              <a:t>11</a:t>
            </a:fld>
            <a:endParaRPr lang="en-US"/>
          </a:p>
        </p:txBody>
      </p:sp>
    </p:spTree>
    <p:extLst>
      <p:ext uri="{BB962C8B-B14F-4D97-AF65-F5344CB8AC3E}">
        <p14:creationId xmlns:p14="http://schemas.microsoft.com/office/powerpoint/2010/main" val="159090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CB9D20D-C0A3-75B4-B591-6551AD539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84E402A9-7586-5BD9-BDA8-C8CFAA3E1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A7080354-A039-D023-E1CD-F6B2F189E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30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9F4EA20-C7FA-7EF7-E6B2-B03C357F7960}"/>
              </a:ext>
            </a:extLst>
          </p:cNvPr>
          <p:cNvSpPr>
            <a:spLocks noGrp="1"/>
          </p:cNvSpPr>
          <p:nvPr>
            <p:ph type="sldNum" sz="quarter" idx="10"/>
          </p:nvPr>
        </p:nvSpPr>
        <p:spPr/>
        <p:txBody>
          <a:bodyPr/>
          <a:lstStyle>
            <a:lvl1pPr>
              <a:defRPr/>
            </a:lvl1pPr>
          </a:lstStyle>
          <a:p>
            <a:pPr>
              <a:defRPr/>
            </a:pPr>
            <a:fld id="{B0DF7432-2E7E-C04B-BDDE-DDFFB90F685B}" type="slidenum">
              <a:rPr lang="en-US"/>
              <a:pPr>
                <a:defRPr/>
              </a:pPr>
              <a:t>‹#›</a:t>
            </a:fld>
            <a:endParaRPr lang="en-US" dirty="0"/>
          </a:p>
        </p:txBody>
      </p:sp>
    </p:spTree>
    <p:extLst>
      <p:ext uri="{BB962C8B-B14F-4D97-AF65-F5344CB8AC3E}">
        <p14:creationId xmlns:p14="http://schemas.microsoft.com/office/powerpoint/2010/main" val="4058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r>
              <a:rPr lang="en-US" noProof="0"/>
              <a:t>Click icon to add picture</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BB163B97-E461-90DF-510B-4DCBF1E98907}"/>
              </a:ext>
            </a:extLst>
          </p:cNvPr>
          <p:cNvSpPr>
            <a:spLocks noGrp="1"/>
          </p:cNvSpPr>
          <p:nvPr>
            <p:ph type="sldNum" sz="quarter" idx="10"/>
          </p:nvPr>
        </p:nvSpPr>
        <p:spPr/>
        <p:txBody>
          <a:bodyPr/>
          <a:lstStyle>
            <a:lvl1pPr>
              <a:defRPr/>
            </a:lvl1pPr>
          </a:lstStyle>
          <a:p>
            <a:pPr>
              <a:defRPr/>
            </a:pPr>
            <a:fld id="{304AC70C-F3C7-D743-BF4A-8BA47D113FAA}" type="slidenum">
              <a:rPr lang="en-US"/>
              <a:pPr>
                <a:defRPr/>
              </a:pPr>
              <a:t>‹#›</a:t>
            </a:fld>
            <a:endParaRPr lang="en-US" dirty="0"/>
          </a:p>
        </p:txBody>
      </p:sp>
    </p:spTree>
    <p:extLst>
      <p:ext uri="{BB962C8B-B14F-4D97-AF65-F5344CB8AC3E}">
        <p14:creationId xmlns:p14="http://schemas.microsoft.com/office/powerpoint/2010/main" val="222614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E18AABD0-86BD-B4B7-30B5-630BBDBCAA5D}"/>
              </a:ext>
            </a:extLst>
          </p:cNvPr>
          <p:cNvSpPr>
            <a:spLocks noGrp="1"/>
          </p:cNvSpPr>
          <p:nvPr>
            <p:ph type="sldNum" sz="quarter" idx="10"/>
          </p:nvPr>
        </p:nvSpPr>
        <p:spPr/>
        <p:txBody>
          <a:bodyPr/>
          <a:lstStyle>
            <a:lvl1pPr>
              <a:defRPr/>
            </a:lvl1pPr>
          </a:lstStyle>
          <a:p>
            <a:pPr>
              <a:defRPr/>
            </a:pPr>
            <a:fld id="{956CD801-72E6-0449-9F55-7F05FCE8FE89}" type="slidenum">
              <a:rPr lang="en-US"/>
              <a:pPr>
                <a:defRPr/>
              </a:pPr>
              <a:t>‹#›</a:t>
            </a:fld>
            <a:endParaRPr lang="en-US" dirty="0"/>
          </a:p>
        </p:txBody>
      </p:sp>
    </p:spTree>
    <p:extLst>
      <p:ext uri="{BB962C8B-B14F-4D97-AF65-F5344CB8AC3E}">
        <p14:creationId xmlns:p14="http://schemas.microsoft.com/office/powerpoint/2010/main" val="153217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A green city skyline with a bridge&#10;&#10;Description automatically generated">
            <a:extLst>
              <a:ext uri="{FF2B5EF4-FFF2-40B4-BE49-F238E27FC236}">
                <a16:creationId xmlns:a16="http://schemas.microsoft.com/office/drawing/2014/main" id="{D0FDD1C6-AB2E-70FF-0F40-4C7468B6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9FDFC283-9A35-0967-D0FC-817B4D33E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BD0A63B8-69D6-08F6-2AF2-0AE6DE2D3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189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A green cityscape with a bridge&#10;&#10;Description automatically generated">
            <a:extLst>
              <a:ext uri="{FF2B5EF4-FFF2-40B4-BE49-F238E27FC236}">
                <a16:creationId xmlns:a16="http://schemas.microsoft.com/office/drawing/2014/main" id="{F8E5BE62-64A4-C06B-8057-3A5D2A875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5388"/>
            <a:ext cx="121920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B17612D6-6734-2D0F-9F45-EA54AB4C4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900113"/>
            <a:ext cx="33051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 close-up of a logo&#10;&#10;Description automatically generated">
            <a:extLst>
              <a:ext uri="{FF2B5EF4-FFF2-40B4-BE49-F238E27FC236}">
                <a16:creationId xmlns:a16="http://schemas.microsoft.com/office/drawing/2014/main" id="{F1713D00-B843-0D95-9B85-3E0198D03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1948340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B61B9506-1B67-316D-04B6-71D43D15237B}"/>
              </a:ext>
            </a:extLst>
          </p:cNvPr>
          <p:cNvSpPr>
            <a:spLocks noGrp="1"/>
          </p:cNvSpPr>
          <p:nvPr>
            <p:ph type="sldNum" sz="quarter" idx="10"/>
          </p:nvPr>
        </p:nvSpPr>
        <p:spPr/>
        <p:txBody>
          <a:bodyPr/>
          <a:lstStyle>
            <a:lvl1pPr>
              <a:defRPr/>
            </a:lvl1pPr>
          </a:lstStyle>
          <a:p>
            <a:pPr>
              <a:defRPr/>
            </a:pPr>
            <a:fld id="{C5FF24FC-A894-4F4A-A4FA-C3ECCF1A23E3}" type="slidenum">
              <a:rPr lang="en-US"/>
              <a:pPr>
                <a:defRPr/>
              </a:pPr>
              <a:t>‹#›</a:t>
            </a:fld>
            <a:endParaRPr lang="en-US" dirty="0"/>
          </a:p>
        </p:txBody>
      </p:sp>
    </p:spTree>
    <p:extLst>
      <p:ext uri="{BB962C8B-B14F-4D97-AF65-F5344CB8AC3E}">
        <p14:creationId xmlns:p14="http://schemas.microsoft.com/office/powerpoint/2010/main" val="190849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E9902C4-3EFE-D590-8081-31FEDAE7C031}"/>
              </a:ext>
            </a:extLst>
          </p:cNvPr>
          <p:cNvSpPr txBox="1">
            <a:spLocks/>
          </p:cNvSpPr>
          <p:nvPr/>
        </p:nvSpPr>
        <p:spPr>
          <a:xfrm>
            <a:off x="50800" y="6429375"/>
            <a:ext cx="501650" cy="315913"/>
          </a:xfrm>
          <a:prstGeom prst="rect">
            <a:avLst/>
          </a:prstGeom>
        </p:spPr>
        <p:txBody>
          <a:bodyPr/>
          <a:lstStyle>
            <a:defPPr>
              <a:defRPr lang="en-US"/>
            </a:defPPr>
            <a:lvl1pPr algn="l" rtl="0" eaLnBrk="1" fontAlgn="auto" hangingPunct="1">
              <a:spcBef>
                <a:spcPts val="0"/>
              </a:spcBef>
              <a:spcAft>
                <a:spcPts val="0"/>
              </a:spcAft>
              <a:defRPr sz="1600" b="1" kern="1200">
                <a:solidFill>
                  <a:srgbClr val="679146"/>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34FBECBE-E135-F140-86CA-878A8A01D749}" type="slidenum">
              <a:rPr lang="en-US" smtClean="0"/>
              <a:pPr>
                <a:defRPr/>
              </a:pPr>
              <a:t>‹#›</a:t>
            </a:fld>
            <a:endParaRPr lang="en-US" dirty="0"/>
          </a:p>
        </p:txBody>
      </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9945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28820B-C2AA-A220-73AB-A985E24E2041}"/>
              </a:ext>
            </a:extLst>
          </p:cNvPr>
          <p:cNvSpPr>
            <a:spLocks noGrp="1"/>
          </p:cNvSpPr>
          <p:nvPr>
            <p:ph type="sldNum" sz="quarter" idx="10"/>
          </p:nvPr>
        </p:nvSpPr>
        <p:spPr/>
        <p:txBody>
          <a:bodyPr/>
          <a:lstStyle>
            <a:lvl1pPr>
              <a:defRPr/>
            </a:lvl1pPr>
          </a:lstStyle>
          <a:p>
            <a:pPr>
              <a:defRPr/>
            </a:pPr>
            <a:fld id="{0A9A14CC-5979-654D-961A-451F65A88E94}" type="slidenum">
              <a:rPr lang="en-US"/>
              <a:pPr>
                <a:defRPr/>
              </a:pPr>
              <a:t>‹#›</a:t>
            </a:fld>
            <a:endParaRPr lang="en-US" dirty="0"/>
          </a:p>
        </p:txBody>
      </p:sp>
    </p:spTree>
    <p:extLst>
      <p:ext uri="{BB962C8B-B14F-4D97-AF65-F5344CB8AC3E}">
        <p14:creationId xmlns:p14="http://schemas.microsoft.com/office/powerpoint/2010/main" val="2151062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41981060-1E09-A83E-486F-EA59DB6912C5}"/>
              </a:ext>
            </a:extLst>
          </p:cNvPr>
          <p:cNvSpPr>
            <a:spLocks noGrp="1"/>
          </p:cNvSpPr>
          <p:nvPr>
            <p:ph type="sldNum" sz="quarter" idx="10"/>
          </p:nvPr>
        </p:nvSpPr>
        <p:spPr/>
        <p:txBody>
          <a:bodyPr/>
          <a:lstStyle>
            <a:lvl1pPr>
              <a:defRPr/>
            </a:lvl1pPr>
          </a:lstStyle>
          <a:p>
            <a:pPr>
              <a:defRPr/>
            </a:pPr>
            <a:fld id="{A400ED9C-2E94-2946-BC49-C1EE6CF1E383}" type="slidenum">
              <a:rPr lang="en-US"/>
              <a:pPr>
                <a:defRPr/>
              </a:pPr>
              <a:t>‹#›</a:t>
            </a:fld>
            <a:endParaRPr lang="en-US" dirty="0"/>
          </a:p>
        </p:txBody>
      </p:sp>
    </p:spTree>
    <p:extLst>
      <p:ext uri="{BB962C8B-B14F-4D97-AF65-F5344CB8AC3E}">
        <p14:creationId xmlns:p14="http://schemas.microsoft.com/office/powerpoint/2010/main" val="3692376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679146"/>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0C1F3FCD-A60F-8E40-76D1-D9D561F2A682}"/>
              </a:ext>
            </a:extLst>
          </p:cNvPr>
          <p:cNvSpPr>
            <a:spLocks noGrp="1"/>
          </p:cNvSpPr>
          <p:nvPr>
            <p:ph type="sldNum" sz="quarter" idx="10"/>
          </p:nvPr>
        </p:nvSpPr>
        <p:spPr/>
        <p:txBody>
          <a:bodyPr/>
          <a:lstStyle>
            <a:lvl1pPr>
              <a:defRPr/>
            </a:lvl1pPr>
          </a:lstStyle>
          <a:p>
            <a:pPr>
              <a:defRPr/>
            </a:pPr>
            <a:fld id="{06457B85-8BBF-7B42-957E-BA6D4BECBBA7}" type="slidenum">
              <a:rPr lang="en-US"/>
              <a:pPr>
                <a:defRPr/>
              </a:pPr>
              <a:t>‹#›</a:t>
            </a:fld>
            <a:endParaRPr lang="en-US" dirty="0"/>
          </a:p>
        </p:txBody>
      </p:sp>
    </p:spTree>
    <p:extLst>
      <p:ext uri="{BB962C8B-B14F-4D97-AF65-F5344CB8AC3E}">
        <p14:creationId xmlns:p14="http://schemas.microsoft.com/office/powerpoint/2010/main" val="2206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1" descr="A city skyline with a bridge&#10;&#10;Description automatically generated">
            <a:extLst>
              <a:ext uri="{FF2B5EF4-FFF2-40B4-BE49-F238E27FC236}">
                <a16:creationId xmlns:a16="http://schemas.microsoft.com/office/drawing/2014/main" id="{036EDA03-E288-C45F-2C43-EC7000BB4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60625"/>
            <a:ext cx="12204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 close-up of a logo&#10;&#10;Description automatically generated">
            <a:extLst>
              <a:ext uri="{FF2B5EF4-FFF2-40B4-BE49-F238E27FC236}">
                <a16:creationId xmlns:a16="http://schemas.microsoft.com/office/drawing/2014/main" id="{E8EEAA4C-F3F9-C7C2-22BB-A4581A65B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700" y="1368425"/>
            <a:ext cx="304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A logo with blue and green text&#10;&#10;Description automatically generated">
            <a:extLst>
              <a:ext uri="{FF2B5EF4-FFF2-40B4-BE49-F238E27FC236}">
                <a16:creationId xmlns:a16="http://schemas.microsoft.com/office/drawing/2014/main" id="{22A0D22C-C4F2-8AB2-FBEB-FCA933245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675" y="638175"/>
            <a:ext cx="39036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01041" y="3022190"/>
            <a:ext cx="9144000" cy="919617"/>
          </a:xfrm>
        </p:spPr>
        <p:txBody>
          <a:bodyPr anchor="t">
            <a:normAutofit/>
          </a:bodyPr>
          <a:lstStyle>
            <a:lvl1pPr algn="l">
              <a:defRPr sz="48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1041" y="4244386"/>
            <a:ext cx="9144000" cy="1655762"/>
          </a:xfrm>
        </p:spPr>
        <p:txBody>
          <a:bodyPr/>
          <a:lstStyle>
            <a:lvl1pPr marL="0" indent="0" algn="l">
              <a:buNone/>
              <a:defRPr sz="2400">
                <a:solidFill>
                  <a:schemeClr val="bg1"/>
                </a:solidFill>
              </a:defRPr>
            </a:lvl1pPr>
            <a:lvl2pPr marL="457232" indent="0" algn="ctr">
              <a:buNone/>
              <a:defRPr sz="2001"/>
            </a:lvl2pPr>
            <a:lvl3pPr marL="914466" indent="0" algn="ctr">
              <a:buNone/>
              <a:defRPr sz="1800"/>
            </a:lvl3pPr>
            <a:lvl4pPr marL="1371698" indent="0" algn="ctr">
              <a:buNone/>
              <a:defRPr sz="1600"/>
            </a:lvl4pPr>
            <a:lvl5pPr marL="1828931" indent="0" algn="ctr">
              <a:buNone/>
              <a:defRPr sz="1600"/>
            </a:lvl5pPr>
            <a:lvl6pPr marL="2286164" indent="0" algn="ctr">
              <a:buNone/>
              <a:defRPr sz="1600"/>
            </a:lvl6pPr>
            <a:lvl7pPr marL="2743397" indent="0" algn="ctr">
              <a:buNone/>
              <a:defRPr sz="1600"/>
            </a:lvl7pPr>
            <a:lvl8pPr marL="3200630" indent="0" algn="ctr">
              <a:buNone/>
              <a:defRPr sz="1600"/>
            </a:lvl8pPr>
            <a:lvl9pPr marL="365786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2252569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79146"/>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20C3B1D5-E5BA-6945-3902-F43324FB59E7}"/>
              </a:ext>
            </a:extLst>
          </p:cNvPr>
          <p:cNvSpPr>
            <a:spLocks noGrp="1"/>
          </p:cNvSpPr>
          <p:nvPr>
            <p:ph type="sldNum" sz="quarter" idx="10"/>
          </p:nvPr>
        </p:nvSpPr>
        <p:spPr/>
        <p:txBody>
          <a:bodyPr/>
          <a:lstStyle>
            <a:lvl1pPr>
              <a:defRPr/>
            </a:lvl1pPr>
          </a:lstStyle>
          <a:p>
            <a:pPr>
              <a:defRPr/>
            </a:pPr>
            <a:fld id="{17887378-A0D5-DA4D-82C6-30058958AB11}" type="slidenum">
              <a:rPr lang="en-US"/>
              <a:pPr>
                <a:defRPr/>
              </a:pPr>
              <a:t>‹#›</a:t>
            </a:fld>
            <a:endParaRPr lang="en-US" dirty="0"/>
          </a:p>
        </p:txBody>
      </p:sp>
    </p:spTree>
    <p:extLst>
      <p:ext uri="{BB962C8B-B14F-4D97-AF65-F5344CB8AC3E}">
        <p14:creationId xmlns:p14="http://schemas.microsoft.com/office/powerpoint/2010/main" val="418542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676299A-66BD-5006-2F30-29B7A352A296}"/>
              </a:ext>
            </a:extLst>
          </p:cNvPr>
          <p:cNvSpPr>
            <a:spLocks noGrp="1"/>
          </p:cNvSpPr>
          <p:nvPr>
            <p:ph type="sldNum" sz="quarter" idx="10"/>
          </p:nvPr>
        </p:nvSpPr>
        <p:spPr/>
        <p:txBody>
          <a:bodyPr/>
          <a:lstStyle>
            <a:lvl1pPr>
              <a:defRPr/>
            </a:lvl1pPr>
          </a:lstStyle>
          <a:p>
            <a:pPr>
              <a:defRPr/>
            </a:pPr>
            <a:fld id="{3927506C-7890-E14D-9E9F-B768F6EA314A}" type="slidenum">
              <a:rPr lang="en-US"/>
              <a:pPr>
                <a:defRPr/>
              </a:pPr>
              <a:t>‹#›</a:t>
            </a:fld>
            <a:endParaRPr lang="en-US" dirty="0"/>
          </a:p>
        </p:txBody>
      </p:sp>
    </p:spTree>
    <p:extLst>
      <p:ext uri="{BB962C8B-B14F-4D97-AF65-F5344CB8AC3E}">
        <p14:creationId xmlns:p14="http://schemas.microsoft.com/office/powerpoint/2010/main" val="20617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02AD3AF-D36E-7F10-681F-A1330906EDB7}"/>
              </a:ext>
            </a:extLst>
          </p:cNvPr>
          <p:cNvSpPr>
            <a:spLocks noGrp="1"/>
          </p:cNvSpPr>
          <p:nvPr>
            <p:ph type="sldNum" sz="quarter" idx="10"/>
          </p:nvPr>
        </p:nvSpPr>
        <p:spPr/>
        <p:txBody>
          <a:bodyPr/>
          <a:lstStyle>
            <a:lvl1pPr>
              <a:defRPr/>
            </a:lvl1pPr>
          </a:lstStyle>
          <a:p>
            <a:pPr>
              <a:defRPr/>
            </a:pPr>
            <a:fld id="{7E995C1C-E3AB-6F4F-BFD9-0F5012AC5824}" type="slidenum">
              <a:rPr lang="en-US"/>
              <a:pPr>
                <a:defRPr/>
              </a:pPr>
              <a:t>‹#›</a:t>
            </a:fld>
            <a:endParaRPr lang="en-US" dirty="0"/>
          </a:p>
        </p:txBody>
      </p:sp>
    </p:spTree>
    <p:extLst>
      <p:ext uri="{BB962C8B-B14F-4D97-AF65-F5344CB8AC3E}">
        <p14:creationId xmlns:p14="http://schemas.microsoft.com/office/powerpoint/2010/main" val="256887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32" indent="0">
              <a:buNone/>
              <a:defRPr sz="2801"/>
            </a:lvl2pPr>
            <a:lvl3pPr marL="914466" indent="0">
              <a:buNone/>
              <a:defRPr sz="2400"/>
            </a:lvl3pPr>
            <a:lvl4pPr marL="1371698" indent="0">
              <a:buNone/>
              <a:defRPr sz="2001"/>
            </a:lvl4pPr>
            <a:lvl5pPr marL="1828931" indent="0">
              <a:buNone/>
              <a:defRPr sz="2001"/>
            </a:lvl5pPr>
            <a:lvl6pPr marL="2286164" indent="0">
              <a:buNone/>
              <a:defRPr sz="2001"/>
            </a:lvl6pPr>
            <a:lvl7pPr marL="2743397" indent="0">
              <a:buNone/>
              <a:defRPr sz="2001"/>
            </a:lvl7pPr>
            <a:lvl8pPr marL="3200630" indent="0">
              <a:buNone/>
              <a:defRPr sz="2001"/>
            </a:lvl8pPr>
            <a:lvl9pPr marL="3657863" indent="0">
              <a:buNone/>
              <a:defRPr sz="2001"/>
            </a:lvl9pPr>
          </a:lstStyle>
          <a:p>
            <a:pPr lvl="0"/>
            <a:endParaRPr lang="en-US" noProof="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32" indent="0">
              <a:buNone/>
              <a:defRPr sz="1400"/>
            </a:lvl2pPr>
            <a:lvl3pPr marL="914466" indent="0">
              <a:buNone/>
              <a:defRPr sz="1201"/>
            </a:lvl3pPr>
            <a:lvl4pPr marL="1371698" indent="0">
              <a:buNone/>
              <a:defRPr sz="1000"/>
            </a:lvl4pPr>
            <a:lvl5pPr marL="1828931" indent="0">
              <a:buNone/>
              <a:defRPr sz="1000"/>
            </a:lvl5pPr>
            <a:lvl6pPr marL="2286164" indent="0">
              <a:buNone/>
              <a:defRPr sz="1000"/>
            </a:lvl6pPr>
            <a:lvl7pPr marL="2743397" indent="0">
              <a:buNone/>
              <a:defRPr sz="1000"/>
            </a:lvl7pPr>
            <a:lvl8pPr marL="3200630" indent="0">
              <a:buNone/>
              <a:defRPr sz="1000"/>
            </a:lvl8pPr>
            <a:lvl9pPr marL="3657863"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9FBA2293-76E9-6A2B-F898-338958408B22}"/>
              </a:ext>
            </a:extLst>
          </p:cNvPr>
          <p:cNvSpPr>
            <a:spLocks noGrp="1"/>
          </p:cNvSpPr>
          <p:nvPr>
            <p:ph type="sldNum" sz="quarter" idx="10"/>
          </p:nvPr>
        </p:nvSpPr>
        <p:spPr/>
        <p:txBody>
          <a:bodyPr/>
          <a:lstStyle>
            <a:lvl1pPr>
              <a:defRPr/>
            </a:lvl1pPr>
          </a:lstStyle>
          <a:p>
            <a:pPr>
              <a:defRPr/>
            </a:pPr>
            <a:fld id="{4D762752-B9DD-7648-B1E3-E7923B510914}" type="slidenum">
              <a:rPr lang="en-US"/>
              <a:pPr>
                <a:defRPr/>
              </a:pPr>
              <a:t>‹#›</a:t>
            </a:fld>
            <a:endParaRPr lang="en-US" dirty="0"/>
          </a:p>
        </p:txBody>
      </p:sp>
    </p:spTree>
    <p:extLst>
      <p:ext uri="{BB962C8B-B14F-4D97-AF65-F5344CB8AC3E}">
        <p14:creationId xmlns:p14="http://schemas.microsoft.com/office/powerpoint/2010/main" val="1486777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1C18B73-EC32-6243-952C-2B6B5938899F}"/>
              </a:ext>
            </a:extLst>
          </p:cNvPr>
          <p:cNvSpPr>
            <a:spLocks noGrp="1"/>
          </p:cNvSpPr>
          <p:nvPr>
            <p:ph type="sldNum" sz="quarter" idx="10"/>
          </p:nvPr>
        </p:nvSpPr>
        <p:spPr/>
        <p:txBody>
          <a:bodyPr/>
          <a:lstStyle>
            <a:lvl1pPr>
              <a:defRPr/>
            </a:lvl1pPr>
          </a:lstStyle>
          <a:p>
            <a:pPr>
              <a:defRPr/>
            </a:pPr>
            <a:fld id="{4D32F4D0-F44E-044B-A7F2-1C6323D72AEF}" type="slidenum">
              <a:rPr lang="en-US"/>
              <a:pPr>
                <a:defRPr/>
              </a:pPr>
              <a:t>‹#›</a:t>
            </a:fld>
            <a:endParaRPr lang="en-US" dirty="0"/>
          </a:p>
        </p:txBody>
      </p:sp>
    </p:spTree>
    <p:extLst>
      <p:ext uri="{BB962C8B-B14F-4D97-AF65-F5344CB8AC3E}">
        <p14:creationId xmlns:p14="http://schemas.microsoft.com/office/powerpoint/2010/main" val="42453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645A774D-9755-4A43-E9F5-0A5DE3F95485}"/>
              </a:ext>
            </a:extLst>
          </p:cNvPr>
          <p:cNvSpPr>
            <a:spLocks noGrp="1"/>
          </p:cNvSpPr>
          <p:nvPr>
            <p:ph type="sldNum" sz="quarter" idx="10"/>
          </p:nvPr>
        </p:nvSpPr>
        <p:spPr/>
        <p:txBody>
          <a:bodyPr/>
          <a:lstStyle>
            <a:lvl1pPr>
              <a:defRPr sz="1600">
                <a:solidFill>
                  <a:srgbClr val="306CB0"/>
                </a:solidFill>
              </a:defRPr>
            </a:lvl1pPr>
          </a:lstStyle>
          <a:p>
            <a:pPr>
              <a:defRPr/>
            </a:pPr>
            <a:fld id="{250FE359-E614-304D-B310-7CECD4FF5808}" type="slidenum">
              <a:rPr lang="en-US"/>
              <a:pPr>
                <a:defRPr/>
              </a:pPr>
              <a:t>‹#›</a:t>
            </a:fld>
            <a:endParaRPr lang="en-US" dirty="0"/>
          </a:p>
        </p:txBody>
      </p:sp>
    </p:spTree>
    <p:extLst>
      <p:ext uri="{BB962C8B-B14F-4D97-AF65-F5344CB8AC3E}">
        <p14:creationId xmlns:p14="http://schemas.microsoft.com/office/powerpoint/2010/main" val="110469475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CAE2004E-2F90-DFC0-B326-AF4A71067A52}"/>
              </a:ext>
            </a:extLst>
          </p:cNvPr>
          <p:cNvSpPr>
            <a:spLocks noGrp="1"/>
          </p:cNvSpPr>
          <p:nvPr>
            <p:ph type="sldNum" sz="quarter" idx="10"/>
          </p:nvPr>
        </p:nvSpPr>
        <p:spPr/>
        <p:txBody>
          <a:bodyPr/>
          <a:lstStyle>
            <a:lvl1pPr>
              <a:defRPr/>
            </a:lvl1pPr>
          </a:lstStyle>
          <a:p>
            <a:pPr>
              <a:defRPr/>
            </a:pPr>
            <a:fld id="{CB5ADD08-3A34-9040-B625-37794D4BA412}" type="slidenum">
              <a:rPr lang="en-US"/>
              <a:pPr>
                <a:defRPr/>
              </a:pPr>
              <a:t>‹#›</a:t>
            </a:fld>
            <a:endParaRPr lang="en-US" dirty="0"/>
          </a:p>
        </p:txBody>
      </p:sp>
    </p:spTree>
    <p:extLst>
      <p:ext uri="{BB962C8B-B14F-4D97-AF65-F5344CB8AC3E}">
        <p14:creationId xmlns:p14="http://schemas.microsoft.com/office/powerpoint/2010/main" val="419809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0"/>
            <a:ext cx="10515601" cy="2852737"/>
          </a:xfrm>
        </p:spPr>
        <p:txBody>
          <a:bodyPr anchor="b">
            <a:normAutofit/>
          </a:bodyPr>
          <a:lstStyle>
            <a:lvl1pPr>
              <a:defRPr sz="5401" b="1"/>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1" cy="1500187"/>
          </a:xfrm>
        </p:spPr>
        <p:txBody>
          <a:bodyPr/>
          <a:lstStyle>
            <a:lvl1pPr marL="0" indent="0">
              <a:buNone/>
              <a:defRPr sz="2400">
                <a:solidFill>
                  <a:schemeClr val="bg2">
                    <a:lumMod val="25000"/>
                  </a:schemeClr>
                </a:solidFill>
              </a:defRPr>
            </a:lvl1pPr>
            <a:lvl2pPr marL="457232" indent="0">
              <a:buNone/>
              <a:defRPr sz="2001">
                <a:solidFill>
                  <a:schemeClr val="tx1">
                    <a:tint val="75000"/>
                  </a:schemeClr>
                </a:solidFill>
              </a:defRPr>
            </a:lvl2pPr>
            <a:lvl3pPr marL="914466" indent="0">
              <a:buNone/>
              <a:defRPr sz="1800">
                <a:solidFill>
                  <a:schemeClr val="tx1">
                    <a:tint val="75000"/>
                  </a:schemeClr>
                </a:solidFill>
              </a:defRPr>
            </a:lvl3pPr>
            <a:lvl4pPr marL="1371698" indent="0">
              <a:buNone/>
              <a:defRPr sz="1600">
                <a:solidFill>
                  <a:schemeClr val="tx1">
                    <a:tint val="75000"/>
                  </a:schemeClr>
                </a:solidFill>
              </a:defRPr>
            </a:lvl4pPr>
            <a:lvl5pPr marL="1828931" indent="0">
              <a:buNone/>
              <a:defRPr sz="1600">
                <a:solidFill>
                  <a:schemeClr val="tx1">
                    <a:tint val="75000"/>
                  </a:schemeClr>
                </a:solidFill>
              </a:defRPr>
            </a:lvl5pPr>
            <a:lvl6pPr marL="2286164" indent="0">
              <a:buNone/>
              <a:defRPr sz="1600">
                <a:solidFill>
                  <a:schemeClr val="tx1">
                    <a:tint val="75000"/>
                  </a:schemeClr>
                </a:solidFill>
              </a:defRPr>
            </a:lvl6pPr>
            <a:lvl7pPr marL="2743397" indent="0">
              <a:buNone/>
              <a:defRPr sz="1600">
                <a:solidFill>
                  <a:schemeClr val="tx1">
                    <a:tint val="75000"/>
                  </a:schemeClr>
                </a:solidFill>
              </a:defRPr>
            </a:lvl7pPr>
            <a:lvl8pPr marL="3200630" indent="0">
              <a:buNone/>
              <a:defRPr sz="1600">
                <a:solidFill>
                  <a:schemeClr val="tx1">
                    <a:tint val="75000"/>
                  </a:schemeClr>
                </a:solidFill>
              </a:defRPr>
            </a:lvl8pPr>
            <a:lvl9pPr marL="3657863" indent="0">
              <a:buNone/>
              <a:defRPr sz="16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5A294D1-BE39-43BD-F8EB-6BF0D56DA0AD}"/>
              </a:ext>
            </a:extLst>
          </p:cNvPr>
          <p:cNvSpPr>
            <a:spLocks noGrp="1"/>
          </p:cNvSpPr>
          <p:nvPr>
            <p:ph type="sldNum" sz="quarter" idx="10"/>
          </p:nvPr>
        </p:nvSpPr>
        <p:spPr/>
        <p:txBody>
          <a:bodyPr/>
          <a:lstStyle>
            <a:lvl1pPr>
              <a:defRPr/>
            </a:lvl1pPr>
          </a:lstStyle>
          <a:p>
            <a:pPr>
              <a:defRPr/>
            </a:pPr>
            <a:fld id="{91AB0E96-5ED0-5943-B432-64B389D59E6F}" type="slidenum">
              <a:rPr lang="en-US"/>
              <a:pPr>
                <a:defRPr/>
              </a:pPr>
              <a:t>‹#›</a:t>
            </a:fld>
            <a:endParaRPr lang="en-US" dirty="0"/>
          </a:p>
        </p:txBody>
      </p:sp>
    </p:spTree>
    <p:extLst>
      <p:ext uri="{BB962C8B-B14F-4D97-AF65-F5344CB8AC3E}">
        <p14:creationId xmlns:p14="http://schemas.microsoft.com/office/powerpoint/2010/main" val="261050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2CFAE7B9-A696-EBCE-E57B-5A8832E964F1}"/>
              </a:ext>
            </a:extLst>
          </p:cNvPr>
          <p:cNvSpPr>
            <a:spLocks noGrp="1"/>
          </p:cNvSpPr>
          <p:nvPr>
            <p:ph type="sldNum" sz="quarter" idx="10"/>
          </p:nvPr>
        </p:nvSpPr>
        <p:spPr>
          <a:xfrm>
            <a:off x="0" y="6427788"/>
            <a:ext cx="500063" cy="315912"/>
          </a:xfrm>
        </p:spPr>
        <p:txBody>
          <a:bodyPr/>
          <a:lstStyle>
            <a:lvl1pPr>
              <a:defRPr/>
            </a:lvl1pPr>
          </a:lstStyle>
          <a:p>
            <a:pPr>
              <a:defRPr/>
            </a:pPr>
            <a:fld id="{F22E2021-B5A2-124C-8BED-06C5865EBF1D}" type="slidenum">
              <a:rPr lang="en-US"/>
              <a:pPr>
                <a:defRPr/>
              </a:pPr>
              <a:t>‹#›</a:t>
            </a:fld>
            <a:endParaRPr lang="en-US" dirty="0"/>
          </a:p>
        </p:txBody>
      </p:sp>
    </p:spTree>
    <p:extLst>
      <p:ext uri="{BB962C8B-B14F-4D97-AF65-F5344CB8AC3E}">
        <p14:creationId xmlns:p14="http://schemas.microsoft.com/office/powerpoint/2010/main" val="504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1" cy="1325563"/>
          </a:xfrm>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rgbClr val="00548B"/>
                </a:solidFill>
              </a:defRPr>
            </a:lvl1pPr>
            <a:lvl2pPr marL="457232" indent="0">
              <a:buNone/>
              <a:defRPr sz="2001" b="1"/>
            </a:lvl2pPr>
            <a:lvl3pPr marL="914466" indent="0">
              <a:buNone/>
              <a:defRPr sz="1800" b="1"/>
            </a:lvl3pPr>
            <a:lvl4pPr marL="1371698"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31BA8B3-980B-63B9-8C81-B42F04FE3471}"/>
              </a:ext>
            </a:extLst>
          </p:cNvPr>
          <p:cNvSpPr>
            <a:spLocks noGrp="1"/>
          </p:cNvSpPr>
          <p:nvPr>
            <p:ph type="sldNum" sz="quarter" idx="10"/>
          </p:nvPr>
        </p:nvSpPr>
        <p:spPr/>
        <p:txBody>
          <a:bodyPr/>
          <a:lstStyle>
            <a:lvl1pPr>
              <a:defRPr/>
            </a:lvl1pPr>
          </a:lstStyle>
          <a:p>
            <a:pPr>
              <a:defRPr/>
            </a:pPr>
            <a:fld id="{5848B34F-9E07-B84E-927F-C4BE8277D6FB}" type="slidenum">
              <a:rPr lang="en-US"/>
              <a:pPr>
                <a:defRPr/>
              </a:pPr>
              <a:t>‹#›</a:t>
            </a:fld>
            <a:endParaRPr lang="en-US" dirty="0"/>
          </a:p>
        </p:txBody>
      </p:sp>
    </p:spTree>
    <p:extLst>
      <p:ext uri="{BB962C8B-B14F-4D97-AF65-F5344CB8AC3E}">
        <p14:creationId xmlns:p14="http://schemas.microsoft.com/office/powerpoint/2010/main" val="76051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48B"/>
                </a:solidFill>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92B961D8-76B5-16E2-849D-2395FA7394D4}"/>
              </a:ext>
            </a:extLst>
          </p:cNvPr>
          <p:cNvSpPr>
            <a:spLocks noGrp="1"/>
          </p:cNvSpPr>
          <p:nvPr>
            <p:ph type="sldNum" sz="quarter" idx="10"/>
          </p:nvPr>
        </p:nvSpPr>
        <p:spPr/>
        <p:txBody>
          <a:bodyPr/>
          <a:lstStyle>
            <a:lvl1pPr>
              <a:defRPr/>
            </a:lvl1pPr>
          </a:lstStyle>
          <a:p>
            <a:pPr>
              <a:defRPr/>
            </a:pPr>
            <a:fld id="{643E000F-9057-F443-A455-A99C7F3CC68B}" type="slidenum">
              <a:rPr lang="en-US"/>
              <a:pPr>
                <a:defRPr/>
              </a:pPr>
              <a:t>‹#›</a:t>
            </a:fld>
            <a:endParaRPr lang="en-US" dirty="0"/>
          </a:p>
        </p:txBody>
      </p:sp>
    </p:spTree>
    <p:extLst>
      <p:ext uri="{BB962C8B-B14F-4D97-AF65-F5344CB8AC3E}">
        <p14:creationId xmlns:p14="http://schemas.microsoft.com/office/powerpoint/2010/main" val="27883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95C3AF-5D8B-9502-79E6-8C78DBE17CEF}"/>
              </a:ext>
            </a:extLst>
          </p:cNvPr>
          <p:cNvSpPr>
            <a:spLocks noGrp="1"/>
          </p:cNvSpPr>
          <p:nvPr>
            <p:ph type="sldNum" sz="quarter" idx="10"/>
          </p:nvPr>
        </p:nvSpPr>
        <p:spPr/>
        <p:txBody>
          <a:bodyPr/>
          <a:lstStyle>
            <a:lvl1pPr>
              <a:defRPr/>
            </a:lvl1pPr>
          </a:lstStyle>
          <a:p>
            <a:pPr>
              <a:defRPr/>
            </a:pPr>
            <a:fld id="{C18FA308-9C43-F14C-808E-88574315D24A}" type="slidenum">
              <a:rPr lang="en-US"/>
              <a:pPr>
                <a:defRPr/>
              </a:pPr>
              <a:t>‹#›</a:t>
            </a:fld>
            <a:endParaRPr lang="en-US" dirty="0"/>
          </a:p>
        </p:txBody>
      </p:sp>
    </p:spTree>
    <p:extLst>
      <p:ext uri="{BB962C8B-B14F-4D97-AF65-F5344CB8AC3E}">
        <p14:creationId xmlns:p14="http://schemas.microsoft.com/office/powerpoint/2010/main" val="67554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2BCC01-15A5-3A37-BC5A-1AB3FB4F47A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027" name="Text Placeholder 2">
            <a:extLst>
              <a:ext uri="{FF2B5EF4-FFF2-40B4-BE49-F238E27FC236}">
                <a16:creationId xmlns:a16="http://schemas.microsoft.com/office/drawing/2014/main" id="{D1266403-26BD-9FAF-CD1B-C640C0D7ABB4}"/>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Slide Number Placeholder 5">
            <a:extLst>
              <a:ext uri="{FF2B5EF4-FFF2-40B4-BE49-F238E27FC236}">
                <a16:creationId xmlns:a16="http://schemas.microsoft.com/office/drawing/2014/main" id="{CCA33FE1-93E3-C05D-740C-FEB04FA40F56}"/>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306CB0"/>
                </a:solidFill>
                <a:latin typeface="+mn-lt"/>
              </a:defRPr>
            </a:lvl1pPr>
          </a:lstStyle>
          <a:p>
            <a:pPr>
              <a:defRPr/>
            </a:pPr>
            <a:fld id="{8BE972E6-AB5E-3A48-9532-DBC1796A2F8E}" type="slidenum">
              <a:rPr lang="en-US"/>
              <a:pPr>
                <a:defRPr/>
              </a:pPr>
              <a:t>‹#›</a:t>
            </a:fld>
            <a:endParaRPr lang="en-US" dirty="0"/>
          </a:p>
        </p:txBody>
      </p:sp>
      <p:pic>
        <p:nvPicPr>
          <p:cNvPr id="1029" name="Picture 4">
            <a:extLst>
              <a:ext uri="{FF2B5EF4-FFF2-40B4-BE49-F238E27FC236}">
                <a16:creationId xmlns:a16="http://schemas.microsoft.com/office/drawing/2014/main" id="{C433C77C-068D-B0D7-FB69-D061BB6008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91FF85D1-E311-571E-8F0D-EEA5FFDD4A33}"/>
              </a:ext>
            </a:extLst>
          </p:cNvPr>
          <p:cNvCxnSpPr>
            <a:cxnSpLocks/>
          </p:cNvCxnSpPr>
          <p:nvPr/>
        </p:nvCxnSpPr>
        <p:spPr>
          <a:xfrm>
            <a:off x="2478088" y="6626225"/>
            <a:ext cx="4081462"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031" name="Picture 18">
            <a:extLst>
              <a:ext uri="{FF2B5EF4-FFF2-40B4-BE49-F238E27FC236}">
                <a16:creationId xmlns:a16="http://schemas.microsoft.com/office/drawing/2014/main" id="{9D5EFDF9-2020-99F3-E668-A1697E1CF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A logo with blue and green text&#10;&#10;Description automatically generated">
            <a:extLst>
              <a:ext uri="{FF2B5EF4-FFF2-40B4-BE49-F238E27FC236}">
                <a16:creationId xmlns:a16="http://schemas.microsoft.com/office/drawing/2014/main" id="{D2AF5C22-F403-F29E-AD57-A130F33437C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22" r:id="rId4"/>
    <p:sldLayoutId id="2147483823" r:id="rId5"/>
    <p:sldLayoutId id="2147483842" r:id="rId6"/>
    <p:sldLayoutId id="2147483824" r:id="rId7"/>
    <p:sldLayoutId id="2147483825" r:id="rId8"/>
    <p:sldLayoutId id="2147483826" r:id="rId9"/>
    <p:sldLayoutId id="2147483827" r:id="rId10"/>
    <p:sldLayoutId id="2147483828" r:id="rId11"/>
    <p:sldLayoutId id="2147483829" r:id="rId12"/>
  </p:sldLayoutIdLst>
  <p:hf hdr="0" dt="0"/>
  <p:txStyles>
    <p:title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8DF902C-164A-E9A0-DBCF-2D71D9DBAC4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 goes here</a:t>
            </a:r>
          </a:p>
        </p:txBody>
      </p:sp>
      <p:sp>
        <p:nvSpPr>
          <p:cNvPr id="16387" name="Text Placeholder 2">
            <a:extLst>
              <a:ext uri="{FF2B5EF4-FFF2-40B4-BE49-F238E27FC236}">
                <a16:creationId xmlns:a16="http://schemas.microsoft.com/office/drawing/2014/main" id="{6A8A4D53-CD55-4916-49ED-081561C0E7DE}"/>
              </a:ext>
            </a:extLst>
          </p:cNvPr>
          <p:cNvSpPr>
            <a:spLocks noGrp="1" noChangeArrowheads="1"/>
          </p:cNvSpPr>
          <p:nvPr>
            <p:ph type="body" idx="1"/>
          </p:nvPr>
        </p:nvSpPr>
        <p:spPr bwMode="auto">
          <a:xfrm>
            <a:off x="838200" y="1825625"/>
            <a:ext cx="10515600" cy="4351338"/>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dirty="0"/>
              <a:t>First level</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Slide Number Placeholder 5">
            <a:extLst>
              <a:ext uri="{FF2B5EF4-FFF2-40B4-BE49-F238E27FC236}">
                <a16:creationId xmlns:a16="http://schemas.microsoft.com/office/drawing/2014/main" id="{F068D42A-E851-717C-9BF9-F3AC6796E3D2}"/>
              </a:ext>
            </a:extLst>
          </p:cNvPr>
          <p:cNvSpPr>
            <a:spLocks noGrp="1"/>
          </p:cNvSpPr>
          <p:nvPr>
            <p:ph type="sldNum" sz="quarter" idx="4"/>
          </p:nvPr>
        </p:nvSpPr>
        <p:spPr>
          <a:xfrm>
            <a:off x="50800" y="6429375"/>
            <a:ext cx="501650" cy="315913"/>
          </a:xfrm>
          <a:prstGeom prst="rect">
            <a:avLst/>
          </a:prstGeom>
        </p:spPr>
        <p:txBody>
          <a:bodyPr/>
          <a:lstStyle>
            <a:lvl1pPr eaLnBrk="1" fontAlgn="auto" hangingPunct="1">
              <a:spcBef>
                <a:spcPts val="0"/>
              </a:spcBef>
              <a:spcAft>
                <a:spcPts val="0"/>
              </a:spcAft>
              <a:defRPr sz="1600" b="1" smtClean="0">
                <a:solidFill>
                  <a:srgbClr val="679146"/>
                </a:solidFill>
                <a:latin typeface="+mn-lt"/>
              </a:defRPr>
            </a:lvl1pPr>
          </a:lstStyle>
          <a:p>
            <a:pPr>
              <a:defRPr/>
            </a:pPr>
            <a:fld id="{6066BCAD-5FEC-0C47-AD5A-9F9A0A822093}" type="slidenum">
              <a:rPr lang="en-US"/>
              <a:pPr>
                <a:defRPr/>
              </a:pPr>
              <a:t>‹#›</a:t>
            </a:fld>
            <a:endParaRPr lang="en-US" dirty="0"/>
          </a:p>
        </p:txBody>
      </p:sp>
      <p:pic>
        <p:nvPicPr>
          <p:cNvPr id="2053" name="Picture 2">
            <a:extLst>
              <a:ext uri="{FF2B5EF4-FFF2-40B4-BE49-F238E27FC236}">
                <a16:creationId xmlns:a16="http://schemas.microsoft.com/office/drawing/2014/main" id="{AEF19A3E-DC57-2911-DC91-C78FFE2897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5196" r="5196"/>
          <a:stretch>
            <a:fillRect/>
          </a:stretch>
        </p:blipFill>
        <p:spPr bwMode="auto">
          <a:xfrm>
            <a:off x="9771063" y="5845175"/>
            <a:ext cx="242093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08BAC0B-96F5-365F-6968-DD4786D2BAC1}"/>
              </a:ext>
            </a:extLst>
          </p:cNvPr>
          <p:cNvCxnSpPr>
            <a:cxnSpLocks/>
          </p:cNvCxnSpPr>
          <p:nvPr/>
        </p:nvCxnSpPr>
        <p:spPr>
          <a:xfrm>
            <a:off x="2478088" y="6626225"/>
            <a:ext cx="4081462" cy="0"/>
          </a:xfrm>
          <a:prstGeom prst="line">
            <a:avLst/>
          </a:prstGeom>
          <a:ln w="12700">
            <a:solidFill>
              <a:srgbClr val="679146"/>
            </a:solidFill>
          </a:ln>
        </p:spPr>
        <p:style>
          <a:lnRef idx="1">
            <a:schemeClr val="accent1"/>
          </a:lnRef>
          <a:fillRef idx="0">
            <a:schemeClr val="accent1"/>
          </a:fillRef>
          <a:effectRef idx="0">
            <a:schemeClr val="accent1"/>
          </a:effectRef>
          <a:fontRef idx="minor">
            <a:schemeClr val="tx1"/>
          </a:fontRef>
        </p:style>
      </p:cxnSp>
      <p:pic>
        <p:nvPicPr>
          <p:cNvPr id="2055" name="Picture 4">
            <a:extLst>
              <a:ext uri="{FF2B5EF4-FFF2-40B4-BE49-F238E27FC236}">
                <a16:creationId xmlns:a16="http://schemas.microsoft.com/office/drawing/2014/main" id="{02326C64-A6F5-E884-C05C-2E6375002D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10375" y="6505575"/>
            <a:ext cx="2895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A logo with blue and green text&#10;&#10;Description automatically generated">
            <a:extLst>
              <a:ext uri="{FF2B5EF4-FFF2-40B4-BE49-F238E27FC236}">
                <a16:creationId xmlns:a16="http://schemas.microsoft.com/office/drawing/2014/main" id="{B5710286-3453-BC1F-6AA8-EAF624668A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5325" y="6176963"/>
            <a:ext cx="15970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4" r:id="rId2"/>
    <p:sldLayoutId id="2147483830" r:id="rId3"/>
    <p:sldLayoutId id="2147483845"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hf hdr="0" dt="0"/>
  <p:txStyles>
    <p:titleStyle>
      <a:lvl1pPr algn="l" rtl="0" eaLnBrk="0" fontAlgn="base" hangingPunct="0">
        <a:lnSpc>
          <a:spcPct val="90000"/>
        </a:lnSpc>
        <a:spcBef>
          <a:spcPct val="0"/>
        </a:spcBef>
        <a:spcAft>
          <a:spcPct val="0"/>
        </a:spcAft>
        <a:defRPr sz="4400" b="1" kern="1200">
          <a:solidFill>
            <a:srgbClr val="679146"/>
          </a:solidFill>
          <a:latin typeface="+mj-lt"/>
          <a:ea typeface="+mj-ea"/>
          <a:cs typeface="+mj-cs"/>
        </a:defRPr>
      </a:lvl1pPr>
      <a:lvl2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2pPr>
      <a:lvl3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3pPr>
      <a:lvl4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4pPr>
      <a:lvl5pPr algn="l" rtl="0" eaLnBrk="0" fontAlgn="base" hangingPunct="0">
        <a:lnSpc>
          <a:spcPct val="90000"/>
        </a:lnSpc>
        <a:spcBef>
          <a:spcPct val="0"/>
        </a:spcBef>
        <a:spcAft>
          <a:spcPct val="0"/>
        </a:spcAft>
        <a:defRPr sz="4400" b="1">
          <a:solidFill>
            <a:srgbClr val="679146"/>
          </a:solidFill>
          <a:latin typeface="Arial" panose="020B0604020202020204" pitchFamily="34" charset="0"/>
        </a:defRPr>
      </a:lvl5pPr>
      <a:lvl6pPr marL="457232" algn="l" rtl="0" fontAlgn="base">
        <a:lnSpc>
          <a:spcPct val="90000"/>
        </a:lnSpc>
        <a:spcBef>
          <a:spcPct val="0"/>
        </a:spcBef>
        <a:spcAft>
          <a:spcPct val="0"/>
        </a:spcAft>
        <a:defRPr sz="4401" b="1">
          <a:solidFill>
            <a:srgbClr val="679146"/>
          </a:solidFill>
          <a:latin typeface="Arial" panose="020B0604020202020204" pitchFamily="34" charset="0"/>
        </a:defRPr>
      </a:lvl6pPr>
      <a:lvl7pPr marL="914466" algn="l" rtl="0" fontAlgn="base">
        <a:lnSpc>
          <a:spcPct val="90000"/>
        </a:lnSpc>
        <a:spcBef>
          <a:spcPct val="0"/>
        </a:spcBef>
        <a:spcAft>
          <a:spcPct val="0"/>
        </a:spcAft>
        <a:defRPr sz="4401" b="1">
          <a:solidFill>
            <a:srgbClr val="679146"/>
          </a:solidFill>
          <a:latin typeface="Arial" panose="020B0604020202020204" pitchFamily="34" charset="0"/>
        </a:defRPr>
      </a:lvl7pPr>
      <a:lvl8pPr marL="1371698" algn="l" rtl="0" fontAlgn="base">
        <a:lnSpc>
          <a:spcPct val="90000"/>
        </a:lnSpc>
        <a:spcBef>
          <a:spcPct val="0"/>
        </a:spcBef>
        <a:spcAft>
          <a:spcPct val="0"/>
        </a:spcAft>
        <a:defRPr sz="4401" b="1">
          <a:solidFill>
            <a:srgbClr val="679146"/>
          </a:solidFill>
          <a:latin typeface="Arial" panose="020B0604020202020204" pitchFamily="34" charset="0"/>
        </a:defRPr>
      </a:lvl8pPr>
      <a:lvl9pPr marL="1828931" algn="l" rtl="0" fontAlgn="base">
        <a:lnSpc>
          <a:spcPct val="90000"/>
        </a:lnSpc>
        <a:spcBef>
          <a:spcPct val="0"/>
        </a:spcBef>
        <a:spcAft>
          <a:spcPct val="0"/>
        </a:spcAft>
        <a:defRPr sz="4401" b="1">
          <a:solidFill>
            <a:srgbClr val="679146"/>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679146"/>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679146"/>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679146"/>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679146"/>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2"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8"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3"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ignupgenius.com/go/10C0F4FA9AE29A4FFC34-45305824-2023#/"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hyperlink" Target="http://www.MemberServices@AgGateway.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48A67BD-B898-33BF-6962-FFD90C6F8114}"/>
              </a:ext>
            </a:extLst>
          </p:cNvPr>
          <p:cNvSpPr>
            <a:spLocks noGrp="1" noChangeArrowheads="1"/>
          </p:cNvSpPr>
          <p:nvPr>
            <p:ph type="ctrTitle"/>
          </p:nvPr>
        </p:nvSpPr>
        <p:spPr>
          <a:xfrm>
            <a:off x="1524000" y="3717925"/>
            <a:ext cx="9144000" cy="919163"/>
          </a:xfrm>
        </p:spPr>
        <p:txBody>
          <a:bodyPr/>
          <a:lstStyle/>
          <a:p>
            <a:pPr eaLnBrk="1" hangingPunct="1"/>
            <a:r>
              <a:rPr lang="en-US" altLang="en-US" dirty="0"/>
              <a:t>First Time </a:t>
            </a:r>
            <a:r>
              <a:rPr lang="en-US" altLang="en-US"/>
              <a:t>Attendee Luncheon</a:t>
            </a:r>
            <a:endParaRPr lang="en-US" alt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5C7A-5C93-6F0A-D573-CFCFC2264754}"/>
              </a:ext>
            </a:extLst>
          </p:cNvPr>
          <p:cNvSpPr>
            <a:spLocks noGrp="1"/>
          </p:cNvSpPr>
          <p:nvPr>
            <p:ph type="title"/>
          </p:nvPr>
        </p:nvSpPr>
        <p:spPr/>
        <p:txBody>
          <a:bodyPr/>
          <a:lstStyle/>
          <a:p>
            <a:r>
              <a:rPr lang="en-US" dirty="0"/>
              <a:t>General Session</a:t>
            </a:r>
          </a:p>
        </p:txBody>
      </p:sp>
      <p:sp>
        <p:nvSpPr>
          <p:cNvPr id="3" name="Content Placeholder 2">
            <a:extLst>
              <a:ext uri="{FF2B5EF4-FFF2-40B4-BE49-F238E27FC236}">
                <a16:creationId xmlns:a16="http://schemas.microsoft.com/office/drawing/2014/main" id="{9C02DA99-6C60-2669-D988-4F59BD1C9B2C}"/>
              </a:ext>
            </a:extLst>
          </p:cNvPr>
          <p:cNvSpPr>
            <a:spLocks noGrp="1"/>
          </p:cNvSpPr>
          <p:nvPr>
            <p:ph idx="1"/>
          </p:nvPr>
        </p:nvSpPr>
        <p:spPr/>
        <p:txBody>
          <a:bodyPr/>
          <a:lstStyle/>
          <a:p>
            <a:r>
              <a:rPr lang="en-US" dirty="0"/>
              <a:t>Opening General Session – Monday 12:30 – 2:30PM</a:t>
            </a:r>
          </a:p>
          <a:p>
            <a:endParaRPr lang="en-US" dirty="0"/>
          </a:p>
          <a:p>
            <a:pPr lvl="1"/>
            <a:r>
              <a:rPr lang="en-US" dirty="0"/>
              <a:t>Opening remarks by AgGateway leadership</a:t>
            </a:r>
          </a:p>
          <a:p>
            <a:pPr marL="457200" lvl="1" indent="0">
              <a:buNone/>
            </a:pPr>
            <a:endParaRPr lang="en-US" dirty="0"/>
          </a:p>
          <a:p>
            <a:pPr lvl="1"/>
            <a:r>
              <a:rPr lang="en-US" dirty="0"/>
              <a:t>Keynote Presentation – Seismic Changes: How the AI Revolution Will Reshape the Industrial Fabric (and What You Can Do About It)</a:t>
            </a:r>
          </a:p>
          <a:p>
            <a:pPr lvl="2"/>
            <a:r>
              <a:rPr lang="en-US" dirty="0"/>
              <a:t>Brooks Hamilton, Hamilton AI Strategy Advisors</a:t>
            </a:r>
          </a:p>
          <a:p>
            <a:pPr lvl="1"/>
            <a:endParaRPr lang="en-US" dirty="0"/>
          </a:p>
          <a:p>
            <a:pPr lvl="1"/>
            <a:r>
              <a:rPr lang="en-US" dirty="0"/>
              <a:t>Special Presentation: “I could be wrong…”</a:t>
            </a:r>
          </a:p>
          <a:p>
            <a:pPr lvl="2"/>
            <a:r>
              <a:rPr lang="en-US" dirty="0"/>
              <a:t>Jeremy Wilson, EVP/COO and North American Regional Director, </a:t>
            </a:r>
            <a:r>
              <a:rPr lang="en-US" dirty="0" err="1"/>
              <a:t>AgGateway</a:t>
            </a:r>
            <a:endParaRPr lang="en-US" dirty="0"/>
          </a:p>
          <a:p>
            <a:pPr marL="914400" lvl="2" indent="0">
              <a:buNone/>
            </a:pPr>
            <a:endParaRPr lang="en-US" dirty="0"/>
          </a:p>
          <a:p>
            <a:pPr marL="914400" lvl="2" indent="0">
              <a:buNone/>
            </a:pPr>
            <a:endParaRPr lang="en-US" dirty="0"/>
          </a:p>
          <a:p>
            <a:pPr marL="914400" lvl="2"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402013CF-8814-557D-82B6-0CA7BF0DFB81}"/>
              </a:ext>
            </a:extLst>
          </p:cNvPr>
          <p:cNvSpPr>
            <a:spLocks noGrp="1"/>
          </p:cNvSpPr>
          <p:nvPr>
            <p:ph type="sldNum" sz="quarter" idx="10"/>
          </p:nvPr>
        </p:nvSpPr>
        <p:spPr/>
        <p:txBody>
          <a:bodyPr/>
          <a:lstStyle/>
          <a:p>
            <a:pPr>
              <a:defRPr/>
            </a:pPr>
            <a:fld id="{2A4B9B55-3AFC-3A4D-806B-3BD245F70F8F}" type="slidenum">
              <a:rPr lang="en-US" smtClean="0"/>
              <a:pPr>
                <a:defRPr/>
              </a:pPr>
              <a:t>10</a:t>
            </a:fld>
            <a:endParaRPr lang="en-US" dirty="0"/>
          </a:p>
        </p:txBody>
      </p:sp>
    </p:spTree>
    <p:extLst>
      <p:ext uri="{BB962C8B-B14F-4D97-AF65-F5344CB8AC3E}">
        <p14:creationId xmlns:p14="http://schemas.microsoft.com/office/powerpoint/2010/main" val="113851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BDE3-3CE0-5AB8-35A9-2E65FE421DEB}"/>
              </a:ext>
            </a:extLst>
          </p:cNvPr>
          <p:cNvSpPr>
            <a:spLocks noGrp="1"/>
          </p:cNvSpPr>
          <p:nvPr>
            <p:ph type="title"/>
          </p:nvPr>
        </p:nvSpPr>
        <p:spPr>
          <a:xfrm>
            <a:off x="838200" y="118429"/>
            <a:ext cx="10515600" cy="1134902"/>
          </a:xfrm>
        </p:spPr>
        <p:txBody>
          <a:bodyPr/>
          <a:lstStyle/>
          <a:p>
            <a:r>
              <a:rPr lang="en-US" dirty="0"/>
              <a:t>Education</a:t>
            </a:r>
          </a:p>
        </p:txBody>
      </p:sp>
      <p:sp>
        <p:nvSpPr>
          <p:cNvPr id="3" name="Content Placeholder 2">
            <a:extLst>
              <a:ext uri="{FF2B5EF4-FFF2-40B4-BE49-F238E27FC236}">
                <a16:creationId xmlns:a16="http://schemas.microsoft.com/office/drawing/2014/main" id="{9959A23E-AA64-946E-1041-D4184F90CE74}"/>
              </a:ext>
            </a:extLst>
          </p:cNvPr>
          <p:cNvSpPr>
            <a:spLocks noGrp="1"/>
          </p:cNvSpPr>
          <p:nvPr>
            <p:ph idx="1"/>
          </p:nvPr>
        </p:nvSpPr>
        <p:spPr>
          <a:xfrm>
            <a:off x="715879" y="945106"/>
            <a:ext cx="10760242" cy="5176044"/>
          </a:xfrm>
        </p:spPr>
        <p:txBody>
          <a:bodyPr/>
          <a:lstStyle/>
          <a:p>
            <a:r>
              <a:rPr lang="en-US" sz="2000" b="1" dirty="0"/>
              <a:t>Monday:</a:t>
            </a:r>
            <a:endParaRPr lang="en-US" sz="2000" dirty="0"/>
          </a:p>
          <a:p>
            <a:pPr lvl="1"/>
            <a:r>
              <a:rPr lang="en-US" sz="2000" dirty="0"/>
              <a:t>AgGateway Essentials (8:00 – 10:00 AM)</a:t>
            </a:r>
          </a:p>
          <a:p>
            <a:pPr lvl="1"/>
            <a:r>
              <a:rPr lang="en-US" sz="2000" dirty="0"/>
              <a:t>Facilitative Leader Basics  (10:30 – 11:30 AM)</a:t>
            </a:r>
          </a:p>
          <a:p>
            <a:pPr lvl="1"/>
            <a:r>
              <a:rPr lang="en-US" sz="2000" dirty="0"/>
              <a:t>AGIIS 101 (10:30 – 11:30 AM)</a:t>
            </a:r>
          </a:p>
          <a:p>
            <a:pPr lvl="1"/>
            <a:r>
              <a:rPr lang="en-US" sz="2000" dirty="0"/>
              <a:t>AGIIS 201 (3:00 – 4:00 PM)</a:t>
            </a:r>
          </a:p>
          <a:p>
            <a:pPr lvl="1"/>
            <a:r>
              <a:rPr lang="en-US" sz="2000" dirty="0"/>
              <a:t>Facilitative Leader Session: Asking the Right Questions (3:00 – 4:00 PM)</a:t>
            </a:r>
          </a:p>
          <a:p>
            <a:pPr lvl="1"/>
            <a:r>
              <a:rPr lang="en-US" sz="2000" dirty="0"/>
              <a:t>AGIIS 301 (4:00 – 5:00 PM)</a:t>
            </a:r>
          </a:p>
          <a:p>
            <a:pPr marL="457232" lvl="1" indent="0">
              <a:buNone/>
            </a:pPr>
            <a:endParaRPr lang="en-US" sz="2000" dirty="0"/>
          </a:p>
          <a:p>
            <a:r>
              <a:rPr lang="en-US" sz="2000" b="1" dirty="0"/>
              <a:t>Tuesday:</a:t>
            </a:r>
          </a:p>
          <a:p>
            <a:pPr lvl="1"/>
            <a:r>
              <a:rPr lang="en-US" sz="2000" dirty="0"/>
              <a:t>Facilitative Leader Session: How to Address Dysfunctional Behavior (8:00 – 10:00 AM)</a:t>
            </a:r>
          </a:p>
          <a:p>
            <a:pPr lvl="1"/>
            <a:r>
              <a:rPr lang="en-US" sz="2000" dirty="0"/>
              <a:t>Facilitative Leader Session: Getting to Consensus (10:30 – 11:30 AM)</a:t>
            </a:r>
          </a:p>
          <a:p>
            <a:endParaRPr lang="en-US" sz="2000" b="1" dirty="0"/>
          </a:p>
          <a:p>
            <a:r>
              <a:rPr lang="en-US" sz="2000" b="1" dirty="0"/>
              <a:t>Wednesday:</a:t>
            </a:r>
          </a:p>
          <a:p>
            <a:pPr lvl="1"/>
            <a:r>
              <a:rPr lang="en-US" sz="2000" dirty="0"/>
              <a:t>Quick Start Guide to </a:t>
            </a:r>
            <a:r>
              <a:rPr lang="en-US" sz="2000" dirty="0" err="1"/>
              <a:t>AgGateway</a:t>
            </a:r>
            <a:r>
              <a:rPr lang="en-US" sz="2000" dirty="0"/>
              <a:t> Resources (10:30 – 11:30 AM)</a:t>
            </a:r>
          </a:p>
          <a:p>
            <a:pPr lvl="1"/>
            <a:endParaRPr lang="en-US" sz="2000"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64DBFBC5-BB53-BF43-6AD3-A1B86AE59920}"/>
              </a:ext>
            </a:extLst>
          </p:cNvPr>
          <p:cNvSpPr>
            <a:spLocks noGrp="1"/>
          </p:cNvSpPr>
          <p:nvPr>
            <p:ph type="sldNum" sz="quarter" idx="10"/>
          </p:nvPr>
        </p:nvSpPr>
        <p:spPr/>
        <p:txBody>
          <a:bodyPr/>
          <a:lstStyle/>
          <a:p>
            <a:pPr>
              <a:defRPr/>
            </a:pPr>
            <a:fld id="{2A4B9B55-3AFC-3A4D-806B-3BD245F70F8F}" type="slidenum">
              <a:rPr lang="en-US" smtClean="0"/>
              <a:pPr>
                <a:defRPr/>
              </a:pPr>
              <a:t>11</a:t>
            </a:fld>
            <a:endParaRPr lang="en-US" dirty="0"/>
          </a:p>
        </p:txBody>
      </p:sp>
    </p:spTree>
    <p:extLst>
      <p:ext uri="{BB962C8B-B14F-4D97-AF65-F5344CB8AC3E}">
        <p14:creationId xmlns:p14="http://schemas.microsoft.com/office/powerpoint/2010/main" val="1616095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6ADF-39E7-37CF-1904-A2AF0D068666}"/>
              </a:ext>
            </a:extLst>
          </p:cNvPr>
          <p:cNvSpPr>
            <a:spLocks noGrp="1"/>
          </p:cNvSpPr>
          <p:nvPr>
            <p:ph type="title"/>
          </p:nvPr>
        </p:nvSpPr>
        <p:spPr/>
        <p:txBody>
          <a:bodyPr/>
          <a:lstStyle/>
          <a:p>
            <a:r>
              <a:rPr lang="en-US" sz="4400" dirty="0"/>
              <a:t>Committee Meetings</a:t>
            </a:r>
            <a:endParaRPr lang="en-US" dirty="0"/>
          </a:p>
        </p:txBody>
      </p:sp>
      <p:sp>
        <p:nvSpPr>
          <p:cNvPr id="3" name="Content Placeholder 2">
            <a:extLst>
              <a:ext uri="{FF2B5EF4-FFF2-40B4-BE49-F238E27FC236}">
                <a16:creationId xmlns:a16="http://schemas.microsoft.com/office/drawing/2014/main" id="{ADA8C215-C250-24F8-8E63-7F04C13B4980}"/>
              </a:ext>
            </a:extLst>
          </p:cNvPr>
          <p:cNvSpPr>
            <a:spLocks noGrp="1"/>
          </p:cNvSpPr>
          <p:nvPr>
            <p:ph idx="1"/>
          </p:nvPr>
        </p:nvSpPr>
        <p:spPr/>
        <p:txBody>
          <a:bodyPr/>
          <a:lstStyle/>
          <a:p>
            <a:r>
              <a:rPr lang="en-US" sz="2400" b="1" dirty="0"/>
              <a:t>Tuesday:</a:t>
            </a:r>
          </a:p>
          <a:p>
            <a:pPr lvl="1"/>
            <a:r>
              <a:rPr lang="en-US" dirty="0"/>
              <a:t>Communications Committee (2:00 – 3:00 PM)</a:t>
            </a:r>
          </a:p>
          <a:p>
            <a:pPr marL="457232" lvl="1" indent="0">
              <a:buNone/>
            </a:pPr>
            <a:endParaRPr lang="en-US" dirty="0"/>
          </a:p>
          <a:p>
            <a:r>
              <a:rPr lang="en-US" sz="2400" b="1" dirty="0"/>
              <a:t>Wednesday:</a:t>
            </a:r>
          </a:p>
          <a:p>
            <a:pPr lvl="1"/>
            <a:r>
              <a:rPr lang="en-US" dirty="0"/>
              <a:t>AGIIS Directory Oversight Committee (10:30 – 11:30AM)</a:t>
            </a:r>
          </a:p>
          <a:p>
            <a:pPr lvl="1"/>
            <a:r>
              <a:rPr lang="en-US" dirty="0"/>
              <a:t>Conference Committee (1:00 – 2:00 PM)</a:t>
            </a:r>
          </a:p>
          <a:p>
            <a:pPr lvl="1"/>
            <a:r>
              <a:rPr lang="en-US" dirty="0"/>
              <a:t>Standards and Guidelines (1:00 – 2:00 PM)</a:t>
            </a:r>
          </a:p>
          <a:p>
            <a:pPr lvl="1"/>
            <a:r>
              <a:rPr lang="en-US" dirty="0" err="1"/>
              <a:t>Agrisemantics</a:t>
            </a:r>
            <a:r>
              <a:rPr lang="en-US" dirty="0"/>
              <a:t> Committee (2:00 – 3:00 PM)</a:t>
            </a:r>
          </a:p>
          <a:p>
            <a:endParaRPr lang="en-US" dirty="0"/>
          </a:p>
        </p:txBody>
      </p:sp>
      <p:sp>
        <p:nvSpPr>
          <p:cNvPr id="4" name="Slide Number Placeholder 3">
            <a:extLst>
              <a:ext uri="{FF2B5EF4-FFF2-40B4-BE49-F238E27FC236}">
                <a16:creationId xmlns:a16="http://schemas.microsoft.com/office/drawing/2014/main" id="{5C35D05C-67C8-DFE9-8BFE-9024F04767D6}"/>
              </a:ext>
            </a:extLst>
          </p:cNvPr>
          <p:cNvSpPr>
            <a:spLocks noGrp="1"/>
          </p:cNvSpPr>
          <p:nvPr>
            <p:ph type="sldNum" sz="quarter" idx="10"/>
          </p:nvPr>
        </p:nvSpPr>
        <p:spPr/>
        <p:txBody>
          <a:bodyPr/>
          <a:lstStyle/>
          <a:p>
            <a:pPr>
              <a:defRPr/>
            </a:pPr>
            <a:fld id="{2A4B9B55-3AFC-3A4D-806B-3BD245F70F8F}" type="slidenum">
              <a:rPr lang="en-US" smtClean="0"/>
              <a:pPr>
                <a:defRPr/>
              </a:pPr>
              <a:t>12</a:t>
            </a:fld>
            <a:endParaRPr lang="en-US" dirty="0"/>
          </a:p>
        </p:txBody>
      </p:sp>
    </p:spTree>
    <p:extLst>
      <p:ext uri="{BB962C8B-B14F-4D97-AF65-F5344CB8AC3E}">
        <p14:creationId xmlns:p14="http://schemas.microsoft.com/office/powerpoint/2010/main" val="157859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8D1-4F96-6E72-B6E5-611E8B65D8FA}"/>
              </a:ext>
            </a:extLst>
          </p:cNvPr>
          <p:cNvSpPr>
            <a:spLocks noGrp="1"/>
          </p:cNvSpPr>
          <p:nvPr>
            <p:ph type="title"/>
          </p:nvPr>
        </p:nvSpPr>
        <p:spPr/>
        <p:txBody>
          <a:bodyPr/>
          <a:lstStyle/>
          <a:p>
            <a:r>
              <a:rPr lang="en-US" sz="4000" dirty="0"/>
              <a:t>Working Group Meetings</a:t>
            </a:r>
          </a:p>
        </p:txBody>
      </p:sp>
      <p:sp>
        <p:nvSpPr>
          <p:cNvPr id="3" name="Content Placeholder 2">
            <a:extLst>
              <a:ext uri="{FF2B5EF4-FFF2-40B4-BE49-F238E27FC236}">
                <a16:creationId xmlns:a16="http://schemas.microsoft.com/office/drawing/2014/main" id="{82B4DF28-3AD0-054E-F317-6236F7EEEC8F}"/>
              </a:ext>
            </a:extLst>
          </p:cNvPr>
          <p:cNvSpPr>
            <a:spLocks noGrp="1"/>
          </p:cNvSpPr>
          <p:nvPr>
            <p:ph idx="1"/>
          </p:nvPr>
        </p:nvSpPr>
        <p:spPr>
          <a:xfrm>
            <a:off x="838199" y="1554212"/>
            <a:ext cx="10515601" cy="4351338"/>
          </a:xfrm>
        </p:spPr>
        <p:txBody>
          <a:bodyPr/>
          <a:lstStyle/>
          <a:p>
            <a:r>
              <a:rPr lang="en-US" sz="2000" b="1" dirty="0"/>
              <a:t>Monday:</a:t>
            </a:r>
          </a:p>
          <a:p>
            <a:pPr lvl="1"/>
            <a:r>
              <a:rPr lang="en-US" sz="2000" dirty="0"/>
              <a:t>Field Boundary: GNSS Accuracy (8:00 – 10:00 AM)</a:t>
            </a:r>
          </a:p>
          <a:p>
            <a:pPr marL="457232" lvl="1" indent="0">
              <a:buNone/>
            </a:pPr>
            <a:endParaRPr lang="en-US" sz="800" dirty="0"/>
          </a:p>
          <a:p>
            <a:r>
              <a:rPr lang="en-US" sz="2000" b="1" dirty="0"/>
              <a:t>Tuesday:</a:t>
            </a:r>
          </a:p>
          <a:p>
            <a:pPr lvl="1"/>
            <a:r>
              <a:rPr lang="en-US" sz="2000" dirty="0"/>
              <a:t>ADAPT (8:00 – 10:00 AM)</a:t>
            </a:r>
          </a:p>
          <a:p>
            <a:pPr lvl="1"/>
            <a:r>
              <a:rPr lang="en-US" sz="2000" dirty="0"/>
              <a:t>MODUS Working Group (10:30 – 11:30 AM)</a:t>
            </a:r>
          </a:p>
          <a:p>
            <a:pPr lvl="1"/>
            <a:r>
              <a:rPr lang="en-US" sz="2000" dirty="0"/>
              <a:t>PAIL Working Group (1:00 – 2:00 PM)</a:t>
            </a:r>
          </a:p>
          <a:p>
            <a:pPr lvl="1"/>
            <a:r>
              <a:rPr lang="en-US" sz="2000" dirty="0"/>
              <a:t>Autonomy Trends and Impact on Data Linking (2:00 – 3:00 PM)</a:t>
            </a:r>
          </a:p>
          <a:p>
            <a:pPr marL="457232" lvl="1" indent="0">
              <a:buNone/>
            </a:pPr>
            <a:endParaRPr lang="en-US" sz="800" dirty="0"/>
          </a:p>
          <a:p>
            <a:r>
              <a:rPr lang="en-US" sz="2000" b="1" dirty="0"/>
              <a:t>Wednesday:</a:t>
            </a:r>
          </a:p>
          <a:p>
            <a:pPr lvl="1"/>
            <a:r>
              <a:rPr lang="en-US" sz="2000" dirty="0"/>
              <a:t>Weather and Forecast Data API (8:00 – 9:00 AM)</a:t>
            </a:r>
          </a:p>
          <a:p>
            <a:pPr lvl="1"/>
            <a:r>
              <a:rPr lang="en-US" sz="2000" dirty="0" err="1"/>
              <a:t>Agrisemantics</a:t>
            </a:r>
            <a:r>
              <a:rPr lang="en-US" sz="2000" dirty="0"/>
              <a:t> (9:00 – 10:00 AM)</a:t>
            </a:r>
          </a:p>
          <a:p>
            <a:pPr marL="457200" lvl="1" indent="0">
              <a:buNone/>
            </a:pPr>
            <a:endParaRPr lang="en-US" dirty="0"/>
          </a:p>
        </p:txBody>
      </p:sp>
      <p:sp>
        <p:nvSpPr>
          <p:cNvPr id="4" name="Slide Number Placeholder 3">
            <a:extLst>
              <a:ext uri="{FF2B5EF4-FFF2-40B4-BE49-F238E27FC236}">
                <a16:creationId xmlns:a16="http://schemas.microsoft.com/office/drawing/2014/main" id="{FF016A3F-4015-8FE2-2BBA-63F7A411231E}"/>
              </a:ext>
            </a:extLst>
          </p:cNvPr>
          <p:cNvSpPr>
            <a:spLocks noGrp="1"/>
          </p:cNvSpPr>
          <p:nvPr>
            <p:ph type="sldNum" sz="quarter" idx="10"/>
          </p:nvPr>
        </p:nvSpPr>
        <p:spPr/>
        <p:txBody>
          <a:bodyPr/>
          <a:lstStyle/>
          <a:p>
            <a:pPr>
              <a:defRPr/>
            </a:pPr>
            <a:fld id="{2A4B9B55-3AFC-3A4D-806B-3BD245F70F8F}" type="slidenum">
              <a:rPr lang="en-US" smtClean="0"/>
              <a:pPr>
                <a:defRPr/>
              </a:pPr>
              <a:t>13</a:t>
            </a:fld>
            <a:endParaRPr lang="en-US" dirty="0"/>
          </a:p>
        </p:txBody>
      </p:sp>
    </p:spTree>
    <p:extLst>
      <p:ext uri="{BB962C8B-B14F-4D97-AF65-F5344CB8AC3E}">
        <p14:creationId xmlns:p14="http://schemas.microsoft.com/office/powerpoint/2010/main" val="758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E9F1-1F92-87EB-1491-B92DE9AAD6B3}"/>
              </a:ext>
            </a:extLst>
          </p:cNvPr>
          <p:cNvSpPr>
            <a:spLocks noGrp="1"/>
          </p:cNvSpPr>
          <p:nvPr>
            <p:ph type="title"/>
          </p:nvPr>
        </p:nvSpPr>
        <p:spPr/>
        <p:txBody>
          <a:bodyPr/>
          <a:lstStyle/>
          <a:p>
            <a:r>
              <a:rPr lang="en-US" dirty="0"/>
              <a:t>Meet-Ups</a:t>
            </a:r>
          </a:p>
        </p:txBody>
      </p:sp>
      <p:sp>
        <p:nvSpPr>
          <p:cNvPr id="3" name="Content Placeholder 2">
            <a:extLst>
              <a:ext uri="{FF2B5EF4-FFF2-40B4-BE49-F238E27FC236}">
                <a16:creationId xmlns:a16="http://schemas.microsoft.com/office/drawing/2014/main" id="{8DA769F9-5CD4-9B6D-620E-8491C13D2FF4}"/>
              </a:ext>
            </a:extLst>
          </p:cNvPr>
          <p:cNvSpPr>
            <a:spLocks noGrp="1"/>
          </p:cNvSpPr>
          <p:nvPr>
            <p:ph idx="1"/>
          </p:nvPr>
        </p:nvSpPr>
        <p:spPr>
          <a:xfrm>
            <a:off x="838200" y="1690690"/>
            <a:ext cx="10515601" cy="4351338"/>
          </a:xfrm>
        </p:spPr>
        <p:txBody>
          <a:bodyPr/>
          <a:lstStyle/>
          <a:p>
            <a:r>
              <a:rPr lang="en-US" sz="2400" b="1" dirty="0"/>
              <a:t>Monday:</a:t>
            </a:r>
          </a:p>
          <a:p>
            <a:pPr lvl="1"/>
            <a:r>
              <a:rPr lang="en-US" dirty="0"/>
              <a:t>Animal Ag and Nutrition Meet Up (4:00 – 5:00 PM)</a:t>
            </a:r>
          </a:p>
          <a:p>
            <a:r>
              <a:rPr lang="en-US" sz="2400" b="1" dirty="0"/>
              <a:t>Tuesday:</a:t>
            </a:r>
          </a:p>
          <a:p>
            <a:pPr lvl="1"/>
            <a:r>
              <a:rPr lang="en-US" dirty="0"/>
              <a:t>Settlement Sheet Meet Up (7:00 – 8:00 AM)</a:t>
            </a:r>
          </a:p>
          <a:p>
            <a:pPr lvl="1"/>
            <a:r>
              <a:rPr lang="en-US" dirty="0"/>
              <a:t>Crop Protection Meet Up (8:00 – 9:00 AM)</a:t>
            </a:r>
          </a:p>
          <a:p>
            <a:pPr lvl="1"/>
            <a:r>
              <a:rPr lang="en-US" dirty="0"/>
              <a:t>Crop Nutrition Meet Up (9:00 – 10:00 AM)</a:t>
            </a:r>
          </a:p>
          <a:p>
            <a:pPr lvl="1"/>
            <a:r>
              <a:rPr lang="en-US" dirty="0"/>
              <a:t>Data </a:t>
            </a:r>
            <a:r>
              <a:rPr lang="en-US" dirty="0" err="1"/>
              <a:t>Permissioning</a:t>
            </a:r>
            <a:r>
              <a:rPr lang="en-US" dirty="0"/>
              <a:t> and Stewardship Meet Up (10:30 – 11:30 AM)</a:t>
            </a:r>
          </a:p>
          <a:p>
            <a:pPr lvl="1"/>
            <a:r>
              <a:rPr lang="en-US" dirty="0"/>
              <a:t>Seed Meet Up (1:00 – 3:00 PM)</a:t>
            </a:r>
          </a:p>
          <a:p>
            <a:r>
              <a:rPr lang="en-US" sz="2400" b="1" dirty="0"/>
              <a:t>Wednesday:</a:t>
            </a:r>
          </a:p>
          <a:p>
            <a:pPr lvl="1"/>
            <a:r>
              <a:rPr lang="en-US" dirty="0"/>
              <a:t>Allied Providers Meet Up (8:00 – 9:00 AM)</a:t>
            </a:r>
          </a:p>
          <a:p>
            <a:pPr lvl="1"/>
            <a:r>
              <a:rPr lang="en-US" dirty="0"/>
              <a:t>Ag Retail Meet Up (10:30 – 11:30 AM)</a:t>
            </a:r>
          </a:p>
        </p:txBody>
      </p:sp>
      <p:sp>
        <p:nvSpPr>
          <p:cNvPr id="4" name="Slide Number Placeholder 3">
            <a:extLst>
              <a:ext uri="{FF2B5EF4-FFF2-40B4-BE49-F238E27FC236}">
                <a16:creationId xmlns:a16="http://schemas.microsoft.com/office/drawing/2014/main" id="{DEC5D990-400F-CAFE-F0D1-DBA25EBF9E84}"/>
              </a:ext>
            </a:extLst>
          </p:cNvPr>
          <p:cNvSpPr>
            <a:spLocks noGrp="1"/>
          </p:cNvSpPr>
          <p:nvPr>
            <p:ph type="sldNum" sz="quarter" idx="10"/>
          </p:nvPr>
        </p:nvSpPr>
        <p:spPr/>
        <p:txBody>
          <a:bodyPr/>
          <a:lstStyle/>
          <a:p>
            <a:pPr>
              <a:defRPr/>
            </a:pPr>
            <a:fld id="{2A4B9B55-3AFC-3A4D-806B-3BD245F70F8F}" type="slidenum">
              <a:rPr lang="en-US" smtClean="0"/>
              <a:pPr>
                <a:defRPr/>
              </a:pPr>
              <a:t>14</a:t>
            </a:fld>
            <a:endParaRPr lang="en-US" dirty="0"/>
          </a:p>
        </p:txBody>
      </p:sp>
    </p:spTree>
    <p:extLst>
      <p:ext uri="{BB962C8B-B14F-4D97-AF65-F5344CB8AC3E}">
        <p14:creationId xmlns:p14="http://schemas.microsoft.com/office/powerpoint/2010/main" val="1321446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yellow text with a bridge in the background&#10;&#10;Description automatically generated">
            <a:extLst>
              <a:ext uri="{FF2B5EF4-FFF2-40B4-BE49-F238E27FC236}">
                <a16:creationId xmlns:a16="http://schemas.microsoft.com/office/drawing/2014/main" id="{D47C29D1-96C9-AD0E-4A92-0BE1A0732CF8}"/>
              </a:ext>
            </a:extLst>
          </p:cNvPr>
          <p:cNvPicPr>
            <a:picLocks noGrp="1" noChangeAspect="1"/>
          </p:cNvPicPr>
          <p:nvPr>
            <p:ph idx="1"/>
          </p:nvPr>
        </p:nvPicPr>
        <p:blipFill>
          <a:blip r:embed="rId2"/>
          <a:stretch>
            <a:fillRect/>
          </a:stretch>
        </p:blipFill>
        <p:spPr>
          <a:xfrm>
            <a:off x="1325620" y="610086"/>
            <a:ext cx="9540760" cy="3220896"/>
          </a:xfrm>
        </p:spPr>
      </p:pic>
      <p:sp>
        <p:nvSpPr>
          <p:cNvPr id="4" name="Slide Number Placeholder 3">
            <a:extLst>
              <a:ext uri="{FF2B5EF4-FFF2-40B4-BE49-F238E27FC236}">
                <a16:creationId xmlns:a16="http://schemas.microsoft.com/office/drawing/2014/main" id="{C0B1236F-A98C-7DC6-CDFC-27ADA0F10CC6}"/>
              </a:ext>
            </a:extLst>
          </p:cNvPr>
          <p:cNvSpPr>
            <a:spLocks noGrp="1"/>
          </p:cNvSpPr>
          <p:nvPr>
            <p:ph type="sldNum" sz="quarter" idx="10"/>
          </p:nvPr>
        </p:nvSpPr>
        <p:spPr/>
        <p:txBody>
          <a:bodyPr/>
          <a:lstStyle/>
          <a:p>
            <a:pPr>
              <a:defRPr/>
            </a:pPr>
            <a:fld id="{CB5ADD08-3A34-9040-B625-37794D4BA412}" type="slidenum">
              <a:rPr lang="en-US" smtClean="0"/>
              <a:pPr>
                <a:defRPr/>
              </a:pPr>
              <a:t>15</a:t>
            </a:fld>
            <a:endParaRPr lang="en-US" dirty="0"/>
          </a:p>
        </p:txBody>
      </p:sp>
      <p:sp>
        <p:nvSpPr>
          <p:cNvPr id="7" name="TextBox 6">
            <a:extLst>
              <a:ext uri="{FF2B5EF4-FFF2-40B4-BE49-F238E27FC236}">
                <a16:creationId xmlns:a16="http://schemas.microsoft.com/office/drawing/2014/main" id="{EFF63071-5EDF-67C2-D37C-59FB18F8021E}"/>
              </a:ext>
            </a:extLst>
          </p:cNvPr>
          <p:cNvSpPr txBox="1"/>
          <p:nvPr/>
        </p:nvSpPr>
        <p:spPr>
          <a:xfrm>
            <a:off x="993890" y="3939590"/>
            <a:ext cx="10204220" cy="2308324"/>
          </a:xfrm>
          <a:prstGeom prst="rect">
            <a:avLst/>
          </a:prstGeom>
          <a:noFill/>
        </p:spPr>
        <p:txBody>
          <a:bodyPr wrap="square" rtlCol="0">
            <a:spAutoFit/>
          </a:bodyPr>
          <a:lstStyle/>
          <a:p>
            <a:r>
              <a:rPr lang="en-US" sz="2400" b="0" i="0" dirty="0">
                <a:effectLst/>
                <a:latin typeface="Open Sans" panose="020B0606030504020204" pitchFamily="34" charset="0"/>
              </a:rPr>
              <a:t>“Connecting is a great opportunity to review your processes and make needed improvements and gain efficiency. Our vendor and customer connections mean everyone can enjoy the benefits of more accurate data, more timely information, and better inventory management. ”</a:t>
            </a:r>
          </a:p>
          <a:p>
            <a:endParaRPr lang="en-US" sz="2400" b="0" i="0" dirty="0">
              <a:effectLst/>
              <a:latin typeface="Open Sans" panose="020B0606030504020204" pitchFamily="34" charset="0"/>
            </a:endParaRPr>
          </a:p>
          <a:p>
            <a:pPr algn="ctr"/>
            <a:r>
              <a:rPr lang="en-US" sz="2400" dirty="0">
                <a:latin typeface="Open Sans" panose="020B0606030504020204" pitchFamily="34" charset="0"/>
              </a:rPr>
              <a:t>~ Julie Benick, B2B Operations Supervisor, </a:t>
            </a:r>
            <a:r>
              <a:rPr lang="en-US" sz="2400" dirty="0" err="1">
                <a:latin typeface="Open Sans" panose="020B0606030504020204" pitchFamily="34" charset="0"/>
              </a:rPr>
              <a:t>WinField</a:t>
            </a:r>
            <a:r>
              <a:rPr lang="en-US" sz="2400" dirty="0">
                <a:latin typeface="Open Sans" panose="020B0606030504020204" pitchFamily="34" charset="0"/>
              </a:rPr>
              <a:t> United</a:t>
            </a:r>
            <a:endParaRPr lang="en-US" sz="2400" dirty="0"/>
          </a:p>
        </p:txBody>
      </p:sp>
    </p:spTree>
    <p:extLst>
      <p:ext uri="{BB962C8B-B14F-4D97-AF65-F5344CB8AC3E}">
        <p14:creationId xmlns:p14="http://schemas.microsoft.com/office/powerpoint/2010/main" val="45728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4542-AA1F-E189-B595-22214DEC054D}"/>
              </a:ext>
            </a:extLst>
          </p:cNvPr>
          <p:cNvSpPr>
            <a:spLocks noGrp="1"/>
          </p:cNvSpPr>
          <p:nvPr>
            <p:ph type="title"/>
          </p:nvPr>
        </p:nvSpPr>
        <p:spPr/>
        <p:txBody>
          <a:bodyPr/>
          <a:lstStyle/>
          <a:p>
            <a:r>
              <a:rPr lang="en-US" dirty="0"/>
              <a:t>Quick Connect</a:t>
            </a:r>
          </a:p>
        </p:txBody>
      </p:sp>
      <p:sp>
        <p:nvSpPr>
          <p:cNvPr id="3" name="Content Placeholder 2">
            <a:extLst>
              <a:ext uri="{FF2B5EF4-FFF2-40B4-BE49-F238E27FC236}">
                <a16:creationId xmlns:a16="http://schemas.microsoft.com/office/drawing/2014/main" id="{EE9C30AD-0E55-AB64-F048-C9998DC31E4F}"/>
              </a:ext>
            </a:extLst>
          </p:cNvPr>
          <p:cNvSpPr>
            <a:spLocks noGrp="1"/>
          </p:cNvSpPr>
          <p:nvPr>
            <p:ph idx="1"/>
          </p:nvPr>
        </p:nvSpPr>
        <p:spPr/>
        <p:txBody>
          <a:bodyPr/>
          <a:lstStyle/>
          <a:p>
            <a:r>
              <a:rPr lang="en-US" dirty="0"/>
              <a:t>Quick Connect sessions offer opportunities to meet face-to-face with some of your most important trading partners to determine how to better connect electronically – from booking and delivery to invoicing and inventory management.</a:t>
            </a:r>
          </a:p>
          <a:p>
            <a:pPr marL="0" indent="0">
              <a:buNone/>
            </a:pPr>
            <a:endParaRPr lang="en-US" dirty="0"/>
          </a:p>
          <a:p>
            <a:r>
              <a:rPr lang="en-US" dirty="0"/>
              <a:t>By Appointment Only – Sign up to meet one-on-one with participating manufacturers by going to the following link: </a:t>
            </a:r>
            <a:r>
              <a:rPr lang="en-US" dirty="0">
                <a:hlinkClick r:id="rId3"/>
              </a:rPr>
              <a:t>https://www.signupgenius.com/go/10C0F4FA9AE29A4FFC34-45305824-2023#/</a:t>
            </a:r>
            <a:r>
              <a:rPr lang="en-US" dirty="0"/>
              <a:t> </a:t>
            </a:r>
            <a:endParaRPr lang="en-US" dirty="0">
              <a:solidFill>
                <a:srgbClr val="00B0F0"/>
              </a:solidFill>
            </a:endParaRPr>
          </a:p>
        </p:txBody>
      </p:sp>
      <p:sp>
        <p:nvSpPr>
          <p:cNvPr id="4" name="Slide Number Placeholder 3">
            <a:extLst>
              <a:ext uri="{FF2B5EF4-FFF2-40B4-BE49-F238E27FC236}">
                <a16:creationId xmlns:a16="http://schemas.microsoft.com/office/drawing/2014/main" id="{001BEAA0-8569-1442-EAA8-41DFB6515B20}"/>
              </a:ext>
            </a:extLst>
          </p:cNvPr>
          <p:cNvSpPr>
            <a:spLocks noGrp="1"/>
          </p:cNvSpPr>
          <p:nvPr>
            <p:ph type="sldNum" sz="quarter" idx="10"/>
          </p:nvPr>
        </p:nvSpPr>
        <p:spPr/>
        <p:txBody>
          <a:bodyPr/>
          <a:lstStyle/>
          <a:p>
            <a:pPr>
              <a:defRPr/>
            </a:pPr>
            <a:fld id="{2A4B9B55-3AFC-3A4D-806B-3BD245F70F8F}" type="slidenum">
              <a:rPr lang="en-US" smtClean="0"/>
              <a:pPr>
                <a:defRPr/>
              </a:pPr>
              <a:t>16</a:t>
            </a:fld>
            <a:endParaRPr lang="en-US" dirty="0"/>
          </a:p>
        </p:txBody>
      </p:sp>
    </p:spTree>
    <p:extLst>
      <p:ext uri="{BB962C8B-B14F-4D97-AF65-F5344CB8AC3E}">
        <p14:creationId xmlns:p14="http://schemas.microsoft.com/office/powerpoint/2010/main" val="59211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82E0-E3CD-58B2-C3F9-0B19401D2139}"/>
              </a:ext>
            </a:extLst>
          </p:cNvPr>
          <p:cNvSpPr>
            <a:spLocks noGrp="1"/>
          </p:cNvSpPr>
          <p:nvPr>
            <p:ph type="title"/>
          </p:nvPr>
        </p:nvSpPr>
        <p:spPr/>
        <p:txBody>
          <a:bodyPr/>
          <a:lstStyle/>
          <a:p>
            <a:r>
              <a:rPr lang="en-US" dirty="0"/>
              <a:t>Networking Opportunities</a:t>
            </a:r>
          </a:p>
        </p:txBody>
      </p:sp>
      <p:sp>
        <p:nvSpPr>
          <p:cNvPr id="3" name="Content Placeholder 2">
            <a:extLst>
              <a:ext uri="{FF2B5EF4-FFF2-40B4-BE49-F238E27FC236}">
                <a16:creationId xmlns:a16="http://schemas.microsoft.com/office/drawing/2014/main" id="{8FC9AD2F-9758-75A2-EACF-3792750E3992}"/>
              </a:ext>
            </a:extLst>
          </p:cNvPr>
          <p:cNvSpPr>
            <a:spLocks noGrp="1"/>
          </p:cNvSpPr>
          <p:nvPr>
            <p:ph idx="1"/>
          </p:nvPr>
        </p:nvSpPr>
        <p:spPr/>
        <p:txBody>
          <a:bodyPr/>
          <a:lstStyle/>
          <a:p>
            <a:r>
              <a:rPr lang="en-US" sz="2000" b="1" dirty="0"/>
              <a:t>Monday:</a:t>
            </a:r>
          </a:p>
          <a:p>
            <a:pPr lvl="1"/>
            <a:r>
              <a:rPr lang="en-US" sz="2000" dirty="0"/>
              <a:t>First Time Attendee Luncheon</a:t>
            </a:r>
          </a:p>
          <a:p>
            <a:pPr lvl="1"/>
            <a:r>
              <a:rPr lang="en-US" sz="2000" dirty="0"/>
              <a:t>First Time Attendee Meet and Greet (5:00 – 5:30 PM)</a:t>
            </a:r>
          </a:p>
          <a:p>
            <a:pPr lvl="1"/>
            <a:r>
              <a:rPr lang="en-US" sz="2000" dirty="0"/>
              <a:t>Welcome Reception (5:30 – 7:00 PM)</a:t>
            </a:r>
          </a:p>
          <a:p>
            <a:r>
              <a:rPr lang="en-US" sz="2000" b="1" dirty="0"/>
              <a:t>Tuesday:</a:t>
            </a:r>
          </a:p>
          <a:p>
            <a:pPr lvl="1"/>
            <a:r>
              <a:rPr lang="en-US" sz="2000" dirty="0"/>
              <a:t>Grab &amp; Go Breakfast (7:00 – 8:00 AM)</a:t>
            </a:r>
          </a:p>
          <a:p>
            <a:pPr lvl="1"/>
            <a:r>
              <a:rPr lang="en-US" sz="2000" dirty="0"/>
              <a:t>Refreshment Breaks (10:00 – 10:30 AM and 3:00 – 3:30 PM)</a:t>
            </a:r>
          </a:p>
          <a:p>
            <a:pPr lvl="1"/>
            <a:r>
              <a:rPr lang="en-US" sz="2000" dirty="0"/>
              <a:t>Networking Reception (5:00 – 6:30 PM)</a:t>
            </a:r>
          </a:p>
          <a:p>
            <a:r>
              <a:rPr lang="en-US" sz="2000" b="1" dirty="0"/>
              <a:t>Wednesday:</a:t>
            </a:r>
          </a:p>
          <a:p>
            <a:pPr lvl="1"/>
            <a:r>
              <a:rPr lang="en-US" sz="2000" dirty="0"/>
              <a:t>Grab &amp; Go Breakfast (7:30 – 8:00 AM)</a:t>
            </a:r>
          </a:p>
          <a:p>
            <a:pPr lvl="1"/>
            <a:r>
              <a:rPr lang="en-US" sz="2000" dirty="0"/>
              <a:t>Refreshment Break (10:00 – 10:30 AM)</a:t>
            </a:r>
          </a:p>
          <a:p>
            <a:pPr lvl="1"/>
            <a:r>
              <a:rPr lang="en-US" sz="2000" dirty="0"/>
              <a:t>Networking Lunch (11:30 AM – 1:00 PM)</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D778877B-F063-8C5C-654E-AC68C3549BA3}"/>
              </a:ext>
            </a:extLst>
          </p:cNvPr>
          <p:cNvSpPr>
            <a:spLocks noGrp="1"/>
          </p:cNvSpPr>
          <p:nvPr>
            <p:ph type="sldNum" sz="quarter" idx="10"/>
          </p:nvPr>
        </p:nvSpPr>
        <p:spPr/>
        <p:txBody>
          <a:bodyPr/>
          <a:lstStyle/>
          <a:p>
            <a:pPr>
              <a:defRPr/>
            </a:pPr>
            <a:fld id="{2A4B9B55-3AFC-3A4D-806B-3BD245F70F8F}" type="slidenum">
              <a:rPr lang="en-US" smtClean="0"/>
              <a:pPr>
                <a:defRPr/>
              </a:pPr>
              <a:t>17</a:t>
            </a:fld>
            <a:endParaRPr lang="en-US" dirty="0"/>
          </a:p>
        </p:txBody>
      </p:sp>
    </p:spTree>
    <p:extLst>
      <p:ext uri="{BB962C8B-B14F-4D97-AF65-F5344CB8AC3E}">
        <p14:creationId xmlns:p14="http://schemas.microsoft.com/office/powerpoint/2010/main" val="101754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2E16-2408-23C6-9727-15078C1FDE94}"/>
              </a:ext>
            </a:extLst>
          </p:cNvPr>
          <p:cNvSpPr>
            <a:spLocks noGrp="1"/>
          </p:cNvSpPr>
          <p:nvPr>
            <p:ph type="ctrTitle"/>
          </p:nvPr>
        </p:nvSpPr>
        <p:spPr>
          <a:xfrm>
            <a:off x="816639" y="2969191"/>
            <a:ext cx="9855085" cy="919617"/>
          </a:xfrm>
        </p:spPr>
        <p:txBody>
          <a:bodyPr>
            <a:normAutofit fontScale="90000"/>
          </a:bodyPr>
          <a:lstStyle/>
          <a:p>
            <a:br>
              <a:rPr lang="en-US" dirty="0"/>
            </a:br>
            <a:r>
              <a:rPr lang="en-US" dirty="0"/>
              <a:t>The Value You Take Home</a:t>
            </a:r>
          </a:p>
        </p:txBody>
      </p:sp>
      <p:sp>
        <p:nvSpPr>
          <p:cNvPr id="3" name="Subtitle 2">
            <a:extLst>
              <a:ext uri="{FF2B5EF4-FFF2-40B4-BE49-F238E27FC236}">
                <a16:creationId xmlns:a16="http://schemas.microsoft.com/office/drawing/2014/main" id="{0C53F200-4E18-8E21-2CB4-CCFC3418CA83}"/>
              </a:ext>
            </a:extLst>
          </p:cNvPr>
          <p:cNvSpPr>
            <a:spLocks noGrp="1"/>
          </p:cNvSpPr>
          <p:nvPr>
            <p:ph type="subTitle" idx="1"/>
          </p:nvPr>
        </p:nvSpPr>
        <p:spPr/>
        <p:txBody>
          <a:bodyPr/>
          <a:lstStyle/>
          <a:p>
            <a:r>
              <a:rPr lang="en-US" dirty="0"/>
              <a:t>Jeremy W Wilson</a:t>
            </a:r>
          </a:p>
          <a:p>
            <a:r>
              <a:rPr lang="en-US" dirty="0"/>
              <a:t>EVP-COO &amp; NA Director - AgGateway</a:t>
            </a:r>
          </a:p>
        </p:txBody>
      </p:sp>
    </p:spTree>
    <p:extLst>
      <p:ext uri="{BB962C8B-B14F-4D97-AF65-F5344CB8AC3E}">
        <p14:creationId xmlns:p14="http://schemas.microsoft.com/office/powerpoint/2010/main" val="127393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B813-3FB1-95CE-40A4-0BA891457504}"/>
              </a:ext>
            </a:extLst>
          </p:cNvPr>
          <p:cNvSpPr>
            <a:spLocks noGrp="1"/>
          </p:cNvSpPr>
          <p:nvPr>
            <p:ph type="ctrTitle"/>
          </p:nvPr>
        </p:nvSpPr>
        <p:spPr/>
        <p:txBody>
          <a:bodyPr/>
          <a:lstStyle/>
          <a:p>
            <a:r>
              <a:rPr lang="en-US" dirty="0"/>
              <a:t>Where to Go With Questions</a:t>
            </a:r>
          </a:p>
        </p:txBody>
      </p:sp>
      <p:sp>
        <p:nvSpPr>
          <p:cNvPr id="3" name="Subtitle 2">
            <a:extLst>
              <a:ext uri="{FF2B5EF4-FFF2-40B4-BE49-F238E27FC236}">
                <a16:creationId xmlns:a16="http://schemas.microsoft.com/office/drawing/2014/main" id="{13D9B5AE-6987-3EED-D2A6-F86078CF7262}"/>
              </a:ext>
            </a:extLst>
          </p:cNvPr>
          <p:cNvSpPr>
            <a:spLocks noGrp="1"/>
          </p:cNvSpPr>
          <p:nvPr>
            <p:ph type="subTitle" idx="1"/>
          </p:nvPr>
        </p:nvSpPr>
        <p:spPr/>
        <p:txBody>
          <a:bodyPr/>
          <a:lstStyle/>
          <a:p>
            <a:r>
              <a:rPr lang="en-US" dirty="0"/>
              <a:t>Nikki Marshall</a:t>
            </a:r>
          </a:p>
          <a:p>
            <a:r>
              <a:rPr lang="en-US" dirty="0"/>
              <a:t>Member Services Program Manager</a:t>
            </a:r>
          </a:p>
        </p:txBody>
      </p:sp>
    </p:spTree>
    <p:extLst>
      <p:ext uri="{BB962C8B-B14F-4D97-AF65-F5344CB8AC3E}">
        <p14:creationId xmlns:p14="http://schemas.microsoft.com/office/powerpoint/2010/main" val="27308014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017B952E-2437-D56C-4C4D-69A4765A4CCF}"/>
              </a:ext>
            </a:extLst>
          </p:cNvPr>
          <p:cNvSpPr>
            <a:spLocks noGrp="1" noChangeArrowheads="1"/>
          </p:cNvSpPr>
          <p:nvPr>
            <p:ph type="title"/>
          </p:nvPr>
        </p:nvSpPr>
        <p:spPr>
          <a:xfrm>
            <a:off x="0" y="-92466"/>
            <a:ext cx="11015663" cy="1918092"/>
          </a:xfrm>
        </p:spPr>
        <p:txBody>
          <a:bodyPr/>
          <a:lstStyle/>
          <a:p>
            <a:pPr algn="ctr"/>
            <a:r>
              <a:rPr lang="en-US" altLang="en-US" sz="6600" dirty="0"/>
              <a:t>Gold Sponsors</a:t>
            </a:r>
          </a:p>
        </p:txBody>
      </p:sp>
      <p:pic>
        <p:nvPicPr>
          <p:cNvPr id="8" name="Content Placeholder 7" descr="A close-up of a logo&#10;&#10;Description automatically generated">
            <a:extLst>
              <a:ext uri="{FF2B5EF4-FFF2-40B4-BE49-F238E27FC236}">
                <a16:creationId xmlns:a16="http://schemas.microsoft.com/office/drawing/2014/main" id="{16243B74-1907-0711-1EA0-4893D1DC2076}"/>
              </a:ext>
            </a:extLst>
          </p:cNvPr>
          <p:cNvPicPr>
            <a:picLocks noGrp="1" noChangeAspect="1"/>
          </p:cNvPicPr>
          <p:nvPr>
            <p:ph sz="half" idx="1"/>
          </p:nvPr>
        </p:nvPicPr>
        <p:blipFill>
          <a:blip r:embed="rId3"/>
          <a:stretch>
            <a:fillRect/>
          </a:stretch>
        </p:blipFill>
        <p:spPr>
          <a:xfrm>
            <a:off x="0" y="1512496"/>
            <a:ext cx="5188908" cy="2039080"/>
          </a:xfrm>
        </p:spPr>
      </p:pic>
      <p:pic>
        <p:nvPicPr>
          <p:cNvPr id="6" name="Content Placeholder 5" descr="A black text on a white background&#10;&#10;Description automatically generated">
            <a:extLst>
              <a:ext uri="{FF2B5EF4-FFF2-40B4-BE49-F238E27FC236}">
                <a16:creationId xmlns:a16="http://schemas.microsoft.com/office/drawing/2014/main" id="{B8699B1D-D1DB-55D5-FC9C-67F376DD6EF1}"/>
              </a:ext>
            </a:extLst>
          </p:cNvPr>
          <p:cNvPicPr>
            <a:picLocks noGrp="1" noChangeAspect="1"/>
          </p:cNvPicPr>
          <p:nvPr>
            <p:ph sz="half" idx="2"/>
          </p:nvPr>
        </p:nvPicPr>
        <p:blipFill>
          <a:blip r:embed="rId4"/>
          <a:stretch>
            <a:fillRect/>
          </a:stretch>
        </p:blipFill>
        <p:spPr>
          <a:xfrm>
            <a:off x="5401998" y="2085992"/>
            <a:ext cx="5755737" cy="1205216"/>
          </a:xfrm>
        </p:spPr>
      </p:pic>
      <p:sp>
        <p:nvSpPr>
          <p:cNvPr id="5" name="Slide Number Placeholder 4">
            <a:extLst>
              <a:ext uri="{FF2B5EF4-FFF2-40B4-BE49-F238E27FC236}">
                <a16:creationId xmlns:a16="http://schemas.microsoft.com/office/drawing/2014/main" id="{23873628-1DC0-3D63-ED3A-7953DF247F32}"/>
              </a:ext>
            </a:extLst>
          </p:cNvPr>
          <p:cNvSpPr>
            <a:spLocks noGrp="1"/>
          </p:cNvSpPr>
          <p:nvPr>
            <p:ph type="sldNum" sz="quarter" idx="10"/>
          </p:nvPr>
        </p:nvSpPr>
        <p:spPr/>
        <p:txBody>
          <a:bodyPr/>
          <a:lstStyle/>
          <a:p>
            <a:pPr>
              <a:defRPr/>
            </a:pPr>
            <a:fld id="{6A8E6AC7-2893-9D46-8FA4-026960191152}" type="slidenum">
              <a:rPr lang="en-US" smtClean="0"/>
              <a:pPr>
                <a:defRPr/>
              </a:pPr>
              <a:t>2</a:t>
            </a:fld>
            <a:endParaRPr lang="en-US" dirty="0"/>
          </a:p>
        </p:txBody>
      </p:sp>
      <p:pic>
        <p:nvPicPr>
          <p:cNvPr id="9" name="Content Placeholder 7">
            <a:extLst>
              <a:ext uri="{FF2B5EF4-FFF2-40B4-BE49-F238E27FC236}">
                <a16:creationId xmlns:a16="http://schemas.microsoft.com/office/drawing/2014/main" id="{BA0B4217-E220-B853-2C06-88866328CEB8}"/>
              </a:ext>
            </a:extLst>
          </p:cNvPr>
          <p:cNvPicPr>
            <a:picLocks noChangeAspect="1"/>
          </p:cNvPicPr>
          <p:nvPr/>
        </p:nvPicPr>
        <p:blipFill>
          <a:blip r:embed="rId5"/>
          <a:srcRect/>
          <a:stretch/>
        </p:blipFill>
        <p:spPr bwMode="auto">
          <a:xfrm>
            <a:off x="3308899" y="3721135"/>
            <a:ext cx="4591928" cy="17347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3D13-C066-8BC0-A89E-0AF6DF938EA4}"/>
              </a:ext>
            </a:extLst>
          </p:cNvPr>
          <p:cNvSpPr>
            <a:spLocks noGrp="1"/>
          </p:cNvSpPr>
          <p:nvPr>
            <p:ph type="title"/>
          </p:nvPr>
        </p:nvSpPr>
        <p:spPr/>
        <p:txBody>
          <a:bodyPr/>
          <a:lstStyle/>
          <a:p>
            <a:r>
              <a:rPr lang="en-US" dirty="0"/>
              <a:t>Member Services</a:t>
            </a:r>
          </a:p>
        </p:txBody>
      </p:sp>
      <p:sp>
        <p:nvSpPr>
          <p:cNvPr id="3" name="Content Placeholder 2">
            <a:extLst>
              <a:ext uri="{FF2B5EF4-FFF2-40B4-BE49-F238E27FC236}">
                <a16:creationId xmlns:a16="http://schemas.microsoft.com/office/drawing/2014/main" id="{2DCDA2EF-6858-C1A3-59A5-68040A38FA58}"/>
              </a:ext>
            </a:extLst>
          </p:cNvPr>
          <p:cNvSpPr>
            <a:spLocks noGrp="1"/>
          </p:cNvSpPr>
          <p:nvPr>
            <p:ph idx="1"/>
          </p:nvPr>
        </p:nvSpPr>
        <p:spPr>
          <a:xfrm>
            <a:off x="838199" y="1690690"/>
            <a:ext cx="10515601" cy="4351338"/>
          </a:xfrm>
        </p:spPr>
        <p:txBody>
          <a:bodyPr/>
          <a:lstStyle/>
          <a:p>
            <a:pPr>
              <a:lnSpc>
                <a:spcPct val="90000"/>
              </a:lnSpc>
              <a:defRPr sz="2200"/>
            </a:pPr>
            <a:r>
              <a:rPr lang="en-US" sz="2000" dirty="0"/>
              <a:t>One stop, centralized resource for AgGateway members and AGIIS subscribers</a:t>
            </a:r>
          </a:p>
          <a:p>
            <a:pPr>
              <a:lnSpc>
                <a:spcPct val="90000"/>
              </a:lnSpc>
              <a:defRPr sz="2200"/>
            </a:pPr>
            <a:r>
              <a:rPr lang="en-US" sz="2000" dirty="0"/>
              <a:t>Answer questions about AgGateway membership and AGIIS (Ag Industry Identification System) subscriptions, and available resources</a:t>
            </a:r>
          </a:p>
          <a:p>
            <a:pPr>
              <a:lnSpc>
                <a:spcPct val="90000"/>
              </a:lnSpc>
              <a:defRPr sz="2200"/>
            </a:pPr>
            <a:r>
              <a:rPr lang="en-US" sz="2000" dirty="0"/>
              <a:t>New member onboarding</a:t>
            </a:r>
          </a:p>
          <a:p>
            <a:pPr>
              <a:lnSpc>
                <a:spcPct val="90000"/>
              </a:lnSpc>
              <a:defRPr sz="2200"/>
            </a:pPr>
            <a:r>
              <a:rPr lang="en-US" sz="2000" dirty="0"/>
              <a:t>AgGateway Orientation Webinars and training</a:t>
            </a:r>
          </a:p>
          <a:p>
            <a:pPr>
              <a:lnSpc>
                <a:spcPct val="90000"/>
              </a:lnSpc>
              <a:defRPr sz="2200"/>
            </a:pPr>
            <a:r>
              <a:rPr lang="en-US" sz="2000" dirty="0"/>
              <a:t>Maintain Working Group and Committee Rosters</a:t>
            </a:r>
          </a:p>
          <a:p>
            <a:pPr>
              <a:lnSpc>
                <a:spcPct val="90000"/>
              </a:lnSpc>
              <a:defRPr sz="2200"/>
            </a:pPr>
            <a:r>
              <a:rPr lang="en-US" sz="2000" dirty="0"/>
              <a:t>Communications</a:t>
            </a:r>
          </a:p>
          <a:p>
            <a:pPr>
              <a:lnSpc>
                <a:spcPct val="90000"/>
              </a:lnSpc>
              <a:defRPr sz="2200"/>
            </a:pPr>
            <a:r>
              <a:rPr lang="en-US" sz="2000" dirty="0"/>
              <a:t>AGIIS Training</a:t>
            </a:r>
          </a:p>
          <a:p>
            <a:pPr>
              <a:lnSpc>
                <a:spcPct val="90000"/>
              </a:lnSpc>
              <a:defRPr sz="2200"/>
            </a:pPr>
            <a:r>
              <a:rPr lang="en-US" sz="2000" dirty="0"/>
              <a:t>Member Services Live – Available throughout the conference</a:t>
            </a:r>
          </a:p>
          <a:p>
            <a:pPr>
              <a:lnSpc>
                <a:spcPct val="90000"/>
              </a:lnSpc>
              <a:defRPr sz="2200" u="sng">
                <a:solidFill>
                  <a:srgbClr val="0000FF"/>
                </a:solidFill>
                <a:uFill>
                  <a:solidFill>
                    <a:srgbClr val="0000FF"/>
                  </a:solidFill>
                </a:uFill>
              </a:defRPr>
            </a:pPr>
            <a:r>
              <a:rPr lang="en-US" sz="2000" dirty="0">
                <a:hlinkClick r:id="rId3"/>
              </a:rPr>
              <a:t>www.MemberServices@AgGateway.org</a:t>
            </a:r>
            <a:r>
              <a:rPr lang="en-US" sz="2000" u="none" dirty="0">
                <a:solidFill>
                  <a:srgbClr val="000000"/>
                </a:solidFill>
                <a:uFillTx/>
              </a:rPr>
              <a:t> – (866) 251-8618 </a:t>
            </a:r>
          </a:p>
          <a:p>
            <a:pPr lvl="1">
              <a:lnSpc>
                <a:spcPct val="90000"/>
              </a:lnSpc>
              <a:defRPr sz="2200" u="sng">
                <a:solidFill>
                  <a:srgbClr val="0000FF"/>
                </a:solidFill>
                <a:uFill>
                  <a:solidFill>
                    <a:srgbClr val="0000FF"/>
                  </a:solidFill>
                </a:uFill>
              </a:defRPr>
            </a:pPr>
            <a:r>
              <a:rPr lang="en-US" sz="2000" u="none" dirty="0">
                <a:solidFill>
                  <a:srgbClr val="000000"/>
                </a:solidFill>
                <a:uFillTx/>
              </a:rPr>
              <a:t>Monday – Friday, 8:00 AM Central – 5:00 PM Central</a:t>
            </a:r>
          </a:p>
          <a:p>
            <a:pPr lvl="1">
              <a:lnSpc>
                <a:spcPct val="90000"/>
              </a:lnSpc>
              <a:defRPr sz="2200" u="sng">
                <a:solidFill>
                  <a:srgbClr val="0000FF"/>
                </a:solidFill>
                <a:uFill>
                  <a:solidFill>
                    <a:srgbClr val="0000FF"/>
                  </a:solidFill>
                </a:uFill>
              </a:defRPr>
            </a:pPr>
            <a:endParaRPr lang="en-US" sz="12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00D322B2-9CCD-15D7-4243-3013E437C169}"/>
              </a:ext>
            </a:extLst>
          </p:cNvPr>
          <p:cNvSpPr>
            <a:spLocks noGrp="1"/>
          </p:cNvSpPr>
          <p:nvPr>
            <p:ph type="sldNum" sz="quarter" idx="10"/>
          </p:nvPr>
        </p:nvSpPr>
        <p:spPr/>
        <p:txBody>
          <a:bodyPr/>
          <a:lstStyle/>
          <a:p>
            <a:pPr>
              <a:defRPr/>
            </a:pPr>
            <a:fld id="{2A4B9B55-3AFC-3A4D-806B-3BD245F70F8F}" type="slidenum">
              <a:rPr lang="en-US" smtClean="0"/>
              <a:pPr>
                <a:defRPr/>
              </a:pPr>
              <a:t>20</a:t>
            </a:fld>
            <a:endParaRPr lang="en-US" dirty="0"/>
          </a:p>
        </p:txBody>
      </p:sp>
    </p:spTree>
    <p:extLst>
      <p:ext uri="{BB962C8B-B14F-4D97-AF65-F5344CB8AC3E}">
        <p14:creationId xmlns:p14="http://schemas.microsoft.com/office/powerpoint/2010/main" val="187384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1">
            <a:extLst>
              <a:ext uri="{FF2B5EF4-FFF2-40B4-BE49-F238E27FC236}">
                <a16:creationId xmlns:a16="http://schemas.microsoft.com/office/drawing/2014/main" id="{C982D252-321A-2868-FBB7-01D0F950ADAA}"/>
              </a:ext>
            </a:extLst>
          </p:cNvPr>
          <p:cNvSpPr>
            <a:spLocks noGrp="1" noChangeArrowheads="1"/>
          </p:cNvSpPr>
          <p:nvPr>
            <p:ph type="ctrTitle"/>
          </p:nvPr>
        </p:nvSpPr>
        <p:spPr>
          <a:xfrm>
            <a:off x="1601788" y="3022600"/>
            <a:ext cx="9144000" cy="919163"/>
          </a:xfrm>
        </p:spPr>
        <p:txBody>
          <a:bodyPr/>
          <a:lstStyle/>
          <a:p>
            <a:pPr eaLnBrk="1" hangingPunct="1"/>
            <a:r>
              <a:rPr lang="en-US" altLang="en-US"/>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8D41D9C1-95C5-969A-FCFD-0F7CA6623D70}"/>
              </a:ext>
            </a:extLst>
          </p:cNvPr>
          <p:cNvSpPr>
            <a:spLocks noGrp="1" noChangeArrowheads="1"/>
          </p:cNvSpPr>
          <p:nvPr>
            <p:ph type="title"/>
          </p:nvPr>
        </p:nvSpPr>
        <p:spPr/>
        <p:txBody>
          <a:bodyPr/>
          <a:lstStyle/>
          <a:p>
            <a:pPr eaLnBrk="1" hangingPunct="1"/>
            <a:r>
              <a:rPr lang="en-US" altLang="en-US" dirty="0"/>
              <a:t>Our Agenda Today</a:t>
            </a:r>
          </a:p>
        </p:txBody>
      </p:sp>
      <p:sp>
        <p:nvSpPr>
          <p:cNvPr id="33794" name="Content Placeholder 2">
            <a:extLst>
              <a:ext uri="{FF2B5EF4-FFF2-40B4-BE49-F238E27FC236}">
                <a16:creationId xmlns:a16="http://schemas.microsoft.com/office/drawing/2014/main" id="{D0E2EC74-703C-1E64-1446-024F253C39F2}"/>
              </a:ext>
            </a:extLst>
          </p:cNvPr>
          <p:cNvSpPr>
            <a:spLocks noGrp="1" noChangeArrowheads="1"/>
          </p:cNvSpPr>
          <p:nvPr>
            <p:ph idx="1"/>
          </p:nvPr>
        </p:nvSpPr>
        <p:spPr>
          <a:xfrm>
            <a:off x="838200" y="1690687"/>
            <a:ext cx="10515600" cy="4548187"/>
          </a:xfrm>
        </p:spPr>
        <p:txBody>
          <a:bodyPr/>
          <a:lstStyle/>
          <a:p>
            <a:pPr>
              <a:lnSpc>
                <a:spcPct val="150000"/>
              </a:lnSpc>
            </a:pPr>
            <a:r>
              <a:rPr lang="en-US" sz="2800" dirty="0"/>
              <a:t>Welcome and Opening Comments</a:t>
            </a:r>
          </a:p>
          <a:p>
            <a:pPr>
              <a:lnSpc>
                <a:spcPct val="150000"/>
              </a:lnSpc>
            </a:pPr>
            <a:r>
              <a:rPr lang="en-US" sz="2800" dirty="0"/>
              <a:t>Icebreaker</a:t>
            </a:r>
          </a:p>
          <a:p>
            <a:pPr>
              <a:lnSpc>
                <a:spcPct val="150000"/>
              </a:lnSpc>
            </a:pPr>
            <a:r>
              <a:rPr lang="en-US" sz="2800" dirty="0"/>
              <a:t>Annual Conference in a Nutshell</a:t>
            </a:r>
          </a:p>
          <a:p>
            <a:pPr>
              <a:lnSpc>
                <a:spcPct val="150000"/>
              </a:lnSpc>
            </a:pPr>
            <a:r>
              <a:rPr lang="en-US" sz="2800" dirty="0"/>
              <a:t>This Week’s Agenda</a:t>
            </a:r>
          </a:p>
          <a:p>
            <a:pPr>
              <a:lnSpc>
                <a:spcPct val="150000"/>
              </a:lnSpc>
            </a:pPr>
            <a:r>
              <a:rPr lang="en-US" sz="2800" dirty="0"/>
              <a:t>What Will You Take Home?</a:t>
            </a:r>
          </a:p>
          <a:p>
            <a:pPr>
              <a:lnSpc>
                <a:spcPct val="150000"/>
              </a:lnSpc>
            </a:pPr>
            <a:r>
              <a:rPr lang="en-US" sz="2800" dirty="0"/>
              <a:t>Where to Go With Questions &amp; Wrap Up</a:t>
            </a:r>
          </a:p>
        </p:txBody>
      </p:sp>
      <p:sp>
        <p:nvSpPr>
          <p:cNvPr id="12291" name="Slide Number Placeholder 3">
            <a:extLst>
              <a:ext uri="{FF2B5EF4-FFF2-40B4-BE49-F238E27FC236}">
                <a16:creationId xmlns:a16="http://schemas.microsoft.com/office/drawing/2014/main" id="{F4F168AB-8061-F459-3B8C-3ABF7978CA8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7EE14EAB-9FE0-8B49-A1F9-C8C59031031E}" type="slidenum">
              <a:rPr lang="en-US" altLang="en-US" sz="1600">
                <a:solidFill>
                  <a:srgbClr val="306CB0"/>
                </a:solidFill>
              </a:rPr>
              <a:pPr fontAlgn="base">
                <a:lnSpc>
                  <a:spcPct val="100000"/>
                </a:lnSpc>
                <a:spcBef>
                  <a:spcPct val="0"/>
                </a:spcBef>
                <a:spcAft>
                  <a:spcPct val="0"/>
                </a:spcAft>
                <a:buClrTx/>
                <a:buFontTx/>
                <a:buNone/>
              </a:pPr>
              <a:t>3</a:t>
            </a:fld>
            <a:endParaRPr lang="en-US" altLang="en-US" sz="1600">
              <a:solidFill>
                <a:srgbClr val="306CB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7320C46B-BEAC-DBEE-763E-8F89708EAD99}"/>
              </a:ext>
            </a:extLst>
          </p:cNvPr>
          <p:cNvSpPr>
            <a:spLocks noGrp="1" noChangeArrowheads="1"/>
          </p:cNvSpPr>
          <p:nvPr>
            <p:ph type="title"/>
          </p:nvPr>
        </p:nvSpPr>
        <p:spPr>
          <a:xfrm>
            <a:off x="838200" y="780255"/>
            <a:ext cx="10515600" cy="1325563"/>
          </a:xfrm>
        </p:spPr>
        <p:txBody>
          <a:bodyPr/>
          <a:lstStyle/>
          <a:p>
            <a:pPr eaLnBrk="1" hangingPunct="1"/>
            <a:r>
              <a:rPr lang="en-US" altLang="en-US" dirty="0"/>
              <a:t>Getting to Know Others Icebreaker:</a:t>
            </a:r>
            <a:br>
              <a:rPr lang="en-US" altLang="en-US" dirty="0"/>
            </a:br>
            <a:br>
              <a:rPr lang="en-US" altLang="en-US" dirty="0"/>
            </a:br>
            <a:r>
              <a:rPr lang="en-US" altLang="en-US" dirty="0"/>
              <a:t>Two Truths and a Lie!</a:t>
            </a:r>
          </a:p>
        </p:txBody>
      </p:sp>
      <p:sp>
        <p:nvSpPr>
          <p:cNvPr id="25602" name="Content Placeholder 2">
            <a:extLst>
              <a:ext uri="{FF2B5EF4-FFF2-40B4-BE49-F238E27FC236}">
                <a16:creationId xmlns:a16="http://schemas.microsoft.com/office/drawing/2014/main" id="{C691A0C1-6AFD-5536-B23F-409D03F3B783}"/>
              </a:ext>
            </a:extLst>
          </p:cNvPr>
          <p:cNvSpPr>
            <a:spLocks noGrp="1" noChangeArrowheads="1"/>
          </p:cNvSpPr>
          <p:nvPr>
            <p:ph sz="half" idx="1"/>
          </p:nvPr>
        </p:nvSpPr>
        <p:spPr>
          <a:xfrm>
            <a:off x="677863" y="2625725"/>
            <a:ext cx="11039476" cy="2632075"/>
          </a:xfrm>
        </p:spPr>
        <p:txBody>
          <a:bodyPr/>
          <a:lstStyle/>
          <a:p>
            <a:pPr marL="514338" indent="-514338">
              <a:spcBef>
                <a:spcPts val="700"/>
              </a:spcBef>
              <a:buFont typeface="+mj-lt"/>
              <a:buAutoNum type="arabicPeriod"/>
              <a:defRPr sz="3200"/>
            </a:pPr>
            <a:r>
              <a:rPr lang="en-US" sz="2800" dirty="0"/>
              <a:t>Each person at the table comes up with two things about them that are true and one that is a lie.</a:t>
            </a:r>
          </a:p>
          <a:p>
            <a:pPr marL="514338" indent="-514338">
              <a:spcBef>
                <a:spcPts val="700"/>
              </a:spcBef>
              <a:buFont typeface="+mj-lt"/>
              <a:buAutoNum type="arabicPeriod"/>
              <a:defRPr sz="3200"/>
            </a:pPr>
            <a:r>
              <a:rPr lang="en-US" dirty="0"/>
              <a:t>Go around the table one at a time saying your three things.</a:t>
            </a:r>
          </a:p>
          <a:p>
            <a:pPr marL="514338" indent="-514338">
              <a:spcBef>
                <a:spcPts val="700"/>
              </a:spcBef>
              <a:buFont typeface="+mj-lt"/>
              <a:buAutoNum type="arabicPeriod"/>
              <a:defRPr sz="3200"/>
            </a:pPr>
            <a:r>
              <a:rPr lang="en-US" sz="2800" dirty="0"/>
              <a:t>Everyone else has to pick which on</a:t>
            </a:r>
            <a:r>
              <a:rPr lang="en-US" dirty="0"/>
              <a:t>e is the lie.</a:t>
            </a:r>
            <a:endParaRPr lang="en-US" sz="2800" dirty="0"/>
          </a:p>
          <a:p>
            <a:pPr marL="0" indent="0" eaLnBrk="1" hangingPunct="1">
              <a:buFont typeface="Wingdings" pitchFamily="2" charset="2"/>
              <a:buNone/>
              <a:defRPr/>
            </a:pPr>
            <a:endParaRPr lang="en-US" altLang="en-US" sz="2801" dirty="0"/>
          </a:p>
        </p:txBody>
      </p:sp>
      <p:sp>
        <p:nvSpPr>
          <p:cNvPr id="13316" name="Slide Number Placeholder 4">
            <a:extLst>
              <a:ext uri="{FF2B5EF4-FFF2-40B4-BE49-F238E27FC236}">
                <a16:creationId xmlns:a16="http://schemas.microsoft.com/office/drawing/2014/main" id="{4A9DB499-75EB-4C3D-B89A-9B7192E502CB}"/>
              </a:ext>
            </a:extLst>
          </p:cNvPr>
          <p:cNvSpPr>
            <a:spLocks noGrp="1" noChangeArrowheads="1"/>
          </p:cNvSpPr>
          <p:nvPr>
            <p:ph type="sldNum" sz="quarter" idx="10"/>
          </p:nvPr>
        </p:nvSpPr>
        <p:spPr bwMode="auto">
          <a:xfrm>
            <a:off x="177800" y="6440488"/>
            <a:ext cx="500063" cy="31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bodyPr>
          <a:lstStyle>
            <a:lvl1pPr>
              <a:lnSpc>
                <a:spcPct val="90000"/>
              </a:lnSpc>
              <a:spcBef>
                <a:spcPts val="1000"/>
              </a:spcBef>
              <a:buClr>
                <a:srgbClr val="306CB0"/>
              </a:buClr>
              <a:buFont typeface="Wingdings" pitchFamily="2" charset="2"/>
              <a:buChar char="§"/>
              <a:defRPr sz="2800">
                <a:solidFill>
                  <a:schemeClr val="tx1"/>
                </a:solidFill>
                <a:latin typeface="Arial" panose="020B0604020202020204" pitchFamily="34" charset="0"/>
              </a:defRPr>
            </a:lvl1pPr>
            <a:lvl2pPr marL="742950" indent="-285750">
              <a:lnSpc>
                <a:spcPct val="90000"/>
              </a:lnSpc>
              <a:spcBef>
                <a:spcPts val="500"/>
              </a:spcBef>
              <a:buClr>
                <a:srgbClr val="306CB0"/>
              </a:buClr>
              <a:buFont typeface="Wingdings" pitchFamily="2" charset="2"/>
              <a:buChar char="§"/>
              <a:defRPr sz="2400">
                <a:solidFill>
                  <a:schemeClr val="tx1"/>
                </a:solidFill>
                <a:latin typeface="Arial" panose="020B0604020202020204" pitchFamily="34" charset="0"/>
              </a:defRPr>
            </a:lvl2pPr>
            <a:lvl3pPr marL="1143000" indent="-228600">
              <a:lnSpc>
                <a:spcPct val="90000"/>
              </a:lnSpc>
              <a:spcBef>
                <a:spcPts val="500"/>
              </a:spcBef>
              <a:buClr>
                <a:srgbClr val="306CB0"/>
              </a:buClr>
              <a:buFont typeface="Wingdings" pitchFamily="2" charset="2"/>
              <a:buChar char="§"/>
              <a:defRPr sz="2000">
                <a:solidFill>
                  <a:schemeClr val="tx1"/>
                </a:solidFill>
                <a:latin typeface="Arial" panose="020B0604020202020204" pitchFamily="34" charset="0"/>
              </a:defRPr>
            </a:lvl3pPr>
            <a:lvl4pPr marL="16002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4pPr>
            <a:lvl5pPr marL="2057400" indent="-228600">
              <a:lnSpc>
                <a:spcPct val="90000"/>
              </a:lnSpc>
              <a:spcBef>
                <a:spcPts val="500"/>
              </a:spcBef>
              <a:buClr>
                <a:srgbClr val="306CB0"/>
              </a:buClr>
              <a:buFont typeface="Wingdings" pitchFamily="2" charset="2"/>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Clr>
                <a:srgbClr val="306CB0"/>
              </a:buClr>
              <a:buFont typeface="Wingdings" pitchFamily="2" charset="2"/>
              <a:buChar char="§"/>
              <a:defRPr>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fld id="{676A8F82-3F9B-EA48-A5C4-F3DA0D663416}" type="slidenum">
              <a:rPr lang="en-US" altLang="en-US" sz="1600" smtClean="0">
                <a:solidFill>
                  <a:srgbClr val="306CB0"/>
                </a:solidFill>
              </a:rPr>
              <a:pPr fontAlgn="base">
                <a:lnSpc>
                  <a:spcPct val="100000"/>
                </a:lnSpc>
                <a:spcBef>
                  <a:spcPct val="0"/>
                </a:spcBef>
                <a:spcAft>
                  <a:spcPct val="0"/>
                </a:spcAft>
                <a:buClrTx/>
                <a:buFontTx/>
                <a:buNone/>
              </a:pPr>
              <a:t>4</a:t>
            </a:fld>
            <a:endParaRPr lang="en-US" altLang="en-US" sz="1600">
              <a:solidFill>
                <a:srgbClr val="306CB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5E581-0572-3734-E2B6-5269C9C93EE2}"/>
              </a:ext>
            </a:extLst>
          </p:cNvPr>
          <p:cNvSpPr>
            <a:spLocks noGrp="1"/>
          </p:cNvSpPr>
          <p:nvPr>
            <p:ph type="sldNum" sz="quarter" idx="10"/>
          </p:nvPr>
        </p:nvSpPr>
        <p:spPr/>
        <p:txBody>
          <a:bodyPr/>
          <a:lstStyle/>
          <a:p>
            <a:pPr>
              <a:defRPr/>
            </a:pPr>
            <a:fld id="{E1E15529-1E22-4542-BAF0-DC863D70245C}" type="slidenum">
              <a:rPr lang="en-US"/>
              <a:pPr>
                <a:defRPr/>
              </a:pPr>
              <a:t>5</a:t>
            </a:fld>
            <a:endParaRPr lang="en-US" dirty="0"/>
          </a:p>
        </p:txBody>
      </p:sp>
      <p:sp>
        <p:nvSpPr>
          <p:cNvPr id="3" name="Title 1">
            <a:extLst>
              <a:ext uri="{FF2B5EF4-FFF2-40B4-BE49-F238E27FC236}">
                <a16:creationId xmlns:a16="http://schemas.microsoft.com/office/drawing/2014/main" id="{DF8B7A5C-F8BB-D8EE-0326-4AE4EEDC2EA1}"/>
              </a:ext>
            </a:extLst>
          </p:cNvPr>
          <p:cNvSpPr txBox="1">
            <a:spLocks/>
          </p:cNvSpPr>
          <p:nvPr/>
        </p:nvSpPr>
        <p:spPr>
          <a:xfrm>
            <a:off x="838200" y="365127"/>
            <a:ext cx="10515601" cy="1325563"/>
          </a:xfrm>
          <a:prstGeom prst="rect">
            <a:avLst/>
          </a:prstGeom>
        </p:spPr>
        <p:txBody>
          <a:bodyPr/>
          <a:lst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a:lstStyle>
          <a:p>
            <a:r>
              <a:rPr lang="en-US"/>
              <a:t>AgGateway Mission and Vision</a:t>
            </a:r>
            <a:endParaRPr lang="en-US" dirty="0"/>
          </a:p>
        </p:txBody>
      </p:sp>
      <p:sp>
        <p:nvSpPr>
          <p:cNvPr id="4" name="Content Placeholder 2">
            <a:extLst>
              <a:ext uri="{FF2B5EF4-FFF2-40B4-BE49-F238E27FC236}">
                <a16:creationId xmlns:a16="http://schemas.microsoft.com/office/drawing/2014/main" id="{30B99007-6645-767C-9CE5-24F78B45D1FF}"/>
              </a:ext>
            </a:extLst>
          </p:cNvPr>
          <p:cNvSpPr txBox="1">
            <a:spLocks/>
          </p:cNvSpPr>
          <p:nvPr/>
        </p:nvSpPr>
        <p:spPr>
          <a:xfrm>
            <a:off x="838200" y="1825625"/>
            <a:ext cx="10515601" cy="4351338"/>
          </a:xfrm>
          <a:prstGeom prst="rect">
            <a:avLst/>
          </a:prstGeom>
        </p:spPr>
        <p:txBody>
          <a:bodyPr/>
          <a:lst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Font typeface="Arial" pitchFamily="34" charset="0"/>
              <a:buNone/>
            </a:pPr>
            <a:r>
              <a:rPr lang="en-US" b="1"/>
              <a:t>Our Mission</a:t>
            </a:r>
            <a:r>
              <a:rPr lang="en-US"/>
              <a:t>: </a:t>
            </a:r>
          </a:p>
          <a:p>
            <a:pPr marL="0" indent="0">
              <a:spcBef>
                <a:spcPts val="450"/>
              </a:spcBef>
              <a:buFont typeface="Arial" pitchFamily="34" charset="0"/>
              <a:buNone/>
            </a:pPr>
            <a:r>
              <a:rPr lang="en-US"/>
              <a:t>To develop the resources and relationships that drive digital connectivity in global agriculture and related industries.</a:t>
            </a:r>
          </a:p>
          <a:p>
            <a:pPr marL="0" indent="0">
              <a:spcBef>
                <a:spcPts val="450"/>
              </a:spcBef>
              <a:buFont typeface="Arial" pitchFamily="34" charset="0"/>
              <a:buNone/>
            </a:pPr>
            <a:endParaRPr lang="en-US" sz="3200" b="1"/>
          </a:p>
          <a:p>
            <a:pPr marL="0" indent="0">
              <a:spcBef>
                <a:spcPts val="450"/>
              </a:spcBef>
              <a:buFont typeface="Arial" pitchFamily="34" charset="0"/>
              <a:buNone/>
            </a:pPr>
            <a:r>
              <a:rPr lang="en-US" b="1"/>
              <a:t>Our Long Term Vision</a:t>
            </a:r>
            <a:r>
              <a:rPr lang="en-US"/>
              <a:t>:  </a:t>
            </a:r>
          </a:p>
          <a:p>
            <a:pPr marL="0" indent="0">
              <a:spcBef>
                <a:spcPts val="450"/>
              </a:spcBef>
              <a:buFont typeface="Arial" pitchFamily="34" charset="0"/>
              <a:buNone/>
            </a:pPr>
            <a:r>
              <a:rPr lang="en-US"/>
              <a:t>Universal connectivity to transform data into value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5E581-0572-3734-E2B6-5269C9C93EE2}"/>
              </a:ext>
            </a:extLst>
          </p:cNvPr>
          <p:cNvSpPr>
            <a:spLocks noGrp="1"/>
          </p:cNvSpPr>
          <p:nvPr>
            <p:ph type="sldNum" sz="quarter" idx="10"/>
          </p:nvPr>
        </p:nvSpPr>
        <p:spPr/>
        <p:txBody>
          <a:bodyPr/>
          <a:lstStyle/>
          <a:p>
            <a:pPr>
              <a:defRPr/>
            </a:pPr>
            <a:fld id="{E1E15529-1E22-4542-BAF0-DC863D70245C}" type="slidenum">
              <a:rPr lang="en-US"/>
              <a:pPr>
                <a:defRPr/>
              </a:pPr>
              <a:t>6</a:t>
            </a:fld>
            <a:endParaRPr lang="en-US" dirty="0"/>
          </a:p>
        </p:txBody>
      </p:sp>
      <p:sp>
        <p:nvSpPr>
          <p:cNvPr id="3" name="Title 1">
            <a:extLst>
              <a:ext uri="{FF2B5EF4-FFF2-40B4-BE49-F238E27FC236}">
                <a16:creationId xmlns:a16="http://schemas.microsoft.com/office/drawing/2014/main" id="{DF8B7A5C-F8BB-D8EE-0326-4AE4EEDC2EA1}"/>
              </a:ext>
            </a:extLst>
          </p:cNvPr>
          <p:cNvSpPr txBox="1">
            <a:spLocks/>
          </p:cNvSpPr>
          <p:nvPr/>
        </p:nvSpPr>
        <p:spPr>
          <a:xfrm>
            <a:off x="421241" y="2386978"/>
            <a:ext cx="11107222" cy="1325563"/>
          </a:xfrm>
          <a:prstGeom prst="rect">
            <a:avLst/>
          </a:prstGeom>
        </p:spPr>
        <p:txBody>
          <a:bodyPr/>
          <a:lst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a:lstStyle>
          <a:p>
            <a:r>
              <a:rPr lang="en-US" sz="4400" dirty="0"/>
              <a:t>How to Have a Great Annual Conference</a:t>
            </a:r>
          </a:p>
          <a:p>
            <a:endParaRPr lang="en-US" dirty="0"/>
          </a:p>
        </p:txBody>
      </p:sp>
      <p:sp>
        <p:nvSpPr>
          <p:cNvPr id="4" name="Content Placeholder 2">
            <a:extLst>
              <a:ext uri="{FF2B5EF4-FFF2-40B4-BE49-F238E27FC236}">
                <a16:creationId xmlns:a16="http://schemas.microsoft.com/office/drawing/2014/main" id="{30B99007-6645-767C-9CE5-24F78B45D1FF}"/>
              </a:ext>
            </a:extLst>
          </p:cNvPr>
          <p:cNvSpPr txBox="1">
            <a:spLocks/>
          </p:cNvSpPr>
          <p:nvPr/>
        </p:nvSpPr>
        <p:spPr>
          <a:xfrm>
            <a:off x="1341634" y="3049759"/>
            <a:ext cx="10515601" cy="1325563"/>
          </a:xfrm>
          <a:prstGeom prst="rect">
            <a:avLst/>
          </a:prstGeom>
        </p:spPr>
        <p:txBody>
          <a:bodyPr/>
          <a:lst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Font typeface="Arial" pitchFamily="34" charset="0"/>
              <a:buNone/>
            </a:pPr>
            <a:r>
              <a:rPr lang="en-US" b="1" dirty="0"/>
              <a:t>Scott Meredith</a:t>
            </a:r>
            <a:r>
              <a:rPr lang="en-US" dirty="0"/>
              <a:t> </a:t>
            </a:r>
          </a:p>
          <a:p>
            <a:pPr marL="0" indent="0">
              <a:spcBef>
                <a:spcPts val="450"/>
              </a:spcBef>
              <a:buFont typeface="Arial" pitchFamily="34" charset="0"/>
              <a:buNone/>
            </a:pPr>
            <a:r>
              <a:rPr lang="en-US" dirty="0"/>
              <a:t>Conference Committee Chair</a:t>
            </a:r>
          </a:p>
          <a:p>
            <a:pPr marL="0" indent="0">
              <a:spcBef>
                <a:spcPts val="450"/>
              </a:spcBef>
              <a:buFont typeface="Arial" pitchFamily="34" charset="0"/>
              <a:buNone/>
            </a:pPr>
            <a:endParaRPr lang="en-US" dirty="0"/>
          </a:p>
        </p:txBody>
      </p:sp>
    </p:spTree>
    <p:extLst>
      <p:ext uri="{BB962C8B-B14F-4D97-AF65-F5344CB8AC3E}">
        <p14:creationId xmlns:p14="http://schemas.microsoft.com/office/powerpoint/2010/main" val="286185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5E581-0572-3734-E2B6-5269C9C93EE2}"/>
              </a:ext>
            </a:extLst>
          </p:cNvPr>
          <p:cNvSpPr>
            <a:spLocks noGrp="1"/>
          </p:cNvSpPr>
          <p:nvPr>
            <p:ph type="sldNum" sz="quarter" idx="10"/>
          </p:nvPr>
        </p:nvSpPr>
        <p:spPr/>
        <p:txBody>
          <a:bodyPr/>
          <a:lstStyle/>
          <a:p>
            <a:pPr>
              <a:defRPr/>
            </a:pPr>
            <a:fld id="{E1E15529-1E22-4542-BAF0-DC863D70245C}" type="slidenum">
              <a:rPr lang="en-US"/>
              <a:pPr>
                <a:defRPr/>
              </a:pPr>
              <a:t>7</a:t>
            </a:fld>
            <a:endParaRPr lang="en-US" dirty="0"/>
          </a:p>
        </p:txBody>
      </p:sp>
      <p:sp>
        <p:nvSpPr>
          <p:cNvPr id="5" name="Title 1">
            <a:extLst>
              <a:ext uri="{FF2B5EF4-FFF2-40B4-BE49-F238E27FC236}">
                <a16:creationId xmlns:a16="http://schemas.microsoft.com/office/drawing/2014/main" id="{A0A53327-22C8-ABAE-4201-808F6211AD57}"/>
              </a:ext>
            </a:extLst>
          </p:cNvPr>
          <p:cNvSpPr txBox="1">
            <a:spLocks/>
          </p:cNvSpPr>
          <p:nvPr/>
        </p:nvSpPr>
        <p:spPr>
          <a:xfrm>
            <a:off x="838200" y="317498"/>
            <a:ext cx="10515601" cy="1325563"/>
          </a:xfrm>
          <a:prstGeom prst="rect">
            <a:avLst/>
          </a:prstGeom>
        </p:spPr>
        <p:txBody>
          <a:bodyPr/>
          <a:lstStyle>
            <a:lvl1pPr algn="l" rtl="0" eaLnBrk="1" fontAlgn="base" hangingPunct="1">
              <a:lnSpc>
                <a:spcPct val="90000"/>
              </a:lnSpc>
              <a:spcBef>
                <a:spcPct val="0"/>
              </a:spcBef>
              <a:spcAft>
                <a:spcPct val="0"/>
              </a:spcAft>
              <a:defRPr sz="4400" b="1" kern="1200">
                <a:solidFill>
                  <a:srgbClr val="00548B"/>
                </a:solidFill>
                <a:latin typeface="+mj-lt"/>
                <a:ea typeface="+mj-ea"/>
                <a:cs typeface="+mj-cs"/>
              </a:defRPr>
            </a:lvl1pPr>
            <a:lvl2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2pPr>
            <a:lvl3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3pPr>
            <a:lvl4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4pPr>
            <a:lvl5pPr algn="l" rtl="0" eaLnBrk="1" fontAlgn="base" hangingPunct="1">
              <a:lnSpc>
                <a:spcPct val="90000"/>
              </a:lnSpc>
              <a:spcBef>
                <a:spcPct val="0"/>
              </a:spcBef>
              <a:spcAft>
                <a:spcPct val="0"/>
              </a:spcAft>
              <a:defRPr sz="4400" b="1">
                <a:solidFill>
                  <a:srgbClr val="00548B"/>
                </a:solidFill>
                <a:latin typeface="Arial" panose="020B0604020202020204" pitchFamily="34" charset="0"/>
              </a:defRPr>
            </a:lvl5pPr>
            <a:lvl6pPr marL="457232" algn="l" rtl="0" eaLnBrk="1" fontAlgn="base" hangingPunct="1">
              <a:lnSpc>
                <a:spcPct val="90000"/>
              </a:lnSpc>
              <a:spcBef>
                <a:spcPct val="0"/>
              </a:spcBef>
              <a:spcAft>
                <a:spcPct val="0"/>
              </a:spcAft>
              <a:defRPr sz="4401" b="1">
                <a:solidFill>
                  <a:srgbClr val="306CB0"/>
                </a:solidFill>
                <a:latin typeface="Arial" panose="020B0604020202020204" pitchFamily="34" charset="0"/>
              </a:defRPr>
            </a:lvl6pPr>
            <a:lvl7pPr marL="914466" algn="l" rtl="0" eaLnBrk="1" fontAlgn="base" hangingPunct="1">
              <a:lnSpc>
                <a:spcPct val="90000"/>
              </a:lnSpc>
              <a:spcBef>
                <a:spcPct val="0"/>
              </a:spcBef>
              <a:spcAft>
                <a:spcPct val="0"/>
              </a:spcAft>
              <a:defRPr sz="4401" b="1">
                <a:solidFill>
                  <a:srgbClr val="306CB0"/>
                </a:solidFill>
                <a:latin typeface="Arial" panose="020B0604020202020204" pitchFamily="34" charset="0"/>
              </a:defRPr>
            </a:lvl7pPr>
            <a:lvl8pPr marL="1371698" algn="l" rtl="0" eaLnBrk="1" fontAlgn="base" hangingPunct="1">
              <a:lnSpc>
                <a:spcPct val="90000"/>
              </a:lnSpc>
              <a:spcBef>
                <a:spcPct val="0"/>
              </a:spcBef>
              <a:spcAft>
                <a:spcPct val="0"/>
              </a:spcAft>
              <a:defRPr sz="4401" b="1">
                <a:solidFill>
                  <a:srgbClr val="306CB0"/>
                </a:solidFill>
                <a:latin typeface="Arial" panose="020B0604020202020204" pitchFamily="34" charset="0"/>
              </a:defRPr>
            </a:lvl8pPr>
            <a:lvl9pPr marL="1828931" algn="l" rtl="0" eaLnBrk="1" fontAlgn="base" hangingPunct="1">
              <a:lnSpc>
                <a:spcPct val="90000"/>
              </a:lnSpc>
              <a:spcBef>
                <a:spcPct val="0"/>
              </a:spcBef>
              <a:spcAft>
                <a:spcPct val="0"/>
              </a:spcAft>
              <a:defRPr sz="4401" b="1">
                <a:solidFill>
                  <a:srgbClr val="306CB0"/>
                </a:solidFill>
                <a:latin typeface="Arial" panose="020B0604020202020204" pitchFamily="34" charset="0"/>
              </a:defRPr>
            </a:lvl9pPr>
          </a:lstStyle>
          <a:p>
            <a:r>
              <a:rPr lang="en-US"/>
              <a:t>AgGateway Meetings in a Nutshell</a:t>
            </a:r>
            <a:endParaRPr lang="en-US" dirty="0"/>
          </a:p>
        </p:txBody>
      </p:sp>
      <p:sp>
        <p:nvSpPr>
          <p:cNvPr id="6" name="Content Placeholder 2">
            <a:extLst>
              <a:ext uri="{FF2B5EF4-FFF2-40B4-BE49-F238E27FC236}">
                <a16:creationId xmlns:a16="http://schemas.microsoft.com/office/drawing/2014/main" id="{CB133697-C6B1-CE65-E7CC-0476EEF5B5B3}"/>
              </a:ext>
            </a:extLst>
          </p:cNvPr>
          <p:cNvSpPr txBox="1">
            <a:spLocks/>
          </p:cNvSpPr>
          <p:nvPr/>
        </p:nvSpPr>
        <p:spPr>
          <a:xfrm>
            <a:off x="838199" y="1496852"/>
            <a:ext cx="10515601" cy="4351338"/>
          </a:xfrm>
          <a:prstGeom prst="rect">
            <a:avLst/>
          </a:prstGeom>
        </p:spPr>
        <p:txBody>
          <a:bodyPr/>
          <a:lstStyle>
            <a:lvl1pPr marL="228600" indent="-228600" algn="l" rtl="0" eaLnBrk="1" fontAlgn="base" hangingPunct="1">
              <a:lnSpc>
                <a:spcPct val="90000"/>
              </a:lnSpc>
              <a:spcBef>
                <a:spcPts val="1000"/>
              </a:spcBef>
              <a:spcAft>
                <a:spcPct val="0"/>
              </a:spcAft>
              <a:buClr>
                <a:srgbClr val="306CB0"/>
              </a:buClr>
              <a:buFont typeface="Wingdings"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306CB0"/>
              </a:buClr>
              <a:buFont typeface="Wingdings"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306CB0"/>
              </a:buClr>
              <a:buFont typeface="Wingdings"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306CB0"/>
              </a:buClr>
              <a:buFont typeface="Wingdings" pitchFamily="2" charset="2"/>
              <a:buChar char="§"/>
              <a:defRPr kern="1200">
                <a:solidFill>
                  <a:schemeClr val="tx1"/>
                </a:solidFill>
                <a:latin typeface="+mn-lt"/>
                <a:ea typeface="+mn-ea"/>
                <a:cs typeface="+mn-cs"/>
              </a:defRPr>
            </a:lvl5pPr>
            <a:lvl6pPr marL="2514780"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7"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Why do we have face to face meetings?</a:t>
            </a:r>
          </a:p>
          <a:p>
            <a:pPr marL="0" indent="0">
              <a:buFont typeface="Wingdings" pitchFamily="2" charset="2"/>
              <a:buNone/>
            </a:pPr>
            <a:endParaRPr lang="en-US" sz="3600"/>
          </a:p>
          <a:p>
            <a:r>
              <a:rPr lang="en-US" sz="3600"/>
              <a:t>How many meetings do we have?</a:t>
            </a:r>
          </a:p>
          <a:p>
            <a:pPr marL="0" indent="0">
              <a:buFont typeface="Wingdings" pitchFamily="2" charset="2"/>
              <a:buNone/>
            </a:pPr>
            <a:endParaRPr lang="en-US" sz="3600"/>
          </a:p>
          <a:p>
            <a:r>
              <a:rPr lang="en-US" sz="3600"/>
              <a:t>How are face to face meetings structured?</a:t>
            </a:r>
          </a:p>
          <a:p>
            <a:endParaRPr lang="en-US" sz="3600"/>
          </a:p>
          <a:p>
            <a:r>
              <a:rPr lang="en-US" sz="3600"/>
              <a:t>Who are sponsors and what do they provide?</a:t>
            </a:r>
          </a:p>
          <a:p>
            <a:endParaRPr lang="en-US" dirty="0"/>
          </a:p>
        </p:txBody>
      </p:sp>
    </p:spTree>
    <p:extLst>
      <p:ext uri="{BB962C8B-B14F-4D97-AF65-F5344CB8AC3E}">
        <p14:creationId xmlns:p14="http://schemas.microsoft.com/office/powerpoint/2010/main" val="282176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830B0-B1C5-0972-9C33-92A6497F8AD0}"/>
              </a:ext>
            </a:extLst>
          </p:cNvPr>
          <p:cNvSpPr>
            <a:spLocks noGrp="1"/>
          </p:cNvSpPr>
          <p:nvPr>
            <p:ph type="title"/>
          </p:nvPr>
        </p:nvSpPr>
        <p:spPr/>
        <p:txBody>
          <a:bodyPr/>
          <a:lstStyle/>
          <a:p>
            <a:r>
              <a:rPr lang="en-US" dirty="0"/>
              <a:t>Open vs. Closed Meetings</a:t>
            </a:r>
          </a:p>
        </p:txBody>
      </p:sp>
      <p:sp>
        <p:nvSpPr>
          <p:cNvPr id="3" name="Content Placeholder 2">
            <a:extLst>
              <a:ext uri="{FF2B5EF4-FFF2-40B4-BE49-F238E27FC236}">
                <a16:creationId xmlns:a16="http://schemas.microsoft.com/office/drawing/2014/main" id="{81FBC8BE-DA0B-E343-6217-B2439812A516}"/>
              </a:ext>
            </a:extLst>
          </p:cNvPr>
          <p:cNvSpPr>
            <a:spLocks noGrp="1"/>
          </p:cNvSpPr>
          <p:nvPr>
            <p:ph idx="1"/>
          </p:nvPr>
        </p:nvSpPr>
        <p:spPr/>
        <p:txBody>
          <a:bodyPr/>
          <a:lstStyle/>
          <a:p>
            <a:r>
              <a:rPr lang="en-US" b="1" dirty="0"/>
              <a:t>Open</a:t>
            </a:r>
            <a:r>
              <a:rPr lang="en-US" dirty="0"/>
              <a:t> – these meetings are open to all attendees</a:t>
            </a:r>
          </a:p>
          <a:p>
            <a:pPr marL="0" indent="0">
              <a:buNone/>
            </a:pPr>
            <a:endParaRPr lang="en-US" dirty="0"/>
          </a:p>
          <a:p>
            <a:r>
              <a:rPr lang="en-US" b="1" dirty="0"/>
              <a:t>Closed</a:t>
            </a:r>
            <a:r>
              <a:rPr lang="en-US" dirty="0"/>
              <a:t> – these meetings are open to those authorized, or those that have been previously working on the project, task force or working group. </a:t>
            </a:r>
          </a:p>
          <a:p>
            <a:pPr marL="0" indent="0">
              <a:buNone/>
            </a:pPr>
            <a:endParaRPr lang="en-US" dirty="0"/>
          </a:p>
          <a:p>
            <a:r>
              <a:rPr lang="en-US" b="1" dirty="0"/>
              <a:t>By Invitation Only </a:t>
            </a:r>
            <a:r>
              <a:rPr lang="en-US" dirty="0"/>
              <a:t>– only if you received an invitation to attend these sessions</a:t>
            </a:r>
          </a:p>
          <a:p>
            <a:endParaRPr lang="en-US" dirty="0"/>
          </a:p>
        </p:txBody>
      </p:sp>
      <p:sp>
        <p:nvSpPr>
          <p:cNvPr id="4" name="Slide Number Placeholder 3">
            <a:extLst>
              <a:ext uri="{FF2B5EF4-FFF2-40B4-BE49-F238E27FC236}">
                <a16:creationId xmlns:a16="http://schemas.microsoft.com/office/drawing/2014/main" id="{08246A9E-12B7-52F4-56B9-C06D509856A2}"/>
              </a:ext>
            </a:extLst>
          </p:cNvPr>
          <p:cNvSpPr>
            <a:spLocks noGrp="1"/>
          </p:cNvSpPr>
          <p:nvPr>
            <p:ph type="sldNum" sz="quarter" idx="10"/>
          </p:nvPr>
        </p:nvSpPr>
        <p:spPr/>
        <p:txBody>
          <a:bodyPr/>
          <a:lstStyle/>
          <a:p>
            <a:pPr>
              <a:defRPr/>
            </a:pPr>
            <a:fld id="{2A4B9B55-3AFC-3A4D-806B-3BD245F70F8F}" type="slidenum">
              <a:rPr lang="en-US" smtClean="0"/>
              <a:pPr>
                <a:defRPr/>
              </a:pPr>
              <a:t>8</a:t>
            </a:fld>
            <a:endParaRPr lang="en-US" dirty="0"/>
          </a:p>
        </p:txBody>
      </p:sp>
    </p:spTree>
    <p:extLst>
      <p:ext uri="{BB962C8B-B14F-4D97-AF65-F5344CB8AC3E}">
        <p14:creationId xmlns:p14="http://schemas.microsoft.com/office/powerpoint/2010/main" val="33639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4AC02-817F-08FF-B1EB-902365DFEDD2}"/>
              </a:ext>
            </a:extLst>
          </p:cNvPr>
          <p:cNvSpPr>
            <a:spLocks noGrp="1"/>
          </p:cNvSpPr>
          <p:nvPr>
            <p:ph type="title"/>
          </p:nvPr>
        </p:nvSpPr>
        <p:spPr/>
        <p:txBody>
          <a:bodyPr/>
          <a:lstStyle/>
          <a:p>
            <a:r>
              <a:rPr lang="en-US" dirty="0"/>
              <a:t>This Week’s Agenda</a:t>
            </a:r>
          </a:p>
        </p:txBody>
      </p:sp>
      <p:sp>
        <p:nvSpPr>
          <p:cNvPr id="3" name="Content Placeholder 2">
            <a:extLst>
              <a:ext uri="{FF2B5EF4-FFF2-40B4-BE49-F238E27FC236}">
                <a16:creationId xmlns:a16="http://schemas.microsoft.com/office/drawing/2014/main" id="{25EAAAD1-F6FD-19B3-CA86-DB814D6549E7}"/>
              </a:ext>
            </a:extLst>
          </p:cNvPr>
          <p:cNvSpPr>
            <a:spLocks noGrp="1"/>
          </p:cNvSpPr>
          <p:nvPr>
            <p:ph idx="1"/>
          </p:nvPr>
        </p:nvSpPr>
        <p:spPr/>
        <p:txBody>
          <a:bodyPr/>
          <a:lstStyle/>
          <a:p>
            <a:pPr marL="137159" indent="-137159">
              <a:defRPr sz="2200"/>
            </a:pPr>
            <a:r>
              <a:rPr lang="en-US" sz="2800" dirty="0"/>
              <a:t>General Session</a:t>
            </a:r>
          </a:p>
          <a:p>
            <a:pPr marL="137159" indent="-137159">
              <a:defRPr sz="2200"/>
            </a:pPr>
            <a:r>
              <a:rPr lang="en-US" sz="2800" dirty="0"/>
              <a:t>Working Groups and Committee Meetings</a:t>
            </a:r>
          </a:p>
          <a:p>
            <a:pPr marL="137159" indent="-137159">
              <a:defRPr sz="2200"/>
            </a:pPr>
            <a:r>
              <a:rPr lang="en-US" sz="2800" dirty="0"/>
              <a:t>Meet-Ups</a:t>
            </a:r>
          </a:p>
          <a:p>
            <a:pPr marL="137159" indent="-137159">
              <a:defRPr sz="2200"/>
            </a:pPr>
            <a:r>
              <a:rPr lang="en-US" sz="2800" dirty="0"/>
              <a:t>Quick Connect</a:t>
            </a:r>
          </a:p>
          <a:p>
            <a:pPr marL="137159" indent="-137159">
              <a:defRPr sz="2200"/>
            </a:pPr>
            <a:r>
              <a:rPr lang="en-US" sz="2800" dirty="0"/>
              <a:t>Education Sessions</a:t>
            </a:r>
          </a:p>
          <a:p>
            <a:pPr marL="137159" indent="-137159">
              <a:defRPr sz="2200"/>
            </a:pPr>
            <a:r>
              <a:rPr lang="en-US" sz="2800" dirty="0"/>
              <a:t>Networking Opportunities</a:t>
            </a:r>
          </a:p>
          <a:p>
            <a:endParaRPr lang="en-US" dirty="0"/>
          </a:p>
        </p:txBody>
      </p:sp>
      <p:sp>
        <p:nvSpPr>
          <p:cNvPr id="4" name="Slide Number Placeholder 3">
            <a:extLst>
              <a:ext uri="{FF2B5EF4-FFF2-40B4-BE49-F238E27FC236}">
                <a16:creationId xmlns:a16="http://schemas.microsoft.com/office/drawing/2014/main" id="{2B17619F-CBE2-CD61-D566-2CFFEB836D4D}"/>
              </a:ext>
            </a:extLst>
          </p:cNvPr>
          <p:cNvSpPr>
            <a:spLocks noGrp="1"/>
          </p:cNvSpPr>
          <p:nvPr>
            <p:ph type="sldNum" sz="quarter" idx="10"/>
          </p:nvPr>
        </p:nvSpPr>
        <p:spPr/>
        <p:txBody>
          <a:bodyPr/>
          <a:lstStyle/>
          <a:p>
            <a:pPr>
              <a:defRPr/>
            </a:pPr>
            <a:fld id="{2A4B9B55-3AFC-3A4D-806B-3BD245F70F8F}" type="slidenum">
              <a:rPr lang="en-US" smtClean="0"/>
              <a:pPr>
                <a:defRPr/>
              </a:pPr>
              <a:t>9</a:t>
            </a:fld>
            <a:endParaRPr lang="en-US" dirty="0"/>
          </a:p>
        </p:txBody>
      </p:sp>
    </p:spTree>
    <p:extLst>
      <p:ext uri="{BB962C8B-B14F-4D97-AF65-F5344CB8AC3E}">
        <p14:creationId xmlns:p14="http://schemas.microsoft.com/office/powerpoint/2010/main" val="1111562518"/>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99D19253-42BD-EC4C-A0D6-0B7A8526039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_AgGateway_Annual_Conference_Presentation_16x9" id="{C7C73059-B0C5-D643-BC84-DACA8C314251}" vid="{3E910C5A-C7D3-E144-BE33-ED67DB3BE3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10180</TotalTime>
  <Words>2070</Words>
  <Application>Microsoft Office PowerPoint</Application>
  <PresentationFormat>Widescreen</PresentationFormat>
  <Paragraphs>238</Paragraphs>
  <Slides>21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Open Sans</vt:lpstr>
      <vt:lpstr>Wingdings</vt:lpstr>
      <vt:lpstr>Office Theme</vt:lpstr>
      <vt:lpstr>1_Office Theme</vt:lpstr>
      <vt:lpstr>First Time Attendee Luncheon</vt:lpstr>
      <vt:lpstr>Gold Sponsors</vt:lpstr>
      <vt:lpstr>Our Agenda Today</vt:lpstr>
      <vt:lpstr>Getting to Know Others Icebreaker:  Two Truths and a Lie!</vt:lpstr>
      <vt:lpstr>PowerPoint Presentation</vt:lpstr>
      <vt:lpstr>PowerPoint Presentation</vt:lpstr>
      <vt:lpstr>PowerPoint Presentation</vt:lpstr>
      <vt:lpstr>Open vs. Closed Meetings</vt:lpstr>
      <vt:lpstr>This Week’s Agenda</vt:lpstr>
      <vt:lpstr>General Session</vt:lpstr>
      <vt:lpstr>Education</vt:lpstr>
      <vt:lpstr>Committee Meetings</vt:lpstr>
      <vt:lpstr>Working Group Meetings</vt:lpstr>
      <vt:lpstr>Meet-Ups</vt:lpstr>
      <vt:lpstr>PowerPoint Presentation</vt:lpstr>
      <vt:lpstr>Quick Connect</vt:lpstr>
      <vt:lpstr>Networking Opportunities</vt:lpstr>
      <vt:lpstr> The Value You Take Home</vt:lpstr>
      <vt:lpstr>Where to Go With Questions</vt:lpstr>
      <vt:lpstr>Member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Meri Kotlas</dc:creator>
  <cp:lastModifiedBy>Marshall, Nikki</cp:lastModifiedBy>
  <cp:revision>7</cp:revision>
  <cp:lastPrinted>2023-04-19T01:40:50Z</cp:lastPrinted>
  <dcterms:created xsi:type="dcterms:W3CDTF">2023-10-19T16:23:46Z</dcterms:created>
  <dcterms:modified xsi:type="dcterms:W3CDTF">2023-11-13T17:27:51Z</dcterms:modified>
</cp:coreProperties>
</file>