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29"/>
  </p:notesMasterIdLst>
  <p:sldIdLst>
    <p:sldId id="684" r:id="rId3"/>
    <p:sldId id="682" r:id="rId4"/>
    <p:sldId id="3170" r:id="rId5"/>
    <p:sldId id="3171" r:id="rId6"/>
    <p:sldId id="3187" r:id="rId7"/>
    <p:sldId id="3196" r:id="rId8"/>
    <p:sldId id="3184" r:id="rId9"/>
    <p:sldId id="3181" r:id="rId10"/>
    <p:sldId id="3185" r:id="rId11"/>
    <p:sldId id="3188" r:id="rId12"/>
    <p:sldId id="3195" r:id="rId13"/>
    <p:sldId id="3183" r:id="rId14"/>
    <p:sldId id="3180" r:id="rId15"/>
    <p:sldId id="3192" r:id="rId16"/>
    <p:sldId id="3189" r:id="rId17"/>
    <p:sldId id="3190" r:id="rId18"/>
    <p:sldId id="3191" r:id="rId19"/>
    <p:sldId id="564" r:id="rId20"/>
    <p:sldId id="520" r:id="rId21"/>
    <p:sldId id="3186" r:id="rId22"/>
    <p:sldId id="3194" r:id="rId23"/>
    <p:sldId id="3193" r:id="rId24"/>
    <p:sldId id="3198" r:id="rId25"/>
    <p:sldId id="3197" r:id="rId26"/>
    <p:sldId id="551" r:id="rId27"/>
    <p:sldId id="256"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9"/>
    <p:restoredTop sz="96327"/>
  </p:normalViewPr>
  <p:slideViewPr>
    <p:cSldViewPr snapToGrid="0">
      <p:cViewPr varScale="1">
        <p:scale>
          <a:sx n="75" d="100"/>
          <a:sy n="75" d="100"/>
        </p:scale>
        <p:origin x="78" y="1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11/13/2023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a:t>
            </a:fld>
            <a:endParaRPr lang="en-US" dirty="0"/>
          </a:p>
        </p:txBody>
      </p:sp>
    </p:spTree>
    <p:extLst>
      <p:ext uri="{BB962C8B-B14F-4D97-AF65-F5344CB8AC3E}">
        <p14:creationId xmlns:p14="http://schemas.microsoft.com/office/powerpoint/2010/main" val="66370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pitchFamily="34" charset="0"/>
                <a:cs typeface="Arial" pitchFamily="34" charset="0"/>
              </a:rPr>
              <a:t>not consistent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98895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229128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these steps call Member Services</a:t>
            </a:r>
          </a:p>
        </p:txBody>
      </p:sp>
      <p:sp>
        <p:nvSpPr>
          <p:cNvPr id="4" name="Slide Number Placeholder 3"/>
          <p:cNvSpPr>
            <a:spLocks noGrp="1"/>
          </p:cNvSpPr>
          <p:nvPr>
            <p:ph type="sldNum" sz="quarter" idx="10"/>
          </p:nvPr>
        </p:nvSpPr>
        <p:spPr/>
        <p:txBody>
          <a:bodyPr/>
          <a:lstStyle/>
          <a:p>
            <a:fld id="{034112AF-BEF8-497E-88B7-84326C335B13}" type="slidenum">
              <a:rPr lang="en-US" smtClean="0"/>
              <a:pPr/>
              <a:t>19</a:t>
            </a:fld>
            <a:endParaRPr lang="en-US" dirty="0"/>
          </a:p>
        </p:txBody>
      </p:sp>
    </p:spTree>
    <p:extLst>
      <p:ext uri="{BB962C8B-B14F-4D97-AF65-F5344CB8AC3E}">
        <p14:creationId xmlns:p14="http://schemas.microsoft.com/office/powerpoint/2010/main" val="4070531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aggateway.atlassian.net/wiki/x/CYDSz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mailto:Member.Services@AgGateway.or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aggateway.atlassian.net/wiki/x/CYDSz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5AE3616A-12CA-7E5F-A0BB-2422D4FD5C78}"/>
              </a:ext>
            </a:extLst>
          </p:cNvPr>
          <p:cNvSpPr>
            <a:spLocks noGrp="1" noChangeArrowheads="1"/>
          </p:cNvSpPr>
          <p:nvPr>
            <p:ph type="ctrTitle"/>
          </p:nvPr>
        </p:nvSpPr>
        <p:spPr>
          <a:xfrm>
            <a:off x="1601788" y="3022600"/>
            <a:ext cx="9144000" cy="919163"/>
          </a:xfrm>
        </p:spPr>
        <p:txBody>
          <a:bodyPr>
            <a:normAutofit fontScale="90000"/>
          </a:bodyPr>
          <a:lstStyle/>
          <a:p>
            <a:pPr eaLnBrk="1" hangingPunct="1"/>
            <a:r>
              <a:rPr lang="en-US" dirty="0">
                <a:latin typeface="+mj-lt"/>
              </a:rPr>
              <a:t>Ag Industry Identification System</a:t>
            </a:r>
            <a:br>
              <a:rPr lang="en-US" dirty="0">
                <a:latin typeface="+mj-lt"/>
              </a:rPr>
            </a:br>
            <a:r>
              <a:rPr lang="en-US" dirty="0">
                <a:latin typeface="+mj-lt"/>
              </a:rPr>
              <a:t>301 Education Session - Products</a:t>
            </a:r>
            <a:endParaRPr lang="en-US" altLang="en-US" dirty="0"/>
          </a:p>
        </p:txBody>
      </p:sp>
      <p:sp>
        <p:nvSpPr>
          <p:cNvPr id="32770" name="Subtitle 2">
            <a:extLst>
              <a:ext uri="{FF2B5EF4-FFF2-40B4-BE49-F238E27FC236}">
                <a16:creationId xmlns:a16="http://schemas.microsoft.com/office/drawing/2014/main" id="{1EBB6290-1DAC-D457-85AC-9616DB59F097}"/>
              </a:ext>
            </a:extLst>
          </p:cNvPr>
          <p:cNvSpPr>
            <a:spLocks noGrp="1" noChangeArrowheads="1"/>
          </p:cNvSpPr>
          <p:nvPr>
            <p:ph type="subTitle" idx="1"/>
          </p:nvPr>
        </p:nvSpPr>
        <p:spPr>
          <a:xfrm>
            <a:off x="2154238" y="4492625"/>
            <a:ext cx="9144000" cy="1655763"/>
          </a:xfrm>
        </p:spPr>
        <p:txBody>
          <a:bodyPr/>
          <a:lstStyle/>
          <a:p>
            <a:r>
              <a:rPr lang="en-US" dirty="0"/>
              <a:t>Chris Crutchfield – AGIIS Product Manager</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839EE-A365-8C9E-569E-5DC18AC6B68C}"/>
              </a:ext>
            </a:extLst>
          </p:cNvPr>
          <p:cNvSpPr>
            <a:spLocks noGrp="1"/>
          </p:cNvSpPr>
          <p:nvPr>
            <p:ph type="title"/>
          </p:nvPr>
        </p:nvSpPr>
        <p:spPr/>
        <p:txBody>
          <a:bodyPr/>
          <a:lstStyle/>
          <a:p>
            <a:r>
              <a:rPr lang="en-US" dirty="0"/>
              <a:t>Package Size ID (Item Reference Number)</a:t>
            </a:r>
          </a:p>
        </p:txBody>
      </p:sp>
      <p:sp>
        <p:nvSpPr>
          <p:cNvPr id="2" name="Slide Number Placeholder 1">
            <a:extLst>
              <a:ext uri="{FF2B5EF4-FFF2-40B4-BE49-F238E27FC236}">
                <a16:creationId xmlns:a16="http://schemas.microsoft.com/office/drawing/2014/main" id="{8B63D947-814A-992C-30D6-F2A2CC684168}"/>
              </a:ext>
            </a:extLst>
          </p:cNvPr>
          <p:cNvSpPr>
            <a:spLocks noGrp="1"/>
          </p:cNvSpPr>
          <p:nvPr>
            <p:ph type="sldNum" sz="quarter" idx="10"/>
          </p:nvPr>
        </p:nvSpPr>
        <p:spPr/>
        <p:txBody>
          <a:bodyPr/>
          <a:lstStyle/>
          <a:p>
            <a:pPr>
              <a:defRPr/>
            </a:pPr>
            <a:fld id="{C18FA308-9C43-F14C-808E-88574315D24A}" type="slidenum">
              <a:rPr lang="en-US" smtClean="0"/>
              <a:pPr>
                <a:defRPr/>
              </a:pPr>
              <a:t>10</a:t>
            </a:fld>
            <a:endParaRPr lang="en-US" dirty="0"/>
          </a:p>
        </p:txBody>
      </p:sp>
      <p:pic>
        <p:nvPicPr>
          <p:cNvPr id="5" name="Content Placeholder 4" descr="Dairy outline">
            <a:extLst>
              <a:ext uri="{FF2B5EF4-FFF2-40B4-BE49-F238E27FC236}">
                <a16:creationId xmlns:a16="http://schemas.microsoft.com/office/drawing/2014/main" id="{468FB63E-E0F2-F744-29F3-E8F4F5E4007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7282" y="2998355"/>
            <a:ext cx="1117422" cy="1206309"/>
          </a:xfrm>
          <a:prstGeom prst="rect">
            <a:avLst/>
          </a:prstGeom>
        </p:spPr>
      </p:pic>
      <p:pic>
        <p:nvPicPr>
          <p:cNvPr id="6" name="Graphic 5" descr="Beaker outline">
            <a:extLst>
              <a:ext uri="{FF2B5EF4-FFF2-40B4-BE49-F238E27FC236}">
                <a16:creationId xmlns:a16="http://schemas.microsoft.com/office/drawing/2014/main" id="{7AA8FE81-B2DD-1251-BE9E-1ABD437F9C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3910" y="1132053"/>
            <a:ext cx="1360407" cy="1360407"/>
          </a:xfrm>
          <a:prstGeom prst="rect">
            <a:avLst/>
          </a:prstGeom>
        </p:spPr>
      </p:pic>
      <p:pic>
        <p:nvPicPr>
          <p:cNvPr id="8" name="Graphic 7" descr="Water Bottle outline">
            <a:extLst>
              <a:ext uri="{FF2B5EF4-FFF2-40B4-BE49-F238E27FC236}">
                <a16:creationId xmlns:a16="http://schemas.microsoft.com/office/drawing/2014/main" id="{E4297DF8-08FA-B76C-3C05-E00A22C200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5525" y="2943900"/>
            <a:ext cx="1260764" cy="1260764"/>
          </a:xfrm>
          <a:prstGeom prst="rect">
            <a:avLst/>
          </a:prstGeom>
        </p:spPr>
      </p:pic>
      <p:sp>
        <p:nvSpPr>
          <p:cNvPr id="9" name="TextBox 8">
            <a:extLst>
              <a:ext uri="{FF2B5EF4-FFF2-40B4-BE49-F238E27FC236}">
                <a16:creationId xmlns:a16="http://schemas.microsoft.com/office/drawing/2014/main" id="{81FE0B16-92BB-E03E-D62B-377E10194BF3}"/>
              </a:ext>
            </a:extLst>
          </p:cNvPr>
          <p:cNvSpPr txBox="1"/>
          <p:nvPr/>
        </p:nvSpPr>
        <p:spPr>
          <a:xfrm>
            <a:off x="3207594" y="4074453"/>
            <a:ext cx="1716631" cy="369332"/>
          </a:xfrm>
          <a:prstGeom prst="rect">
            <a:avLst/>
          </a:prstGeom>
          <a:noFill/>
        </p:spPr>
        <p:txBody>
          <a:bodyPr wrap="square" rtlCol="0">
            <a:spAutoFit/>
          </a:bodyPr>
          <a:lstStyle/>
          <a:p>
            <a:r>
              <a:rPr lang="en-US" dirty="0"/>
              <a:t>12345</a:t>
            </a:r>
          </a:p>
        </p:txBody>
      </p:sp>
      <p:sp>
        <p:nvSpPr>
          <p:cNvPr id="10" name="TextBox 9">
            <a:extLst>
              <a:ext uri="{FF2B5EF4-FFF2-40B4-BE49-F238E27FC236}">
                <a16:creationId xmlns:a16="http://schemas.microsoft.com/office/drawing/2014/main" id="{51CE54FA-92E9-70BA-49DE-8AFDD1F32239}"/>
              </a:ext>
            </a:extLst>
          </p:cNvPr>
          <p:cNvSpPr txBox="1"/>
          <p:nvPr/>
        </p:nvSpPr>
        <p:spPr>
          <a:xfrm>
            <a:off x="7778262" y="4074453"/>
            <a:ext cx="1340427" cy="369332"/>
          </a:xfrm>
          <a:prstGeom prst="rect">
            <a:avLst/>
          </a:prstGeom>
          <a:noFill/>
        </p:spPr>
        <p:txBody>
          <a:bodyPr wrap="square" rtlCol="0">
            <a:spAutoFit/>
          </a:bodyPr>
          <a:lstStyle/>
          <a:p>
            <a:r>
              <a:rPr lang="en-US" dirty="0"/>
              <a:t>67890</a:t>
            </a:r>
          </a:p>
        </p:txBody>
      </p:sp>
      <p:cxnSp>
        <p:nvCxnSpPr>
          <p:cNvPr id="14" name="Straight Connector 13">
            <a:extLst>
              <a:ext uri="{FF2B5EF4-FFF2-40B4-BE49-F238E27FC236}">
                <a16:creationId xmlns:a16="http://schemas.microsoft.com/office/drawing/2014/main" id="{37B08ADB-B1E8-4EB3-F0DF-2B52E812B3BA}"/>
              </a:ext>
            </a:extLst>
          </p:cNvPr>
          <p:cNvCxnSpPr>
            <a:cxnSpLocks/>
            <a:stCxn id="6" idx="2"/>
            <a:endCxn id="8" idx="1"/>
          </p:cNvCxnSpPr>
          <p:nvPr/>
        </p:nvCxnSpPr>
        <p:spPr>
          <a:xfrm>
            <a:off x="5814114" y="2492460"/>
            <a:ext cx="1741411" cy="1081822"/>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6AB6A11-6D0B-75AE-000E-DA1A73133919}"/>
              </a:ext>
            </a:extLst>
          </p:cNvPr>
          <p:cNvCxnSpPr>
            <a:stCxn id="5" idx="3"/>
            <a:endCxn id="6" idx="2"/>
          </p:cNvCxnSpPr>
          <p:nvPr/>
        </p:nvCxnSpPr>
        <p:spPr>
          <a:xfrm flipV="1">
            <a:off x="4224704" y="2492460"/>
            <a:ext cx="1589410" cy="110905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FDF6DC1-DBCE-79D6-7D19-76AB3E278E42}"/>
              </a:ext>
            </a:extLst>
          </p:cNvPr>
          <p:cNvSpPr txBox="1"/>
          <p:nvPr/>
        </p:nvSpPr>
        <p:spPr>
          <a:xfrm>
            <a:off x="6249733" y="1781199"/>
            <a:ext cx="1767254" cy="369332"/>
          </a:xfrm>
          <a:prstGeom prst="rect">
            <a:avLst/>
          </a:prstGeom>
          <a:noFill/>
        </p:spPr>
        <p:txBody>
          <a:bodyPr wrap="square" rtlCol="0">
            <a:spAutoFit/>
          </a:bodyPr>
          <a:lstStyle/>
          <a:p>
            <a:r>
              <a:rPr lang="en-US" dirty="0"/>
              <a:t>Product XYZ</a:t>
            </a:r>
          </a:p>
        </p:txBody>
      </p:sp>
      <p:sp>
        <p:nvSpPr>
          <p:cNvPr id="20" name="TextBox 19">
            <a:extLst>
              <a:ext uri="{FF2B5EF4-FFF2-40B4-BE49-F238E27FC236}">
                <a16:creationId xmlns:a16="http://schemas.microsoft.com/office/drawing/2014/main" id="{07398B92-336B-89F1-AE7E-3E00ECB90DD0}"/>
              </a:ext>
            </a:extLst>
          </p:cNvPr>
          <p:cNvSpPr txBox="1"/>
          <p:nvPr/>
        </p:nvSpPr>
        <p:spPr>
          <a:xfrm>
            <a:off x="3107282" y="2822331"/>
            <a:ext cx="1589410" cy="369332"/>
          </a:xfrm>
          <a:prstGeom prst="rect">
            <a:avLst/>
          </a:prstGeom>
          <a:noFill/>
        </p:spPr>
        <p:txBody>
          <a:bodyPr wrap="square" rtlCol="0">
            <a:spAutoFit/>
          </a:bodyPr>
          <a:lstStyle/>
          <a:p>
            <a:r>
              <a:rPr lang="en-US" dirty="0"/>
              <a:t>Product XYZ</a:t>
            </a:r>
          </a:p>
        </p:txBody>
      </p:sp>
      <p:sp>
        <p:nvSpPr>
          <p:cNvPr id="22" name="TextBox 21">
            <a:extLst>
              <a:ext uri="{FF2B5EF4-FFF2-40B4-BE49-F238E27FC236}">
                <a16:creationId xmlns:a16="http://schemas.microsoft.com/office/drawing/2014/main" id="{185A039A-B1BF-CE6B-5760-4A7DF01ED59B}"/>
              </a:ext>
            </a:extLst>
          </p:cNvPr>
          <p:cNvSpPr txBox="1"/>
          <p:nvPr/>
        </p:nvSpPr>
        <p:spPr>
          <a:xfrm>
            <a:off x="7432831" y="2697904"/>
            <a:ext cx="6097464" cy="369332"/>
          </a:xfrm>
          <a:prstGeom prst="rect">
            <a:avLst/>
          </a:prstGeom>
          <a:noFill/>
        </p:spPr>
        <p:txBody>
          <a:bodyPr wrap="square">
            <a:spAutoFit/>
          </a:bodyPr>
          <a:lstStyle/>
          <a:p>
            <a:r>
              <a:rPr lang="en-US" dirty="0"/>
              <a:t>Product XYZ</a:t>
            </a:r>
          </a:p>
        </p:txBody>
      </p:sp>
      <p:sp>
        <p:nvSpPr>
          <p:cNvPr id="23" name="TextBox 22">
            <a:extLst>
              <a:ext uri="{FF2B5EF4-FFF2-40B4-BE49-F238E27FC236}">
                <a16:creationId xmlns:a16="http://schemas.microsoft.com/office/drawing/2014/main" id="{E3C427D4-7694-54E8-F08E-97FB6F644302}"/>
              </a:ext>
            </a:extLst>
          </p:cNvPr>
          <p:cNvSpPr txBox="1"/>
          <p:nvPr/>
        </p:nvSpPr>
        <p:spPr>
          <a:xfrm>
            <a:off x="2180492" y="4888523"/>
            <a:ext cx="7965831" cy="523220"/>
          </a:xfrm>
          <a:prstGeom prst="rect">
            <a:avLst/>
          </a:prstGeom>
          <a:noFill/>
        </p:spPr>
        <p:txBody>
          <a:bodyPr wrap="square" rtlCol="0">
            <a:spAutoFit/>
          </a:bodyPr>
          <a:lstStyle/>
          <a:p>
            <a:pPr algn="ctr"/>
            <a:r>
              <a:rPr lang="en-US" sz="2800" dirty="0"/>
              <a:t>Same Product – Different Package Sizes</a:t>
            </a:r>
          </a:p>
        </p:txBody>
      </p:sp>
    </p:spTree>
    <p:extLst>
      <p:ext uri="{BB962C8B-B14F-4D97-AF65-F5344CB8AC3E}">
        <p14:creationId xmlns:p14="http://schemas.microsoft.com/office/powerpoint/2010/main" val="261469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F9A3-37F4-1AAD-2259-A98AC1694CA9}"/>
              </a:ext>
            </a:extLst>
          </p:cNvPr>
          <p:cNvSpPr>
            <a:spLocks noGrp="1"/>
          </p:cNvSpPr>
          <p:nvPr>
            <p:ph type="title"/>
          </p:nvPr>
        </p:nvSpPr>
        <p:spPr>
          <a:xfrm>
            <a:off x="838200" y="365125"/>
            <a:ext cx="10515600" cy="1325563"/>
          </a:xfrm>
        </p:spPr>
        <p:txBody>
          <a:bodyPr wrap="square" anchor="ctr">
            <a:normAutofit/>
          </a:bodyPr>
          <a:lstStyle/>
          <a:p>
            <a:r>
              <a:rPr lang="en-US" dirty="0"/>
              <a:t>Check Digit Calculator</a:t>
            </a:r>
          </a:p>
        </p:txBody>
      </p:sp>
      <p:sp>
        <p:nvSpPr>
          <p:cNvPr id="4" name="Slide Number Placeholder 3">
            <a:extLst>
              <a:ext uri="{FF2B5EF4-FFF2-40B4-BE49-F238E27FC236}">
                <a16:creationId xmlns:a16="http://schemas.microsoft.com/office/drawing/2014/main" id="{3DCECA58-716E-74E4-999F-D74B66B61616}"/>
              </a:ext>
            </a:extLst>
          </p:cNvPr>
          <p:cNvSpPr>
            <a:spLocks noGrp="1"/>
          </p:cNvSpPr>
          <p:nvPr>
            <p:ph type="sldNum" sz="quarter" idx="10"/>
          </p:nvPr>
        </p:nvSpPr>
        <p:spPr>
          <a:xfrm>
            <a:off x="50800" y="6429375"/>
            <a:ext cx="501650" cy="315913"/>
          </a:xfrm>
        </p:spPr>
        <p:txBody>
          <a:bodyPr>
            <a:normAutofit/>
          </a:bodyPr>
          <a:lstStyle/>
          <a:p>
            <a:pPr>
              <a:lnSpc>
                <a:spcPct val="90000"/>
              </a:lnSpc>
              <a:spcAft>
                <a:spcPts val="600"/>
              </a:spcAft>
              <a:defRPr/>
            </a:pPr>
            <a:fld id="{CB5ADD08-3A34-9040-B625-37794D4BA412}" type="slidenum">
              <a:rPr lang="en-US" smtClean="0"/>
              <a:pPr>
                <a:lnSpc>
                  <a:spcPct val="90000"/>
                </a:lnSpc>
                <a:spcAft>
                  <a:spcPts val="600"/>
                </a:spcAft>
                <a:defRPr/>
              </a:pPr>
              <a:t>11</a:t>
            </a:fld>
            <a:endParaRPr lang="en-US"/>
          </a:p>
        </p:txBody>
      </p:sp>
      <p:pic>
        <p:nvPicPr>
          <p:cNvPr id="7" name="Content Placeholder 6">
            <a:extLst>
              <a:ext uri="{FF2B5EF4-FFF2-40B4-BE49-F238E27FC236}">
                <a16:creationId xmlns:a16="http://schemas.microsoft.com/office/drawing/2014/main" id="{4FE86D2E-2E58-E32F-E4E2-DF945A370BB5}"/>
              </a:ext>
            </a:extLst>
          </p:cNvPr>
          <p:cNvPicPr>
            <a:picLocks noGrp="1" noChangeAspect="1"/>
          </p:cNvPicPr>
          <p:nvPr>
            <p:ph idx="1"/>
          </p:nvPr>
        </p:nvPicPr>
        <p:blipFill>
          <a:blip r:embed="rId2"/>
          <a:stretch>
            <a:fillRect/>
          </a:stretch>
        </p:blipFill>
        <p:spPr>
          <a:xfrm>
            <a:off x="838200" y="3486413"/>
            <a:ext cx="10515600" cy="1029762"/>
          </a:xfrm>
        </p:spPr>
      </p:pic>
    </p:spTree>
    <p:extLst>
      <p:ext uri="{BB962C8B-B14F-4D97-AF65-F5344CB8AC3E}">
        <p14:creationId xmlns:p14="http://schemas.microsoft.com/office/powerpoint/2010/main" val="108328791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E3928-633D-3F83-C2F3-BDD4CFF2C47D}"/>
              </a:ext>
            </a:extLst>
          </p:cNvPr>
          <p:cNvSpPr>
            <a:spLocks noGrp="1"/>
          </p:cNvSpPr>
          <p:nvPr>
            <p:ph idx="4294967295"/>
          </p:nvPr>
        </p:nvSpPr>
        <p:spPr>
          <a:xfrm>
            <a:off x="0" y="0"/>
            <a:ext cx="10821346" cy="6176963"/>
          </a:xfrm>
        </p:spPr>
        <p:txBody>
          <a:bodyPr/>
          <a:lstStyle/>
          <a:p>
            <a:pPr marL="0" indent="0" algn="ctr">
              <a:buNone/>
            </a:pPr>
            <a:r>
              <a:rPr lang="en-US" dirty="0"/>
              <a:t>  </a:t>
            </a:r>
          </a:p>
          <a:p>
            <a:pPr marL="0" indent="0">
              <a:buNone/>
            </a:pPr>
            <a:endParaRPr lang="en-US" dirty="0"/>
          </a:p>
          <a:p>
            <a:pPr marL="0" indent="0">
              <a:buNone/>
            </a:pPr>
            <a:r>
              <a:rPr lang="en-US" dirty="0"/>
              <a:t>					</a:t>
            </a:r>
          </a:p>
          <a:p>
            <a:pPr marL="0" indent="0">
              <a:buNone/>
            </a:pPr>
            <a:r>
              <a:rPr lang="en-US" dirty="0"/>
              <a:t> </a:t>
            </a:r>
          </a:p>
        </p:txBody>
      </p:sp>
      <p:pic>
        <p:nvPicPr>
          <p:cNvPr id="5" name="Graphic 4" descr="Box with solid fill">
            <a:extLst>
              <a:ext uri="{FF2B5EF4-FFF2-40B4-BE49-F238E27FC236}">
                <a16:creationId xmlns:a16="http://schemas.microsoft.com/office/drawing/2014/main" id="{8BE47905-C364-5757-86DA-651B454A9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8414" y="4847597"/>
            <a:ext cx="914400" cy="914400"/>
          </a:xfrm>
          <a:prstGeom prst="rect">
            <a:avLst/>
          </a:prstGeom>
        </p:spPr>
      </p:pic>
      <p:sp>
        <p:nvSpPr>
          <p:cNvPr id="18" name="Arrow: Down 17">
            <a:extLst>
              <a:ext uri="{FF2B5EF4-FFF2-40B4-BE49-F238E27FC236}">
                <a16:creationId xmlns:a16="http://schemas.microsoft.com/office/drawing/2014/main" id="{FABE4E11-6F5C-1DC8-9A50-F78F22ABCE0D}"/>
              </a:ext>
            </a:extLst>
          </p:cNvPr>
          <p:cNvSpPr/>
          <p:nvPr/>
        </p:nvSpPr>
        <p:spPr>
          <a:xfrm>
            <a:off x="5464906" y="3471098"/>
            <a:ext cx="405970" cy="50146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B09B54-7AF6-F4B6-B146-7DCB337D81A6}"/>
              </a:ext>
            </a:extLst>
          </p:cNvPr>
          <p:cNvSpPr txBox="1"/>
          <p:nvPr/>
        </p:nvSpPr>
        <p:spPr>
          <a:xfrm>
            <a:off x="4499760" y="2924008"/>
            <a:ext cx="3006127" cy="523220"/>
          </a:xfrm>
          <a:prstGeom prst="rect">
            <a:avLst/>
          </a:prstGeom>
          <a:noFill/>
        </p:spPr>
        <p:txBody>
          <a:bodyPr wrap="square" rtlCol="0">
            <a:spAutoFit/>
          </a:bodyPr>
          <a:lstStyle/>
          <a:p>
            <a:r>
              <a:rPr lang="en-US" sz="2800" dirty="0"/>
              <a:t>Package Size</a:t>
            </a:r>
          </a:p>
        </p:txBody>
      </p:sp>
      <p:pic>
        <p:nvPicPr>
          <p:cNvPr id="23" name="Graphic 22" descr="Beaker outline">
            <a:extLst>
              <a:ext uri="{FF2B5EF4-FFF2-40B4-BE49-F238E27FC236}">
                <a16:creationId xmlns:a16="http://schemas.microsoft.com/office/drawing/2014/main" id="{DD00F16B-1603-FD2F-A9BF-CBB2FF8FE9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1708" y="1397541"/>
            <a:ext cx="914400" cy="914400"/>
          </a:xfrm>
          <a:prstGeom prst="rect">
            <a:avLst/>
          </a:prstGeom>
        </p:spPr>
      </p:pic>
      <p:pic>
        <p:nvPicPr>
          <p:cNvPr id="25" name="Graphic 24" descr="Freight with solid fill">
            <a:extLst>
              <a:ext uri="{FF2B5EF4-FFF2-40B4-BE49-F238E27FC236}">
                <a16:creationId xmlns:a16="http://schemas.microsoft.com/office/drawing/2014/main" id="{26B4389F-8DD3-D10F-C605-3E0CE94F93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4302" y="4799865"/>
            <a:ext cx="914400" cy="914400"/>
          </a:xfrm>
          <a:prstGeom prst="rect">
            <a:avLst/>
          </a:prstGeom>
        </p:spPr>
      </p:pic>
      <p:sp>
        <p:nvSpPr>
          <p:cNvPr id="30" name="TextBox 29">
            <a:extLst>
              <a:ext uri="{FF2B5EF4-FFF2-40B4-BE49-F238E27FC236}">
                <a16:creationId xmlns:a16="http://schemas.microsoft.com/office/drawing/2014/main" id="{D23A07D2-4192-500C-7B59-1FC1511C0C43}"/>
              </a:ext>
            </a:extLst>
          </p:cNvPr>
          <p:cNvSpPr txBox="1"/>
          <p:nvPr/>
        </p:nvSpPr>
        <p:spPr>
          <a:xfrm>
            <a:off x="3929750" y="4023975"/>
            <a:ext cx="3644780" cy="523220"/>
          </a:xfrm>
          <a:prstGeom prst="rect">
            <a:avLst/>
          </a:prstGeom>
          <a:noFill/>
        </p:spPr>
        <p:txBody>
          <a:bodyPr wrap="none" rtlCol="0">
            <a:spAutoFit/>
          </a:bodyPr>
          <a:lstStyle/>
          <a:p>
            <a:r>
              <a:rPr lang="en-US" sz="2800" dirty="0"/>
              <a:t>Package Configurations </a:t>
            </a:r>
          </a:p>
        </p:txBody>
      </p:sp>
      <p:pic>
        <p:nvPicPr>
          <p:cNvPr id="35" name="Graphic 34" descr="Dairy outline">
            <a:extLst>
              <a:ext uri="{FF2B5EF4-FFF2-40B4-BE49-F238E27FC236}">
                <a16:creationId xmlns:a16="http://schemas.microsoft.com/office/drawing/2014/main" id="{5EB4B556-1350-4098-6215-16748ADA38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4110" y="2617975"/>
            <a:ext cx="1131354" cy="914400"/>
          </a:xfrm>
          <a:prstGeom prst="rect">
            <a:avLst/>
          </a:prstGeom>
        </p:spPr>
      </p:pic>
      <p:pic>
        <p:nvPicPr>
          <p:cNvPr id="36" name="Graphic 35" descr="Dairy outline">
            <a:extLst>
              <a:ext uri="{FF2B5EF4-FFF2-40B4-BE49-F238E27FC236}">
                <a16:creationId xmlns:a16="http://schemas.microsoft.com/office/drawing/2014/main" id="{C559E31B-04E3-0CDD-1A57-5E38095A6D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74710" y="4799865"/>
            <a:ext cx="1131354" cy="914400"/>
          </a:xfrm>
          <a:prstGeom prst="rect">
            <a:avLst/>
          </a:prstGeom>
        </p:spPr>
      </p:pic>
      <p:sp>
        <p:nvSpPr>
          <p:cNvPr id="37" name="Arrow: Down 36">
            <a:extLst>
              <a:ext uri="{FF2B5EF4-FFF2-40B4-BE49-F238E27FC236}">
                <a16:creationId xmlns:a16="http://schemas.microsoft.com/office/drawing/2014/main" id="{8D59D41F-6E9E-092F-8628-ED0C7FDE3A8B}"/>
              </a:ext>
            </a:extLst>
          </p:cNvPr>
          <p:cNvSpPr/>
          <p:nvPr/>
        </p:nvSpPr>
        <p:spPr>
          <a:xfrm>
            <a:off x="5487045" y="2351739"/>
            <a:ext cx="405970" cy="52322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B18623F-DFAA-786E-B2E0-3D9750624217}"/>
              </a:ext>
            </a:extLst>
          </p:cNvPr>
          <p:cNvSpPr txBox="1"/>
          <p:nvPr/>
        </p:nvSpPr>
        <p:spPr>
          <a:xfrm>
            <a:off x="6583013" y="5714265"/>
            <a:ext cx="1971898" cy="369332"/>
          </a:xfrm>
          <a:prstGeom prst="rect">
            <a:avLst/>
          </a:prstGeom>
          <a:noFill/>
        </p:spPr>
        <p:txBody>
          <a:bodyPr wrap="square" rtlCol="0">
            <a:spAutoFit/>
          </a:bodyPr>
          <a:lstStyle/>
          <a:p>
            <a:r>
              <a:rPr lang="en-US" dirty="0"/>
              <a:t>0</a:t>
            </a:r>
            <a:r>
              <a:rPr lang="en-US" b="1" dirty="0"/>
              <a:t>1100011</a:t>
            </a:r>
            <a:r>
              <a:rPr lang="en-US" dirty="0"/>
              <a:t>123459</a:t>
            </a:r>
          </a:p>
        </p:txBody>
      </p:sp>
      <p:sp>
        <p:nvSpPr>
          <p:cNvPr id="42" name="TextBox 41">
            <a:extLst>
              <a:ext uri="{FF2B5EF4-FFF2-40B4-BE49-F238E27FC236}">
                <a16:creationId xmlns:a16="http://schemas.microsoft.com/office/drawing/2014/main" id="{5AE7BF0B-D897-A254-5D91-5AA46F845109}"/>
              </a:ext>
            </a:extLst>
          </p:cNvPr>
          <p:cNvSpPr txBox="1"/>
          <p:nvPr/>
        </p:nvSpPr>
        <p:spPr>
          <a:xfrm>
            <a:off x="4619990" y="5724426"/>
            <a:ext cx="1963023" cy="369332"/>
          </a:xfrm>
          <a:prstGeom prst="rect">
            <a:avLst/>
          </a:prstGeom>
          <a:noFill/>
        </p:spPr>
        <p:txBody>
          <a:bodyPr wrap="square" rtlCol="0">
            <a:spAutoFit/>
          </a:bodyPr>
          <a:lstStyle/>
          <a:p>
            <a:r>
              <a:rPr lang="en-US" dirty="0"/>
              <a:t>5</a:t>
            </a:r>
            <a:r>
              <a:rPr lang="en-US" b="1" dirty="0"/>
              <a:t>1100011</a:t>
            </a:r>
            <a:r>
              <a:rPr lang="en-US" dirty="0"/>
              <a:t>123454</a:t>
            </a:r>
          </a:p>
        </p:txBody>
      </p:sp>
      <p:sp>
        <p:nvSpPr>
          <p:cNvPr id="43" name="TextBox 42">
            <a:extLst>
              <a:ext uri="{FF2B5EF4-FFF2-40B4-BE49-F238E27FC236}">
                <a16:creationId xmlns:a16="http://schemas.microsoft.com/office/drawing/2014/main" id="{5E9A2B0F-1543-4CCE-7F18-5B917B389B1A}"/>
              </a:ext>
            </a:extLst>
          </p:cNvPr>
          <p:cNvSpPr txBox="1"/>
          <p:nvPr/>
        </p:nvSpPr>
        <p:spPr>
          <a:xfrm>
            <a:off x="2663295" y="5725026"/>
            <a:ext cx="1963022" cy="369332"/>
          </a:xfrm>
          <a:prstGeom prst="rect">
            <a:avLst/>
          </a:prstGeom>
          <a:noFill/>
        </p:spPr>
        <p:txBody>
          <a:bodyPr wrap="square" rtlCol="0">
            <a:spAutoFit/>
          </a:bodyPr>
          <a:lstStyle/>
          <a:p>
            <a:r>
              <a:rPr lang="en-US" dirty="0"/>
              <a:t>3</a:t>
            </a:r>
            <a:r>
              <a:rPr lang="en-US" b="1" dirty="0"/>
              <a:t>1100011</a:t>
            </a:r>
            <a:r>
              <a:rPr lang="en-US" dirty="0"/>
              <a:t>123450</a:t>
            </a:r>
          </a:p>
        </p:txBody>
      </p:sp>
      <p:sp>
        <p:nvSpPr>
          <p:cNvPr id="44" name="TextBox 43">
            <a:extLst>
              <a:ext uri="{FF2B5EF4-FFF2-40B4-BE49-F238E27FC236}">
                <a16:creationId xmlns:a16="http://schemas.microsoft.com/office/drawing/2014/main" id="{F0E3B4D1-6CC5-0123-4FFB-86CC28874921}"/>
              </a:ext>
            </a:extLst>
          </p:cNvPr>
          <p:cNvSpPr txBox="1"/>
          <p:nvPr/>
        </p:nvSpPr>
        <p:spPr>
          <a:xfrm>
            <a:off x="6818906" y="3063055"/>
            <a:ext cx="473206" cy="230832"/>
          </a:xfrm>
          <a:prstGeom prst="rect">
            <a:avLst/>
          </a:prstGeom>
          <a:noFill/>
        </p:spPr>
        <p:txBody>
          <a:bodyPr wrap="none" rtlCol="0">
            <a:spAutoFit/>
          </a:bodyPr>
          <a:lstStyle/>
          <a:p>
            <a:r>
              <a:rPr lang="en-US" sz="900" dirty="0"/>
              <a:t>12345</a:t>
            </a:r>
          </a:p>
        </p:txBody>
      </p:sp>
      <p:sp>
        <p:nvSpPr>
          <p:cNvPr id="47" name="TextBox 46">
            <a:extLst>
              <a:ext uri="{FF2B5EF4-FFF2-40B4-BE49-F238E27FC236}">
                <a16:creationId xmlns:a16="http://schemas.microsoft.com/office/drawing/2014/main" id="{F99A2EF7-3314-D157-80CD-DD812F6EE5D9}"/>
              </a:ext>
            </a:extLst>
          </p:cNvPr>
          <p:cNvSpPr txBox="1"/>
          <p:nvPr/>
        </p:nvSpPr>
        <p:spPr>
          <a:xfrm>
            <a:off x="4063012" y="403799"/>
            <a:ext cx="3555514" cy="769441"/>
          </a:xfrm>
          <a:prstGeom prst="rect">
            <a:avLst/>
          </a:prstGeom>
          <a:noFill/>
        </p:spPr>
        <p:txBody>
          <a:bodyPr wrap="square" rtlCol="0">
            <a:spAutoFit/>
          </a:bodyPr>
          <a:lstStyle/>
          <a:p>
            <a:pPr algn="ctr"/>
            <a:r>
              <a:rPr lang="en-US" sz="2800" dirty="0"/>
              <a:t>ABC Company </a:t>
            </a:r>
          </a:p>
          <a:p>
            <a:pPr algn="ctr"/>
            <a:r>
              <a:rPr lang="en-US" sz="1600" dirty="0"/>
              <a:t>GS1 Prefix </a:t>
            </a:r>
            <a:r>
              <a:rPr lang="en-US" sz="1600" b="1" dirty="0"/>
              <a:t>1100011</a:t>
            </a:r>
          </a:p>
        </p:txBody>
      </p:sp>
      <p:sp>
        <p:nvSpPr>
          <p:cNvPr id="49" name="TextBox 48">
            <a:extLst>
              <a:ext uri="{FF2B5EF4-FFF2-40B4-BE49-F238E27FC236}">
                <a16:creationId xmlns:a16="http://schemas.microsoft.com/office/drawing/2014/main" id="{3F7B3838-EB19-233D-ACD0-4C3D3299817A}"/>
              </a:ext>
            </a:extLst>
          </p:cNvPr>
          <p:cNvSpPr txBox="1"/>
          <p:nvPr/>
        </p:nvSpPr>
        <p:spPr>
          <a:xfrm>
            <a:off x="4941023" y="1855341"/>
            <a:ext cx="1498013" cy="523220"/>
          </a:xfrm>
          <a:prstGeom prst="rect">
            <a:avLst/>
          </a:prstGeom>
          <a:noFill/>
        </p:spPr>
        <p:txBody>
          <a:bodyPr wrap="square" rtlCol="0">
            <a:spAutoFit/>
          </a:bodyPr>
          <a:lstStyle/>
          <a:p>
            <a:r>
              <a:rPr lang="en-US" sz="2800" dirty="0"/>
              <a:t>Product</a:t>
            </a:r>
          </a:p>
        </p:txBody>
      </p:sp>
      <p:sp>
        <p:nvSpPr>
          <p:cNvPr id="50" name="Arrow: Down 49">
            <a:extLst>
              <a:ext uri="{FF2B5EF4-FFF2-40B4-BE49-F238E27FC236}">
                <a16:creationId xmlns:a16="http://schemas.microsoft.com/office/drawing/2014/main" id="{AA3A0D87-FCAB-195C-8DFD-EB6857293363}"/>
              </a:ext>
            </a:extLst>
          </p:cNvPr>
          <p:cNvSpPr/>
          <p:nvPr/>
        </p:nvSpPr>
        <p:spPr>
          <a:xfrm>
            <a:off x="5487045" y="1276322"/>
            <a:ext cx="405970" cy="52322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E06057-7F85-F7DD-8ABE-323B80107B87}"/>
              </a:ext>
            </a:extLst>
          </p:cNvPr>
          <p:cNvSpPr txBox="1"/>
          <p:nvPr/>
        </p:nvSpPr>
        <p:spPr>
          <a:xfrm>
            <a:off x="7278070" y="5365826"/>
            <a:ext cx="1052417" cy="230832"/>
          </a:xfrm>
          <a:prstGeom prst="rect">
            <a:avLst/>
          </a:prstGeom>
          <a:noFill/>
        </p:spPr>
        <p:txBody>
          <a:bodyPr wrap="square" rtlCol="0">
            <a:spAutoFit/>
          </a:bodyPr>
          <a:lstStyle/>
          <a:p>
            <a:r>
              <a:rPr lang="en-US" sz="900" dirty="0"/>
              <a:t>12345</a:t>
            </a:r>
          </a:p>
        </p:txBody>
      </p:sp>
      <p:sp>
        <p:nvSpPr>
          <p:cNvPr id="7" name="TextBox 6">
            <a:extLst>
              <a:ext uri="{FF2B5EF4-FFF2-40B4-BE49-F238E27FC236}">
                <a16:creationId xmlns:a16="http://schemas.microsoft.com/office/drawing/2014/main" id="{549125BB-C115-347D-5B14-E8A1CC58F0D6}"/>
              </a:ext>
            </a:extLst>
          </p:cNvPr>
          <p:cNvSpPr txBox="1"/>
          <p:nvPr/>
        </p:nvSpPr>
        <p:spPr>
          <a:xfrm>
            <a:off x="6933279" y="1920280"/>
            <a:ext cx="1696911" cy="369332"/>
          </a:xfrm>
          <a:prstGeom prst="rect">
            <a:avLst/>
          </a:prstGeom>
          <a:noFill/>
        </p:spPr>
        <p:txBody>
          <a:bodyPr wrap="square" rtlCol="0">
            <a:spAutoFit/>
          </a:bodyPr>
          <a:lstStyle/>
          <a:p>
            <a:r>
              <a:rPr lang="en-US" dirty="0"/>
              <a:t>Product XYZ</a:t>
            </a:r>
          </a:p>
        </p:txBody>
      </p:sp>
      <p:graphicFrame>
        <p:nvGraphicFramePr>
          <p:cNvPr id="2" name="Table 3">
            <a:extLst>
              <a:ext uri="{FF2B5EF4-FFF2-40B4-BE49-F238E27FC236}">
                <a16:creationId xmlns:a16="http://schemas.microsoft.com/office/drawing/2014/main" id="{E9521E52-A128-46AE-DF30-B5E218AC1109}"/>
              </a:ext>
            </a:extLst>
          </p:cNvPr>
          <p:cNvGraphicFramePr>
            <a:graphicFrameLocks noGrp="1"/>
          </p:cNvGraphicFramePr>
          <p:nvPr>
            <p:extLst>
              <p:ext uri="{D42A27DB-BD31-4B8C-83A1-F6EECF244321}">
                <p14:modId xmlns:p14="http://schemas.microsoft.com/office/powerpoint/2010/main" val="2296120388"/>
              </p:ext>
            </p:extLst>
          </p:nvPr>
        </p:nvGraphicFramePr>
        <p:xfrm>
          <a:off x="8141908" y="0"/>
          <a:ext cx="4050092" cy="1737360"/>
        </p:xfrm>
        <a:graphic>
          <a:graphicData uri="http://schemas.openxmlformats.org/drawingml/2006/table">
            <a:tbl>
              <a:tblPr firstRow="1" bandRow="1">
                <a:tableStyleId>{5C22544A-7EE6-4342-B048-85BDC9FD1C3A}</a:tableStyleId>
              </a:tblPr>
              <a:tblGrid>
                <a:gridCol w="1459096">
                  <a:extLst>
                    <a:ext uri="{9D8B030D-6E8A-4147-A177-3AD203B41FA5}">
                      <a16:colId xmlns:a16="http://schemas.microsoft.com/office/drawing/2014/main" val="3740965325"/>
                    </a:ext>
                  </a:extLst>
                </a:gridCol>
                <a:gridCol w="2590996">
                  <a:extLst>
                    <a:ext uri="{9D8B030D-6E8A-4147-A177-3AD203B41FA5}">
                      <a16:colId xmlns:a16="http://schemas.microsoft.com/office/drawing/2014/main" val="650648114"/>
                    </a:ext>
                  </a:extLst>
                </a:gridCol>
              </a:tblGrid>
              <a:tr h="0">
                <a:tc>
                  <a:txBody>
                    <a:bodyPr/>
                    <a:lstStyle/>
                    <a:p>
                      <a:r>
                        <a:rPr lang="en-US" dirty="0"/>
                        <a:t>Indicator Digit</a:t>
                      </a:r>
                    </a:p>
                  </a:txBody>
                  <a:tcPr/>
                </a:tc>
                <a:tc>
                  <a:txBody>
                    <a:bodyPr/>
                    <a:lstStyle/>
                    <a:p>
                      <a:r>
                        <a:rPr lang="en-US" dirty="0"/>
                        <a:t>GTIN Hierarchy</a:t>
                      </a:r>
                    </a:p>
                  </a:txBody>
                  <a:tcPr/>
                </a:tc>
                <a:extLst>
                  <a:ext uri="{0D108BD9-81ED-4DB2-BD59-A6C34878D82A}">
                    <a16:rowId xmlns:a16="http://schemas.microsoft.com/office/drawing/2014/main" val="3240833333"/>
                  </a:ext>
                </a:extLst>
              </a:tr>
              <a:tr h="162022">
                <a:tc>
                  <a:txBody>
                    <a:bodyPr/>
                    <a:lstStyle/>
                    <a:p>
                      <a:r>
                        <a:rPr lang="en-US" dirty="0"/>
                        <a:t>3</a:t>
                      </a:r>
                    </a:p>
                  </a:txBody>
                  <a:tcPr/>
                </a:tc>
                <a:tc>
                  <a:txBody>
                    <a:bodyPr/>
                    <a:lstStyle/>
                    <a:p>
                      <a:r>
                        <a:rPr lang="en-US" dirty="0"/>
                        <a:t>Interim Package</a:t>
                      </a:r>
                    </a:p>
                  </a:txBody>
                  <a:tcPr/>
                </a:tc>
                <a:extLst>
                  <a:ext uri="{0D108BD9-81ED-4DB2-BD59-A6C34878D82A}">
                    <a16:rowId xmlns:a16="http://schemas.microsoft.com/office/drawing/2014/main" val="3295521005"/>
                  </a:ext>
                </a:extLst>
              </a:tr>
              <a:tr h="162022">
                <a:tc>
                  <a:txBody>
                    <a:bodyPr/>
                    <a:lstStyle/>
                    <a:p>
                      <a:r>
                        <a:rPr lang="en-US" dirty="0"/>
                        <a:t>5</a:t>
                      </a:r>
                    </a:p>
                  </a:txBody>
                  <a:tcPr/>
                </a:tc>
                <a:tc>
                  <a:txBody>
                    <a:bodyPr/>
                    <a:lstStyle/>
                    <a:p>
                      <a:r>
                        <a:rPr lang="en-US" dirty="0"/>
                        <a:t>Shipping Container</a:t>
                      </a:r>
                    </a:p>
                  </a:txBody>
                  <a:tcPr/>
                </a:tc>
                <a:extLst>
                  <a:ext uri="{0D108BD9-81ED-4DB2-BD59-A6C34878D82A}">
                    <a16:rowId xmlns:a16="http://schemas.microsoft.com/office/drawing/2014/main" val="1640187638"/>
                  </a:ext>
                </a:extLst>
              </a:tr>
              <a:tr h="162022">
                <a:tc>
                  <a:txBody>
                    <a:bodyPr/>
                    <a:lstStyle/>
                    <a:p>
                      <a:r>
                        <a:rPr lang="en-US" dirty="0"/>
                        <a:t>0</a:t>
                      </a:r>
                    </a:p>
                  </a:txBody>
                  <a:tcPr/>
                </a:tc>
                <a:tc>
                  <a:txBody>
                    <a:bodyPr/>
                    <a:lstStyle/>
                    <a:p>
                      <a:r>
                        <a:rPr lang="en-US" dirty="0"/>
                        <a:t>Lowest Saleable Unit</a:t>
                      </a:r>
                    </a:p>
                  </a:txBody>
                  <a:tcPr/>
                </a:tc>
                <a:extLst>
                  <a:ext uri="{0D108BD9-81ED-4DB2-BD59-A6C34878D82A}">
                    <a16:rowId xmlns:a16="http://schemas.microsoft.com/office/drawing/2014/main" val="1096046134"/>
                  </a:ext>
                </a:extLst>
              </a:tr>
            </a:tbl>
          </a:graphicData>
        </a:graphic>
      </p:graphicFrame>
    </p:spTree>
    <p:extLst>
      <p:ext uri="{BB962C8B-B14F-4D97-AF65-F5344CB8AC3E}">
        <p14:creationId xmlns:p14="http://schemas.microsoft.com/office/powerpoint/2010/main" val="86744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normAutofit/>
          </a:bodyPr>
          <a:lstStyle/>
          <a:p>
            <a:r>
              <a:rPr lang="en-US" dirty="0">
                <a:latin typeface="Georgia" pitchFamily="18" charset="0"/>
              </a:rPr>
              <a:t>Product Search</a:t>
            </a:r>
          </a:p>
        </p:txBody>
      </p:sp>
      <p:sp>
        <p:nvSpPr>
          <p:cNvPr id="46083" name="Rectangle 3"/>
          <p:cNvSpPr>
            <a:spLocks noGrp="1"/>
          </p:cNvSpPr>
          <p:nvPr>
            <p:ph idx="1"/>
          </p:nvPr>
        </p:nvSpPr>
        <p:spPr/>
        <p:txBody>
          <a:bodyPr>
            <a:normAutofit/>
          </a:bodyPr>
          <a:lstStyle/>
          <a:p>
            <a:r>
              <a:rPr lang="en-US" sz="2600" dirty="0">
                <a:latin typeface="Calibri" pitchFamily="34" charset="0"/>
                <a:cs typeface="Calibri" pitchFamily="34" charset="0"/>
              </a:rPr>
              <a:t>Product Status</a:t>
            </a:r>
          </a:p>
          <a:p>
            <a:r>
              <a:rPr lang="en-US" sz="2600" dirty="0">
                <a:latin typeface="Calibri" pitchFamily="34" charset="0"/>
                <a:cs typeface="Calibri" pitchFamily="34" charset="0"/>
              </a:rPr>
              <a:t>Product Categories</a:t>
            </a:r>
          </a:p>
          <a:p>
            <a:r>
              <a:rPr lang="en-US" sz="2600" dirty="0">
                <a:latin typeface="Calibri" pitchFamily="34" charset="0"/>
                <a:cs typeface="Calibri" pitchFamily="34" charset="0"/>
              </a:rPr>
              <a:t>Seven Search Methods</a:t>
            </a:r>
          </a:p>
          <a:p>
            <a:pPr marL="822939" lvl="1" indent="-457189">
              <a:buFont typeface="+mj-lt"/>
              <a:buAutoNum type="arabicPeriod"/>
            </a:pPr>
            <a:r>
              <a:rPr lang="en-US" sz="2067" dirty="0">
                <a:latin typeface="Calibri" pitchFamily="34" charset="0"/>
                <a:cs typeface="Calibri" pitchFamily="34" charset="0"/>
              </a:rPr>
              <a:t>List of Companies</a:t>
            </a:r>
          </a:p>
          <a:p>
            <a:pPr marL="822939" lvl="1" indent="-457189">
              <a:buFont typeface="+mj-lt"/>
              <a:buAutoNum type="arabicPeriod"/>
            </a:pPr>
            <a:r>
              <a:rPr lang="en-US" sz="2067" dirty="0">
                <a:latin typeface="Calibri" pitchFamily="34" charset="0"/>
                <a:cs typeface="Calibri" pitchFamily="34" charset="0"/>
              </a:rPr>
              <a:t>Specific Search Criteria </a:t>
            </a:r>
            <a:r>
              <a:rPr lang="en-US" sz="1600" dirty="0">
                <a:latin typeface="Calibri" pitchFamily="34" charset="0"/>
                <a:cs typeface="Calibri" pitchFamily="34" charset="0"/>
              </a:rPr>
              <a:t>(“View the” “For the” “Named</a:t>
            </a:r>
            <a:r>
              <a:rPr lang="en-US" sz="1400" dirty="0">
                <a:latin typeface="Calibri" pitchFamily="34" charset="0"/>
                <a:cs typeface="Calibri" pitchFamily="34" charset="0"/>
              </a:rPr>
              <a:t>”)</a:t>
            </a:r>
          </a:p>
          <a:p>
            <a:pPr marL="822939" lvl="1" indent="-457189">
              <a:buFont typeface="+mj-lt"/>
              <a:buAutoNum type="arabicPeriod"/>
            </a:pPr>
            <a:r>
              <a:rPr lang="en-US" sz="2067" dirty="0">
                <a:latin typeface="Calibri" pitchFamily="34" charset="0"/>
                <a:cs typeface="Calibri" pitchFamily="34" charset="0"/>
              </a:rPr>
              <a:t>Seed Specific Search</a:t>
            </a:r>
          </a:p>
          <a:p>
            <a:pPr marL="822939" lvl="1" indent="-457189">
              <a:buFont typeface="+mj-lt"/>
              <a:buAutoNum type="arabicPeriod"/>
            </a:pPr>
            <a:r>
              <a:rPr lang="en-US" sz="2067" dirty="0">
                <a:latin typeface="Calibri" pitchFamily="34" charset="0"/>
                <a:cs typeface="Calibri" pitchFamily="34" charset="0"/>
              </a:rPr>
              <a:t>Prop Code</a:t>
            </a:r>
          </a:p>
          <a:p>
            <a:pPr marL="822939" lvl="1" indent="-457189">
              <a:buFont typeface="+mj-lt"/>
              <a:buAutoNum type="arabicPeriod"/>
            </a:pPr>
            <a:r>
              <a:rPr lang="en-US" sz="2067" dirty="0">
                <a:latin typeface="Calibri" pitchFamily="34" charset="0"/>
                <a:cs typeface="Calibri" pitchFamily="34" charset="0"/>
              </a:rPr>
              <a:t>GTIN</a:t>
            </a:r>
          </a:p>
          <a:p>
            <a:pPr marL="822939" lvl="1" indent="-457189">
              <a:buFont typeface="+mj-lt"/>
              <a:buAutoNum type="arabicPeriod"/>
            </a:pPr>
            <a:r>
              <a:rPr lang="en-US" sz="2067" dirty="0">
                <a:latin typeface="Calibri" pitchFamily="34" charset="0"/>
                <a:cs typeface="Calibri" pitchFamily="34" charset="0"/>
              </a:rPr>
              <a:t>Reporting Identifier – Pkg Config Level</a:t>
            </a:r>
          </a:p>
          <a:p>
            <a:pPr marL="822939" lvl="1" indent="-457189">
              <a:buFont typeface="+mj-lt"/>
              <a:buAutoNum type="arabicPeriod"/>
            </a:pPr>
            <a:r>
              <a:rPr lang="en-US" sz="2067" dirty="0">
                <a:latin typeface="Calibri" pitchFamily="34" charset="0"/>
                <a:cs typeface="Calibri" pitchFamily="34" charset="0"/>
              </a:rPr>
              <a:t>Product Identifier – Product Level/Pkg Config</a:t>
            </a:r>
          </a:p>
          <a:p>
            <a:r>
              <a:rPr lang="en-US" sz="2467" dirty="0">
                <a:latin typeface="Calibri" pitchFamily="34" charset="0"/>
                <a:cs typeface="Calibri" pitchFamily="34" charset="0"/>
              </a:rPr>
              <a:t>Preferred Product View (3-Level or Flat/GTIN)</a:t>
            </a:r>
          </a:p>
          <a:p>
            <a:pPr marL="365751" lvl="1" indent="0">
              <a:buNone/>
            </a:pPr>
            <a:endParaRPr lang="en-US" sz="2067" dirty="0">
              <a:latin typeface="Calibri" pitchFamily="34" charset="0"/>
              <a:cs typeface="Calibri" pitchFamily="34" charset="0"/>
            </a:endParaRPr>
          </a:p>
          <a:p>
            <a:pPr lvl="1"/>
            <a:endParaRPr lang="en-US" sz="2067" dirty="0">
              <a:latin typeface="Calibri" pitchFamily="34" charset="0"/>
              <a:cs typeface="Calibri" pitchFamily="34" charset="0"/>
            </a:endParaRPr>
          </a:p>
          <a:p>
            <a:endParaRPr lang="en-US" sz="2600" dirty="0">
              <a:latin typeface="Calibri" pitchFamily="34" charset="0"/>
              <a:cs typeface="Calibri" pitchFamily="34" charset="0"/>
            </a:endParaRPr>
          </a:p>
        </p:txBody>
      </p:sp>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088BA4D5-E49C-42D5-BB17-FD32CF073846}" type="slidenum">
              <a:rPr lang="en-US" smtClean="0"/>
              <a:pPr lvl="1"/>
              <a:t>13</a:t>
            </a:fld>
            <a:endParaRPr lang="en-US" dirty="0"/>
          </a:p>
        </p:txBody>
      </p:sp>
      <p:pic>
        <p:nvPicPr>
          <p:cNvPr id="10" name="Picture 9">
            <a:extLst>
              <a:ext uri="{FF2B5EF4-FFF2-40B4-BE49-F238E27FC236}">
                <a16:creationId xmlns:a16="http://schemas.microsoft.com/office/drawing/2014/main" id="{D39ECC71-FFF2-7797-F166-B30820BA2114}"/>
              </a:ext>
            </a:extLst>
          </p:cNvPr>
          <p:cNvPicPr>
            <a:picLocks noChangeAspect="1"/>
          </p:cNvPicPr>
          <p:nvPr/>
        </p:nvPicPr>
        <p:blipFill>
          <a:blip r:embed="rId3"/>
          <a:stretch>
            <a:fillRect/>
          </a:stretch>
        </p:blipFill>
        <p:spPr>
          <a:xfrm>
            <a:off x="6880712" y="3082253"/>
            <a:ext cx="4900980" cy="2149169"/>
          </a:xfrm>
          <a:prstGeom prst="rect">
            <a:avLst/>
          </a:prstGeom>
        </p:spPr>
      </p:pic>
      <p:pic>
        <p:nvPicPr>
          <p:cNvPr id="12" name="Picture 11">
            <a:extLst>
              <a:ext uri="{FF2B5EF4-FFF2-40B4-BE49-F238E27FC236}">
                <a16:creationId xmlns:a16="http://schemas.microsoft.com/office/drawing/2014/main" id="{53732962-6D6D-EE2A-21E0-481B0AFCAEA1}"/>
              </a:ext>
            </a:extLst>
          </p:cNvPr>
          <p:cNvPicPr>
            <a:picLocks noChangeAspect="1"/>
          </p:cNvPicPr>
          <p:nvPr/>
        </p:nvPicPr>
        <p:blipFill>
          <a:blip r:embed="rId4"/>
          <a:stretch>
            <a:fillRect/>
          </a:stretch>
        </p:blipFill>
        <p:spPr>
          <a:xfrm>
            <a:off x="6833636" y="444836"/>
            <a:ext cx="4995132" cy="2582191"/>
          </a:xfrm>
          <a:prstGeom prst="rect">
            <a:avLst/>
          </a:prstGeom>
        </p:spPr>
      </p:pic>
    </p:spTree>
    <p:extLst>
      <p:ext uri="{BB962C8B-B14F-4D97-AF65-F5344CB8AC3E}">
        <p14:creationId xmlns:p14="http://schemas.microsoft.com/office/powerpoint/2010/main" val="31052650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22E6D1-18A3-5C2F-F226-05536200D248}"/>
              </a:ext>
            </a:extLst>
          </p:cNvPr>
          <p:cNvSpPr>
            <a:spLocks noGrp="1"/>
          </p:cNvSpPr>
          <p:nvPr>
            <p:ph type="sldNum" sz="quarter" idx="10"/>
          </p:nvPr>
        </p:nvSpPr>
        <p:spPr/>
        <p:txBody>
          <a:bodyPr/>
          <a:lstStyle/>
          <a:p>
            <a:pPr>
              <a:defRPr/>
            </a:pPr>
            <a:fld id="{C18FA308-9C43-F14C-808E-88574315D24A}" type="slidenum">
              <a:rPr lang="en-US" smtClean="0"/>
              <a:pPr>
                <a:defRPr/>
              </a:pPr>
              <a:t>14</a:t>
            </a:fld>
            <a:endParaRPr lang="en-US" dirty="0"/>
          </a:p>
        </p:txBody>
      </p:sp>
      <p:pic>
        <p:nvPicPr>
          <p:cNvPr id="4" name="Picture 3">
            <a:extLst>
              <a:ext uri="{FF2B5EF4-FFF2-40B4-BE49-F238E27FC236}">
                <a16:creationId xmlns:a16="http://schemas.microsoft.com/office/drawing/2014/main" id="{F259157D-4B28-3046-6407-1E239C6D7119}"/>
              </a:ext>
            </a:extLst>
          </p:cNvPr>
          <p:cNvPicPr>
            <a:picLocks noChangeAspect="1"/>
          </p:cNvPicPr>
          <p:nvPr/>
        </p:nvPicPr>
        <p:blipFill>
          <a:blip r:embed="rId2"/>
          <a:stretch>
            <a:fillRect/>
          </a:stretch>
        </p:blipFill>
        <p:spPr>
          <a:xfrm>
            <a:off x="1119187" y="47625"/>
            <a:ext cx="9953625" cy="6762750"/>
          </a:xfrm>
          <a:prstGeom prst="rect">
            <a:avLst/>
          </a:prstGeom>
        </p:spPr>
      </p:pic>
      <p:sp>
        <p:nvSpPr>
          <p:cNvPr id="3" name="Star: 5 Points 2">
            <a:extLst>
              <a:ext uri="{FF2B5EF4-FFF2-40B4-BE49-F238E27FC236}">
                <a16:creationId xmlns:a16="http://schemas.microsoft.com/office/drawing/2014/main" id="{C7D79D4B-49BD-E4AA-DBF3-A479C7A9B5EF}"/>
              </a:ext>
            </a:extLst>
          </p:cNvPr>
          <p:cNvSpPr/>
          <p:nvPr/>
        </p:nvSpPr>
        <p:spPr>
          <a:xfrm>
            <a:off x="2826327" y="1298864"/>
            <a:ext cx="145473" cy="1454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37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32EB3-1DB6-4511-AEFA-99D931CB4F5D}"/>
              </a:ext>
            </a:extLst>
          </p:cNvPr>
          <p:cNvSpPr>
            <a:spLocks noGrp="1"/>
          </p:cNvSpPr>
          <p:nvPr>
            <p:ph type="sldNum" sz="quarter" idx="10"/>
          </p:nvPr>
        </p:nvSpPr>
        <p:spPr/>
        <p:txBody>
          <a:bodyPr/>
          <a:lstStyle/>
          <a:p>
            <a:pPr>
              <a:defRPr/>
            </a:pPr>
            <a:fld id="{C18FA308-9C43-F14C-808E-88574315D24A}" type="slidenum">
              <a:rPr lang="en-US" smtClean="0"/>
              <a:pPr>
                <a:defRPr/>
              </a:pPr>
              <a:t>15</a:t>
            </a:fld>
            <a:endParaRPr lang="en-US" dirty="0"/>
          </a:p>
        </p:txBody>
      </p:sp>
      <p:pic>
        <p:nvPicPr>
          <p:cNvPr id="4" name="Picture 3">
            <a:extLst>
              <a:ext uri="{FF2B5EF4-FFF2-40B4-BE49-F238E27FC236}">
                <a16:creationId xmlns:a16="http://schemas.microsoft.com/office/drawing/2014/main" id="{E05CCB40-633A-6493-DBBD-9388B0BC1673}"/>
              </a:ext>
            </a:extLst>
          </p:cNvPr>
          <p:cNvPicPr>
            <a:picLocks noChangeAspect="1"/>
          </p:cNvPicPr>
          <p:nvPr/>
        </p:nvPicPr>
        <p:blipFill>
          <a:blip r:embed="rId2"/>
          <a:stretch>
            <a:fillRect/>
          </a:stretch>
        </p:blipFill>
        <p:spPr>
          <a:xfrm>
            <a:off x="1062037" y="342900"/>
            <a:ext cx="10067925" cy="6172200"/>
          </a:xfrm>
          <a:prstGeom prst="rect">
            <a:avLst/>
          </a:prstGeom>
        </p:spPr>
      </p:pic>
      <p:sp>
        <p:nvSpPr>
          <p:cNvPr id="3" name="Star: 5 Points 2">
            <a:extLst>
              <a:ext uri="{FF2B5EF4-FFF2-40B4-BE49-F238E27FC236}">
                <a16:creationId xmlns:a16="http://schemas.microsoft.com/office/drawing/2014/main" id="{8F2433B4-9806-1910-C81A-F358159EB1D9}"/>
              </a:ext>
            </a:extLst>
          </p:cNvPr>
          <p:cNvSpPr/>
          <p:nvPr/>
        </p:nvSpPr>
        <p:spPr>
          <a:xfrm>
            <a:off x="4079631" y="2373923"/>
            <a:ext cx="325316" cy="2549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0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68DE9-CEC2-EE3D-8F7F-F2D443C0098B}"/>
              </a:ext>
            </a:extLst>
          </p:cNvPr>
          <p:cNvSpPr>
            <a:spLocks noGrp="1"/>
          </p:cNvSpPr>
          <p:nvPr>
            <p:ph type="sldNum" sz="quarter" idx="10"/>
          </p:nvPr>
        </p:nvSpPr>
        <p:spPr/>
        <p:txBody>
          <a:bodyPr/>
          <a:lstStyle/>
          <a:p>
            <a:pPr>
              <a:defRPr/>
            </a:pPr>
            <a:fld id="{C18FA308-9C43-F14C-808E-88574315D24A}" type="slidenum">
              <a:rPr lang="en-US" smtClean="0"/>
              <a:pPr>
                <a:defRPr/>
              </a:pPr>
              <a:t>16</a:t>
            </a:fld>
            <a:endParaRPr lang="en-US" dirty="0"/>
          </a:p>
        </p:txBody>
      </p:sp>
      <p:pic>
        <p:nvPicPr>
          <p:cNvPr id="4" name="Picture 3">
            <a:extLst>
              <a:ext uri="{FF2B5EF4-FFF2-40B4-BE49-F238E27FC236}">
                <a16:creationId xmlns:a16="http://schemas.microsoft.com/office/drawing/2014/main" id="{4D93521B-6987-B0FA-B537-3F257338D6F9}"/>
              </a:ext>
            </a:extLst>
          </p:cNvPr>
          <p:cNvPicPr>
            <a:picLocks noChangeAspect="1"/>
          </p:cNvPicPr>
          <p:nvPr/>
        </p:nvPicPr>
        <p:blipFill>
          <a:blip r:embed="rId2"/>
          <a:stretch>
            <a:fillRect/>
          </a:stretch>
        </p:blipFill>
        <p:spPr>
          <a:xfrm>
            <a:off x="1100137" y="228600"/>
            <a:ext cx="9991725" cy="6400800"/>
          </a:xfrm>
          <a:prstGeom prst="rect">
            <a:avLst/>
          </a:prstGeom>
        </p:spPr>
      </p:pic>
      <p:sp>
        <p:nvSpPr>
          <p:cNvPr id="3" name="Star: 5 Points 2">
            <a:extLst>
              <a:ext uri="{FF2B5EF4-FFF2-40B4-BE49-F238E27FC236}">
                <a16:creationId xmlns:a16="http://schemas.microsoft.com/office/drawing/2014/main" id="{42276B8B-BC73-A7D2-B73C-CAFA7C6949BF}"/>
              </a:ext>
            </a:extLst>
          </p:cNvPr>
          <p:cNvSpPr/>
          <p:nvPr/>
        </p:nvSpPr>
        <p:spPr>
          <a:xfrm>
            <a:off x="3147646" y="2453054"/>
            <a:ext cx="422031" cy="2725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84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A8C823-456B-231A-A840-53ABB760D16C}"/>
              </a:ext>
            </a:extLst>
          </p:cNvPr>
          <p:cNvSpPr>
            <a:spLocks noGrp="1"/>
          </p:cNvSpPr>
          <p:nvPr>
            <p:ph type="sldNum" sz="quarter" idx="10"/>
          </p:nvPr>
        </p:nvSpPr>
        <p:spPr/>
        <p:txBody>
          <a:bodyPr/>
          <a:lstStyle/>
          <a:p>
            <a:pPr>
              <a:defRPr/>
            </a:pPr>
            <a:fld id="{C18FA308-9C43-F14C-808E-88574315D24A}" type="slidenum">
              <a:rPr lang="en-US" smtClean="0"/>
              <a:pPr>
                <a:defRPr/>
              </a:pPr>
              <a:t>17</a:t>
            </a:fld>
            <a:endParaRPr lang="en-US" dirty="0"/>
          </a:p>
        </p:txBody>
      </p:sp>
      <p:pic>
        <p:nvPicPr>
          <p:cNvPr id="4" name="Picture 3">
            <a:extLst>
              <a:ext uri="{FF2B5EF4-FFF2-40B4-BE49-F238E27FC236}">
                <a16:creationId xmlns:a16="http://schemas.microsoft.com/office/drawing/2014/main" id="{872675DE-B2C7-FE5D-A299-13532AFE7ED6}"/>
              </a:ext>
            </a:extLst>
          </p:cNvPr>
          <p:cNvPicPr>
            <a:picLocks noChangeAspect="1"/>
          </p:cNvPicPr>
          <p:nvPr/>
        </p:nvPicPr>
        <p:blipFill>
          <a:blip r:embed="rId2"/>
          <a:stretch>
            <a:fillRect/>
          </a:stretch>
        </p:blipFill>
        <p:spPr>
          <a:xfrm>
            <a:off x="1124657" y="0"/>
            <a:ext cx="9942685" cy="6858000"/>
          </a:xfrm>
          <a:prstGeom prst="rect">
            <a:avLst/>
          </a:prstGeom>
        </p:spPr>
      </p:pic>
      <p:sp>
        <p:nvSpPr>
          <p:cNvPr id="3" name="Star: 5 Points 2">
            <a:extLst>
              <a:ext uri="{FF2B5EF4-FFF2-40B4-BE49-F238E27FC236}">
                <a16:creationId xmlns:a16="http://schemas.microsoft.com/office/drawing/2014/main" id="{0054186D-C71A-F30A-C64D-302FBD5234D9}"/>
              </a:ext>
            </a:extLst>
          </p:cNvPr>
          <p:cNvSpPr/>
          <p:nvPr/>
        </p:nvSpPr>
        <p:spPr>
          <a:xfrm>
            <a:off x="2839915" y="3516923"/>
            <a:ext cx="360485" cy="307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5968F58A-30D8-C66B-D4F7-A68D30656C7C}"/>
              </a:ext>
            </a:extLst>
          </p:cNvPr>
          <p:cNvSpPr/>
          <p:nvPr/>
        </p:nvSpPr>
        <p:spPr>
          <a:xfrm>
            <a:off x="4536831" y="4149970"/>
            <a:ext cx="325315" cy="3077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7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Product Best Practices</a:t>
            </a:r>
          </a:p>
        </p:txBody>
      </p:sp>
      <p:sp>
        <p:nvSpPr>
          <p:cNvPr id="5" name="Content Placeholder 4"/>
          <p:cNvSpPr>
            <a:spLocks noGrp="1"/>
          </p:cNvSpPr>
          <p:nvPr>
            <p:ph idx="1"/>
          </p:nvPr>
        </p:nvSpPr>
        <p:spPr>
          <a:xfrm>
            <a:off x="838199" y="1558925"/>
            <a:ext cx="10515601" cy="4351338"/>
          </a:xfrm>
        </p:spPr>
        <p:txBody>
          <a:bodyPr>
            <a:normAutofit/>
          </a:bodyPr>
          <a:lstStyle/>
          <a:p>
            <a:r>
              <a:rPr lang="en-US" sz="2667" dirty="0">
                <a:latin typeface="Calibri" pitchFamily="34" charset="0"/>
                <a:cs typeface="Calibri" pitchFamily="34" charset="0"/>
              </a:rPr>
              <a:t>Understand “Key” Data Elements before loading data</a:t>
            </a:r>
          </a:p>
          <a:p>
            <a:r>
              <a:rPr lang="en-US" sz="2667" dirty="0">
                <a:latin typeface="Calibri" pitchFamily="34" charset="0"/>
                <a:cs typeface="Calibri" pitchFamily="34" charset="0"/>
              </a:rPr>
              <a:t>Product data should be consistent</a:t>
            </a:r>
          </a:p>
          <a:p>
            <a:r>
              <a:rPr lang="en-US" sz="2667" dirty="0">
                <a:latin typeface="Calibri" pitchFamily="34" charset="0"/>
                <a:cs typeface="Calibri" pitchFamily="34" charset="0"/>
              </a:rPr>
              <a:t>Product data should be complete</a:t>
            </a:r>
          </a:p>
          <a:p>
            <a:r>
              <a:rPr lang="en-US" sz="2667" dirty="0">
                <a:latin typeface="Calibri" pitchFamily="34" charset="0"/>
                <a:cs typeface="Calibri" pitchFamily="34" charset="0"/>
              </a:rPr>
              <a:t>Established an automated update process </a:t>
            </a:r>
          </a:p>
          <a:p>
            <a:r>
              <a:rPr lang="en-US" sz="2667" dirty="0">
                <a:latin typeface="Calibri" pitchFamily="34" charset="0"/>
                <a:cs typeface="Calibri" pitchFamily="34" charset="0"/>
              </a:rPr>
              <a:t>Verify Products at least once a year</a:t>
            </a:r>
          </a:p>
          <a:p>
            <a:r>
              <a:rPr lang="en-US" sz="2667" dirty="0">
                <a:latin typeface="Calibri" pitchFamily="34" charset="0"/>
                <a:cs typeface="Calibri" pitchFamily="34" charset="0"/>
              </a:rPr>
              <a:t>When assigning GTIN’s use GLN calculator to ensure check digit is calculated correctly</a:t>
            </a:r>
          </a:p>
          <a:p>
            <a:endParaRPr lang="en-US" dirty="0">
              <a:latin typeface="Calibri" pitchFamily="34" charset="0"/>
              <a:cs typeface="Calibri" pitchFamily="34" charset="0"/>
            </a:endParaRPr>
          </a:p>
          <a:p>
            <a:endParaRPr lang="en-US" dirty="0">
              <a:latin typeface="Calibri" pitchFamily="34" charset="0"/>
              <a:cs typeface="Calibri" pitchFamily="34" charset="0"/>
            </a:endParaRP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88BA4D5-E49C-42D5-BB17-FD32CF073846}" type="slidenum">
              <a:rPr lang="en-US" smtClean="0"/>
              <a:pPr>
                <a:defRPr/>
              </a:pPr>
              <a:t>18</a:t>
            </a:fld>
            <a:endParaRPr lang="en-US" dirty="0"/>
          </a:p>
        </p:txBody>
      </p:sp>
    </p:spTree>
    <p:extLst>
      <p:ext uri="{BB962C8B-B14F-4D97-AF65-F5344CB8AC3E}">
        <p14:creationId xmlns:p14="http://schemas.microsoft.com/office/powerpoint/2010/main" val="72543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3599" y="136527"/>
            <a:ext cx="10515601" cy="1325563"/>
          </a:xfrm>
        </p:spPr>
        <p:txBody>
          <a:bodyPr>
            <a:normAutofit/>
          </a:bodyPr>
          <a:lstStyle/>
          <a:p>
            <a:r>
              <a:rPr lang="en-US" dirty="0">
                <a:latin typeface="Georgia" panose="02040502050405020303" pitchFamily="18" charset="0"/>
              </a:rPr>
              <a:t>Adding Products</a:t>
            </a:r>
          </a:p>
        </p:txBody>
      </p:sp>
      <p:sp>
        <p:nvSpPr>
          <p:cNvPr id="9" name="Content Placeholder 8"/>
          <p:cNvSpPr>
            <a:spLocks noGrp="1"/>
          </p:cNvSpPr>
          <p:nvPr>
            <p:ph idx="1"/>
          </p:nvPr>
        </p:nvSpPr>
        <p:spPr>
          <a:xfrm>
            <a:off x="812800" y="1295400"/>
            <a:ext cx="9398000" cy="4953000"/>
          </a:xfrm>
        </p:spPr>
        <p:txBody>
          <a:bodyPr>
            <a:normAutofit fontScale="92500" lnSpcReduction="10000"/>
          </a:bodyPr>
          <a:lstStyle/>
          <a:p>
            <a:pPr marL="788651" lvl="1" indent="-514338">
              <a:buNone/>
            </a:pPr>
            <a:endParaRPr lang="en-US" sz="2800" dirty="0">
              <a:latin typeface="Calibri" panose="020F0502020204030204" pitchFamily="34" charset="0"/>
              <a:cs typeface="Calibri" panose="020F0502020204030204" pitchFamily="34" charset="0"/>
            </a:endParaRPr>
          </a:p>
          <a:p>
            <a:pPr marL="883898" lvl="1" indent="-609585">
              <a:buClr>
                <a:schemeClr val="tx1"/>
              </a:buClr>
              <a:buFont typeface="+mj-lt"/>
              <a:buAutoNum type="arabicPeriod"/>
            </a:pPr>
            <a:r>
              <a:rPr lang="en-US" dirty="0">
                <a:latin typeface="Calibri" panose="020F0502020204030204" pitchFamily="34" charset="0"/>
                <a:cs typeface="Calibri" panose="020F0502020204030204" pitchFamily="34" charset="0"/>
              </a:rPr>
              <a:t>Set-up/Review Subscriber Profile in AGIIS</a:t>
            </a:r>
          </a:p>
          <a:p>
            <a:pPr marL="1249649" lvl="2" indent="-609585">
              <a:buClr>
                <a:schemeClr val="tx1"/>
              </a:buClr>
              <a:buFont typeface="+mj-lt"/>
              <a:buAutoNum type="alphaLcParenR"/>
            </a:pPr>
            <a:r>
              <a:rPr lang="en-US" sz="1900" dirty="0">
                <a:latin typeface="Calibri" panose="020F0502020204030204" pitchFamily="34" charset="0"/>
                <a:cs typeface="Calibri" panose="020F0502020204030204" pitchFamily="34" charset="0"/>
              </a:rPr>
              <a:t>Find out your organization's Subscriber Administrator</a:t>
            </a:r>
          </a:p>
          <a:p>
            <a:pPr marL="1249649" lvl="2" indent="-609585">
              <a:buClr>
                <a:schemeClr val="tx1"/>
              </a:buClr>
              <a:buFont typeface="+mj-lt"/>
              <a:buAutoNum type="alphaLcParenR"/>
            </a:pPr>
            <a:r>
              <a:rPr lang="en-US" sz="1900" dirty="0">
                <a:latin typeface="Calibri" panose="020F0502020204030204" pitchFamily="34" charset="0"/>
                <a:cs typeface="Calibri" panose="020F0502020204030204" pitchFamily="34" charset="0"/>
              </a:rPr>
              <a:t>Add GS1 Prefixes or confirm your prefix is in AGIIS</a:t>
            </a:r>
          </a:p>
          <a:p>
            <a:pPr marL="1249649" lvl="2" indent="-609585">
              <a:buClr>
                <a:schemeClr val="tx1"/>
              </a:buClr>
              <a:buFont typeface="+mj-lt"/>
              <a:buAutoNum type="alphaLcParenR"/>
            </a:pPr>
            <a:r>
              <a:rPr lang="en-US" sz="1900" dirty="0">
                <a:latin typeface="Calibri" panose="020F0502020204030204" pitchFamily="34" charset="0"/>
                <a:cs typeface="Calibri" panose="020F0502020204030204" pitchFamily="34" charset="0"/>
              </a:rPr>
              <a:t>Set-up Product Notifications</a:t>
            </a:r>
          </a:p>
          <a:p>
            <a:pPr marL="1249649" lvl="2" indent="-609585">
              <a:buClr>
                <a:schemeClr val="tx1"/>
              </a:buClr>
              <a:buFont typeface="+mj-lt"/>
              <a:buAutoNum type="alphaLcParenR"/>
            </a:pPr>
            <a:r>
              <a:rPr lang="en-US" sz="1900" dirty="0">
                <a:latin typeface="Calibri" panose="020F0502020204030204" pitchFamily="34" charset="0"/>
                <a:cs typeface="Calibri" panose="020F0502020204030204" pitchFamily="34" charset="0"/>
              </a:rPr>
              <a:t>Fill-out or update Product Settings</a:t>
            </a:r>
          </a:p>
          <a:p>
            <a:pPr marL="883898" lvl="1" indent="-609585">
              <a:buClr>
                <a:schemeClr val="tx1"/>
              </a:buClr>
              <a:buFont typeface="+mj-lt"/>
              <a:buAutoNum type="arabicPeriod"/>
            </a:pPr>
            <a:r>
              <a:rPr lang="en-US" dirty="0">
                <a:effectLst/>
                <a:uFill>
                  <a:solidFill>
                    <a:srgbClr val="595959"/>
                  </a:solidFill>
                </a:uFill>
                <a:latin typeface="Calibri" panose="020F0502020204030204" pitchFamily="34" charset="0"/>
                <a:ea typeface="Arial" panose="020B0604020202020204" pitchFamily="34" charset="0"/>
                <a:cs typeface="Calibri" panose="020F0502020204030204" pitchFamily="34" charset="0"/>
              </a:rPr>
              <a:t>Determine GTIN hierarchy that will be used for indicator digit that will be applied consistently across product lines. Update </a:t>
            </a:r>
            <a:r>
              <a:rPr lang="en-US" u="sng" dirty="0">
                <a:effectLst/>
                <a:uFill>
                  <a:solidFill>
                    <a:srgbClr val="595959"/>
                  </a:solidFill>
                </a:uFill>
                <a:latin typeface="Calibri" panose="020F0502020204030204" pitchFamily="34" charset="0"/>
                <a:ea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GTIN hierarchy</a:t>
            </a:r>
            <a:r>
              <a:rPr lang="en-US" dirty="0">
                <a:effectLst/>
                <a:uFill>
                  <a:solidFill>
                    <a:srgbClr val="595959"/>
                  </a:solidFill>
                </a:uFill>
                <a:latin typeface="Calibri" panose="020F0502020204030204" pitchFamily="34" charset="0"/>
                <a:ea typeface="Arial" panose="020B0604020202020204" pitchFamily="34" charset="0"/>
                <a:cs typeface="Calibri" panose="020F0502020204030204" pitchFamily="34" charset="0"/>
              </a:rPr>
              <a:t> on AgGateway wiki page so it can be shared with trading partners. </a:t>
            </a:r>
            <a:endParaRPr lang="en-US" dirty="0">
              <a:solidFill>
                <a:schemeClr val="accent1">
                  <a:lumMod val="75000"/>
                </a:schemeClr>
              </a:solidFill>
              <a:latin typeface="Calibri" panose="020F0502020204030204" pitchFamily="34" charset="0"/>
              <a:cs typeface="Calibri" pitchFamily="34" charset="0"/>
            </a:endParaRPr>
          </a:p>
          <a:p>
            <a:pPr marL="883898" lvl="1" indent="-609585">
              <a:buClr>
                <a:schemeClr val="tx1"/>
              </a:buClr>
              <a:buFont typeface="+mj-lt"/>
              <a:buAutoNum type="arabicPeriod"/>
            </a:pPr>
            <a:r>
              <a:rPr lang="en-US" dirty="0">
                <a:latin typeface="Calibri" panose="020F0502020204030204" pitchFamily="34" charset="0"/>
                <a:cs typeface="Calibri" pitchFamily="34" charset="0"/>
              </a:rPr>
              <a:t>Create GTIN’s Using GTIN Check Digit Calculator</a:t>
            </a:r>
          </a:p>
          <a:p>
            <a:pPr marL="883898" lvl="1" indent="-609585">
              <a:buClr>
                <a:schemeClr val="tx1"/>
              </a:buClr>
              <a:buFont typeface="+mj-lt"/>
              <a:buAutoNum type="arabicPeriod"/>
            </a:pPr>
            <a:r>
              <a:rPr lang="en-US" dirty="0">
                <a:latin typeface="Calibri" panose="020F0502020204030204" pitchFamily="34" charset="0"/>
                <a:cs typeface="Calibri" pitchFamily="34" charset="0"/>
              </a:rPr>
              <a:t>Add Product via AGIIS web interface</a:t>
            </a:r>
          </a:p>
          <a:p>
            <a:pPr marL="883898" lvl="1" indent="-609585">
              <a:buClr>
                <a:schemeClr val="tx1"/>
              </a:buClr>
              <a:buFont typeface="+mj-lt"/>
              <a:buAutoNum type="arabicPeriod"/>
            </a:pPr>
            <a:r>
              <a:rPr lang="en-US" dirty="0">
                <a:latin typeface="Calibri" panose="020F0502020204030204" pitchFamily="34" charset="0"/>
                <a:cs typeface="Calibri" pitchFamily="34" charset="0"/>
              </a:rPr>
              <a:t>Create a Product Extract via format of choice</a:t>
            </a:r>
          </a:p>
          <a:p>
            <a:pPr marL="883898" lvl="1" indent="-609585">
              <a:buClr>
                <a:schemeClr val="tx1"/>
              </a:buClr>
              <a:buFont typeface="+mj-lt"/>
              <a:buAutoNum type="arabicPeriod"/>
            </a:pPr>
            <a:r>
              <a:rPr lang="en-US" dirty="0">
                <a:latin typeface="Calibri" panose="020F0502020204030204" pitchFamily="34" charset="0"/>
                <a:cs typeface="Calibri" pitchFamily="34" charset="0"/>
              </a:rPr>
              <a:t>Use Extract as a template for creating  bulk load</a:t>
            </a:r>
          </a:p>
          <a:p>
            <a:pPr marL="883898" lvl="1" indent="-609585">
              <a:buClr>
                <a:schemeClr val="tx1"/>
              </a:buClr>
              <a:buFont typeface="+mj-lt"/>
              <a:buAutoNum type="arabicPeriod"/>
            </a:pPr>
            <a:r>
              <a:rPr lang="en-US" dirty="0">
                <a:latin typeface="Calibri" panose="020F0502020204030204" pitchFamily="34" charset="0"/>
                <a:cs typeface="Calibri" pitchFamily="34" charset="0"/>
              </a:rPr>
              <a:t>Submit to AGIIS FTP site to be loaded</a:t>
            </a:r>
          </a:p>
          <a:p>
            <a:pPr marL="883898" lvl="1" indent="-609585">
              <a:buClr>
                <a:schemeClr val="tx1"/>
              </a:buClr>
              <a:buFont typeface="+mj-lt"/>
              <a:buAutoNum type="arabicPeriod"/>
            </a:pPr>
            <a:r>
              <a:rPr lang="en-US" dirty="0">
                <a:latin typeface="Calibri" panose="020F0502020204030204" pitchFamily="34" charset="0"/>
                <a:cs typeface="Calibri" pitchFamily="34" charset="0"/>
              </a:rPr>
              <a:t>Keep products updated and verified</a:t>
            </a:r>
          </a:p>
          <a:p>
            <a:pPr lvl="1"/>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8BA4D5-E49C-42D5-BB17-FD32CF073846}" type="slidenum">
              <a:rPr lang="en-US" smtClean="0"/>
              <a:pPr/>
              <a:t>19</a:t>
            </a:fld>
            <a:endParaRPr lang="en-US" dirty="0"/>
          </a:p>
        </p:txBody>
      </p:sp>
    </p:spTree>
    <p:extLst>
      <p:ext uri="{BB962C8B-B14F-4D97-AF65-F5344CB8AC3E}">
        <p14:creationId xmlns:p14="http://schemas.microsoft.com/office/powerpoint/2010/main" val="239358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eorgia" panose="02040502050405020303" pitchFamily="18" charset="0"/>
              </a:rPr>
              <a:t>Purpose </a:t>
            </a:r>
          </a:p>
        </p:txBody>
      </p:sp>
      <p:sp>
        <p:nvSpPr>
          <p:cNvPr id="3" name="Content Placeholder 2"/>
          <p:cNvSpPr>
            <a:spLocks noGrp="1"/>
          </p:cNvSpPr>
          <p:nvPr>
            <p:ph idx="1"/>
          </p:nvPr>
        </p:nvSpPr>
        <p:spPr>
          <a:xfrm>
            <a:off x="711201" y="1498600"/>
            <a:ext cx="9448799" cy="4216400"/>
          </a:xfrm>
        </p:spPr>
        <p:txBody>
          <a:bodyPr>
            <a:normAutofit/>
          </a:bodyPr>
          <a:lstStyle/>
          <a:p>
            <a:pPr marL="0" indent="0">
              <a:buNone/>
            </a:pPr>
            <a:r>
              <a:rPr lang="en-US" dirty="0">
                <a:latin typeface="Calibri" panose="020F0502020204030204" pitchFamily="34" charset="0"/>
                <a:cs typeface="Calibri" panose="020F0502020204030204" pitchFamily="34" charset="0"/>
              </a:rPr>
              <a:t>To inform users of the most efficient method to manage, navigate, input and access product information to and from the Ag Industry Identification System.  This session will highlight best practices and provide tips for a successful user experience. </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8BA4D5-E49C-42D5-BB17-FD32CF073846}" type="slidenum">
              <a:rPr lang="en-US" smtClean="0"/>
              <a:pPr/>
              <a:t>2</a:t>
            </a:fld>
            <a:endParaRPr lang="en-US" dirty="0"/>
          </a:p>
        </p:txBody>
      </p:sp>
    </p:spTree>
    <p:extLst>
      <p:ext uri="{BB962C8B-B14F-4D97-AF65-F5344CB8AC3E}">
        <p14:creationId xmlns:p14="http://schemas.microsoft.com/office/powerpoint/2010/main" val="234602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F59E-E7B1-195A-6C7B-F5CB367F1F53}"/>
              </a:ext>
            </a:extLst>
          </p:cNvPr>
          <p:cNvSpPr>
            <a:spLocks noGrp="1"/>
          </p:cNvSpPr>
          <p:nvPr>
            <p:ph type="title"/>
          </p:nvPr>
        </p:nvSpPr>
        <p:spPr/>
        <p:txBody>
          <a:bodyPr/>
          <a:lstStyle/>
          <a:p>
            <a:r>
              <a:rPr lang="en-US" b="1"/>
              <a:t>Product Extracts </a:t>
            </a:r>
            <a:r>
              <a:rPr lang="en-US"/>
              <a:t>– Files&gt;Schedule Extracts&gt;Add Product/License Extract</a:t>
            </a:r>
            <a:endParaRPr lang="en-US" dirty="0"/>
          </a:p>
        </p:txBody>
      </p:sp>
      <p:pic>
        <p:nvPicPr>
          <p:cNvPr id="5" name="Content Placeholder 4">
            <a:extLst>
              <a:ext uri="{FF2B5EF4-FFF2-40B4-BE49-F238E27FC236}">
                <a16:creationId xmlns:a16="http://schemas.microsoft.com/office/drawing/2014/main" id="{ADD6D643-5226-CB8F-2268-D9A2259D787F}"/>
              </a:ext>
            </a:extLst>
          </p:cNvPr>
          <p:cNvPicPr>
            <a:picLocks noGrp="1" noChangeAspect="1"/>
          </p:cNvPicPr>
          <p:nvPr>
            <p:ph idx="1"/>
          </p:nvPr>
        </p:nvPicPr>
        <p:blipFill>
          <a:blip r:embed="rId2"/>
          <a:stretch>
            <a:fillRect/>
          </a:stretch>
        </p:blipFill>
        <p:spPr>
          <a:xfrm>
            <a:off x="3150600" y="1825625"/>
            <a:ext cx="5890800" cy="4351338"/>
          </a:xfrm>
        </p:spPr>
      </p:pic>
    </p:spTree>
    <p:extLst>
      <p:ext uri="{BB962C8B-B14F-4D97-AF65-F5344CB8AC3E}">
        <p14:creationId xmlns:p14="http://schemas.microsoft.com/office/powerpoint/2010/main" val="141512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EB7A-E657-DDAE-AB40-26B0D364C188}"/>
              </a:ext>
            </a:extLst>
          </p:cNvPr>
          <p:cNvSpPr>
            <a:spLocks noGrp="1"/>
          </p:cNvSpPr>
          <p:nvPr>
            <p:ph type="title"/>
          </p:nvPr>
        </p:nvSpPr>
        <p:spPr>
          <a:xfrm>
            <a:off x="838200" y="365125"/>
            <a:ext cx="11228882" cy="1325563"/>
          </a:xfrm>
        </p:spPr>
        <p:txBody>
          <a:bodyPr/>
          <a:lstStyle/>
          <a:p>
            <a:r>
              <a:rPr lang="en-US" dirty="0"/>
              <a:t>Extract Retrieval – Files&gt;Download Files</a:t>
            </a:r>
          </a:p>
        </p:txBody>
      </p:sp>
      <p:pic>
        <p:nvPicPr>
          <p:cNvPr id="6" name="Content Placeholder 5">
            <a:extLst>
              <a:ext uri="{FF2B5EF4-FFF2-40B4-BE49-F238E27FC236}">
                <a16:creationId xmlns:a16="http://schemas.microsoft.com/office/drawing/2014/main" id="{CE751ED4-6050-D367-B615-23B1D0564A8A}"/>
              </a:ext>
            </a:extLst>
          </p:cNvPr>
          <p:cNvPicPr>
            <a:picLocks noGrp="1" noChangeAspect="1"/>
          </p:cNvPicPr>
          <p:nvPr>
            <p:ph idx="1"/>
          </p:nvPr>
        </p:nvPicPr>
        <p:blipFill>
          <a:blip r:embed="rId2"/>
          <a:stretch>
            <a:fillRect/>
          </a:stretch>
        </p:blipFill>
        <p:spPr>
          <a:xfrm>
            <a:off x="838200" y="2396468"/>
            <a:ext cx="10515600" cy="3209651"/>
          </a:xfrm>
        </p:spPr>
      </p:pic>
      <p:sp>
        <p:nvSpPr>
          <p:cNvPr id="4" name="Slide Number Placeholder 3">
            <a:extLst>
              <a:ext uri="{FF2B5EF4-FFF2-40B4-BE49-F238E27FC236}">
                <a16:creationId xmlns:a16="http://schemas.microsoft.com/office/drawing/2014/main" id="{E4BC4C69-596E-A39F-57A8-4A21D7ABD18F}"/>
              </a:ext>
            </a:extLst>
          </p:cNvPr>
          <p:cNvSpPr>
            <a:spLocks noGrp="1"/>
          </p:cNvSpPr>
          <p:nvPr>
            <p:ph type="sldNum" sz="quarter" idx="10"/>
          </p:nvPr>
        </p:nvSpPr>
        <p:spPr/>
        <p:txBody>
          <a:bodyPr/>
          <a:lstStyle/>
          <a:p>
            <a:pPr>
              <a:defRPr/>
            </a:pPr>
            <a:fld id="{CB5ADD08-3A34-9040-B625-37794D4BA412}" type="slidenum">
              <a:rPr lang="en-US" smtClean="0"/>
              <a:pPr>
                <a:defRPr/>
              </a:pPr>
              <a:t>21</a:t>
            </a:fld>
            <a:endParaRPr lang="en-US" dirty="0"/>
          </a:p>
        </p:txBody>
      </p:sp>
    </p:spTree>
    <p:extLst>
      <p:ext uri="{BB962C8B-B14F-4D97-AF65-F5344CB8AC3E}">
        <p14:creationId xmlns:p14="http://schemas.microsoft.com/office/powerpoint/2010/main" val="108468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C4BF-AA0A-FD25-B5B6-F41E9C07664E}"/>
              </a:ext>
            </a:extLst>
          </p:cNvPr>
          <p:cNvSpPr>
            <a:spLocks noGrp="1"/>
          </p:cNvSpPr>
          <p:nvPr>
            <p:ph type="title"/>
          </p:nvPr>
        </p:nvSpPr>
        <p:spPr/>
        <p:txBody>
          <a:bodyPr/>
          <a:lstStyle/>
          <a:p>
            <a:r>
              <a:rPr lang="en-US" dirty="0"/>
              <a:t>CSV – Flat Product GTIN</a:t>
            </a:r>
          </a:p>
        </p:txBody>
      </p:sp>
      <p:pic>
        <p:nvPicPr>
          <p:cNvPr id="6" name="Content Placeholder 5">
            <a:extLst>
              <a:ext uri="{FF2B5EF4-FFF2-40B4-BE49-F238E27FC236}">
                <a16:creationId xmlns:a16="http://schemas.microsoft.com/office/drawing/2014/main" id="{70CEB850-37D7-54EE-379B-B28F82DA1389}"/>
              </a:ext>
            </a:extLst>
          </p:cNvPr>
          <p:cNvPicPr>
            <a:picLocks noGrp="1" noChangeAspect="1"/>
          </p:cNvPicPr>
          <p:nvPr>
            <p:ph idx="1"/>
          </p:nvPr>
        </p:nvPicPr>
        <p:blipFill>
          <a:blip r:embed="rId2"/>
          <a:stretch>
            <a:fillRect/>
          </a:stretch>
        </p:blipFill>
        <p:spPr>
          <a:xfrm>
            <a:off x="50801" y="2428408"/>
            <a:ext cx="11971310" cy="2432004"/>
          </a:xfrm>
        </p:spPr>
      </p:pic>
      <p:sp>
        <p:nvSpPr>
          <p:cNvPr id="4" name="Slide Number Placeholder 3">
            <a:extLst>
              <a:ext uri="{FF2B5EF4-FFF2-40B4-BE49-F238E27FC236}">
                <a16:creationId xmlns:a16="http://schemas.microsoft.com/office/drawing/2014/main" id="{F669927A-2245-5A2F-7C66-D47C1F97D742}"/>
              </a:ext>
            </a:extLst>
          </p:cNvPr>
          <p:cNvSpPr>
            <a:spLocks noGrp="1"/>
          </p:cNvSpPr>
          <p:nvPr>
            <p:ph type="sldNum" sz="quarter" idx="10"/>
          </p:nvPr>
        </p:nvSpPr>
        <p:spPr/>
        <p:txBody>
          <a:bodyPr/>
          <a:lstStyle/>
          <a:p>
            <a:pPr>
              <a:defRPr/>
            </a:pPr>
            <a:fld id="{CB5ADD08-3A34-9040-B625-37794D4BA412}" type="slidenum">
              <a:rPr lang="en-US" smtClean="0"/>
              <a:pPr>
                <a:defRPr/>
              </a:pPr>
              <a:t>22</a:t>
            </a:fld>
            <a:endParaRPr lang="en-US" dirty="0"/>
          </a:p>
        </p:txBody>
      </p:sp>
    </p:spTree>
    <p:extLst>
      <p:ext uri="{BB962C8B-B14F-4D97-AF65-F5344CB8AC3E}">
        <p14:creationId xmlns:p14="http://schemas.microsoft.com/office/powerpoint/2010/main" val="30026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3097-9E66-9640-420D-B7DCA4B90378}"/>
              </a:ext>
            </a:extLst>
          </p:cNvPr>
          <p:cNvSpPr>
            <a:spLocks noGrp="1"/>
          </p:cNvSpPr>
          <p:nvPr>
            <p:ph type="title"/>
          </p:nvPr>
        </p:nvSpPr>
        <p:spPr/>
        <p:txBody>
          <a:bodyPr/>
          <a:lstStyle/>
          <a:p>
            <a:r>
              <a:rPr lang="en-US" dirty="0"/>
              <a:t>3-Level CSV</a:t>
            </a:r>
          </a:p>
        </p:txBody>
      </p:sp>
      <p:pic>
        <p:nvPicPr>
          <p:cNvPr id="6" name="Content Placeholder 5">
            <a:extLst>
              <a:ext uri="{FF2B5EF4-FFF2-40B4-BE49-F238E27FC236}">
                <a16:creationId xmlns:a16="http://schemas.microsoft.com/office/drawing/2014/main" id="{96325D1C-40F5-6F82-6EA8-4B9FC58B34B1}"/>
              </a:ext>
            </a:extLst>
          </p:cNvPr>
          <p:cNvPicPr>
            <a:picLocks noGrp="1" noChangeAspect="1"/>
          </p:cNvPicPr>
          <p:nvPr>
            <p:ph idx="1"/>
          </p:nvPr>
        </p:nvPicPr>
        <p:blipFill>
          <a:blip r:embed="rId2"/>
          <a:stretch>
            <a:fillRect/>
          </a:stretch>
        </p:blipFill>
        <p:spPr>
          <a:xfrm>
            <a:off x="-9157" y="2269066"/>
            <a:ext cx="12201157" cy="3014133"/>
          </a:xfrm>
        </p:spPr>
      </p:pic>
      <p:sp>
        <p:nvSpPr>
          <p:cNvPr id="4" name="Slide Number Placeholder 3">
            <a:extLst>
              <a:ext uri="{FF2B5EF4-FFF2-40B4-BE49-F238E27FC236}">
                <a16:creationId xmlns:a16="http://schemas.microsoft.com/office/drawing/2014/main" id="{4DD0F99F-5C43-8491-5992-787A4B47DA78}"/>
              </a:ext>
            </a:extLst>
          </p:cNvPr>
          <p:cNvSpPr>
            <a:spLocks noGrp="1"/>
          </p:cNvSpPr>
          <p:nvPr>
            <p:ph type="sldNum" sz="quarter" idx="10"/>
          </p:nvPr>
        </p:nvSpPr>
        <p:spPr/>
        <p:txBody>
          <a:bodyPr/>
          <a:lstStyle/>
          <a:p>
            <a:pPr>
              <a:defRPr/>
            </a:pPr>
            <a:fld id="{CB5ADD08-3A34-9040-B625-37794D4BA412}" type="slidenum">
              <a:rPr lang="en-US" smtClean="0"/>
              <a:pPr>
                <a:defRPr/>
              </a:pPr>
              <a:t>23</a:t>
            </a:fld>
            <a:endParaRPr lang="en-US" dirty="0"/>
          </a:p>
        </p:txBody>
      </p:sp>
    </p:spTree>
    <p:extLst>
      <p:ext uri="{BB962C8B-B14F-4D97-AF65-F5344CB8AC3E}">
        <p14:creationId xmlns:p14="http://schemas.microsoft.com/office/powerpoint/2010/main" val="25947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9816-D843-A058-92FF-B5C0094CA8FE}"/>
              </a:ext>
            </a:extLst>
          </p:cNvPr>
          <p:cNvSpPr>
            <a:spLocks noGrp="1"/>
          </p:cNvSpPr>
          <p:nvPr>
            <p:ph type="title"/>
          </p:nvPr>
        </p:nvSpPr>
        <p:spPr/>
        <p:txBody>
          <a:bodyPr/>
          <a:lstStyle/>
          <a:p>
            <a:r>
              <a:rPr lang="en-US" dirty="0"/>
              <a:t>3-Level Fixed Length Text</a:t>
            </a:r>
          </a:p>
        </p:txBody>
      </p:sp>
      <p:pic>
        <p:nvPicPr>
          <p:cNvPr id="6" name="Content Placeholder 5">
            <a:extLst>
              <a:ext uri="{FF2B5EF4-FFF2-40B4-BE49-F238E27FC236}">
                <a16:creationId xmlns:a16="http://schemas.microsoft.com/office/drawing/2014/main" id="{A51A5A7A-FC2C-9CDE-3E45-1CDE8C0975F3}"/>
              </a:ext>
            </a:extLst>
          </p:cNvPr>
          <p:cNvPicPr>
            <a:picLocks noGrp="1" noChangeAspect="1"/>
          </p:cNvPicPr>
          <p:nvPr>
            <p:ph idx="1"/>
          </p:nvPr>
        </p:nvPicPr>
        <p:blipFill>
          <a:blip r:embed="rId2"/>
          <a:stretch>
            <a:fillRect/>
          </a:stretch>
        </p:blipFill>
        <p:spPr>
          <a:xfrm>
            <a:off x="838200" y="2049990"/>
            <a:ext cx="10515600" cy="3902608"/>
          </a:xfrm>
        </p:spPr>
      </p:pic>
      <p:sp>
        <p:nvSpPr>
          <p:cNvPr id="4" name="Slide Number Placeholder 3">
            <a:extLst>
              <a:ext uri="{FF2B5EF4-FFF2-40B4-BE49-F238E27FC236}">
                <a16:creationId xmlns:a16="http://schemas.microsoft.com/office/drawing/2014/main" id="{F9043870-AF62-BCED-65B6-04071EE23986}"/>
              </a:ext>
            </a:extLst>
          </p:cNvPr>
          <p:cNvSpPr>
            <a:spLocks noGrp="1"/>
          </p:cNvSpPr>
          <p:nvPr>
            <p:ph type="sldNum" sz="quarter" idx="10"/>
          </p:nvPr>
        </p:nvSpPr>
        <p:spPr/>
        <p:txBody>
          <a:bodyPr/>
          <a:lstStyle/>
          <a:p>
            <a:pPr>
              <a:defRPr/>
            </a:pPr>
            <a:fld id="{CB5ADD08-3A34-9040-B625-37794D4BA412}" type="slidenum">
              <a:rPr lang="en-US" smtClean="0"/>
              <a:pPr>
                <a:defRPr/>
              </a:pPr>
              <a:t>24</a:t>
            </a:fld>
            <a:endParaRPr lang="en-US" dirty="0"/>
          </a:p>
        </p:txBody>
      </p:sp>
    </p:spTree>
    <p:extLst>
      <p:ext uri="{BB962C8B-B14F-4D97-AF65-F5344CB8AC3E}">
        <p14:creationId xmlns:p14="http://schemas.microsoft.com/office/powerpoint/2010/main" val="1287429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Product Assistance</a:t>
            </a:r>
          </a:p>
        </p:txBody>
      </p:sp>
      <p:sp>
        <p:nvSpPr>
          <p:cNvPr id="6" name="Content Placeholder 5"/>
          <p:cNvSpPr>
            <a:spLocks noGrp="1"/>
          </p:cNvSpPr>
          <p:nvPr>
            <p:ph idx="1"/>
          </p:nvPr>
        </p:nvSpPr>
        <p:spPr>
          <a:xfrm>
            <a:off x="838200" y="1597025"/>
            <a:ext cx="10515601" cy="4351338"/>
          </a:xfrm>
        </p:spPr>
        <p:txBody>
          <a:bodyPr>
            <a:normAutofit/>
          </a:bodyPr>
          <a:lstStyle/>
          <a:p>
            <a:r>
              <a:rPr lang="en-US" sz="2800" dirty="0">
                <a:latin typeface="Calibri" pitchFamily="34" charset="0"/>
                <a:cs typeface="Calibri" pitchFamily="34" charset="0"/>
              </a:rPr>
              <a:t>Member Services</a:t>
            </a:r>
          </a:p>
          <a:p>
            <a:pPr lvl="1"/>
            <a:r>
              <a:rPr lang="en-US" dirty="0"/>
              <a:t>866-251-8618 or </a:t>
            </a:r>
            <a:r>
              <a:rPr lang="en-US" dirty="0">
                <a:hlinkClick r:id="rId2"/>
              </a:rPr>
              <a:t>Member.Services@AgGateway.org</a:t>
            </a:r>
            <a:endParaRPr lang="en-US" dirty="0"/>
          </a:p>
          <a:p>
            <a:r>
              <a:rPr lang="en-US" sz="2800" dirty="0">
                <a:latin typeface="Calibri" pitchFamily="34" charset="0"/>
                <a:cs typeface="Calibri" pitchFamily="34" charset="0"/>
              </a:rPr>
              <a:t>Links menu</a:t>
            </a:r>
          </a:p>
          <a:p>
            <a:pPr lvl="1"/>
            <a:r>
              <a:rPr lang="en-US" dirty="0">
                <a:latin typeface="Calibri" pitchFamily="34" charset="0"/>
                <a:cs typeface="Calibri" pitchFamily="34" charset="0"/>
              </a:rPr>
              <a:t>Product 3-Level (CSV)</a:t>
            </a:r>
          </a:p>
          <a:p>
            <a:pPr lvl="1"/>
            <a:r>
              <a:rPr lang="en-US" dirty="0">
                <a:latin typeface="Calibri" pitchFamily="34" charset="0"/>
                <a:cs typeface="Calibri" pitchFamily="34" charset="0"/>
              </a:rPr>
              <a:t>GTIN 1-Level (CSV)</a:t>
            </a:r>
          </a:p>
          <a:p>
            <a:pPr lvl="1"/>
            <a:r>
              <a:rPr lang="en-US" dirty="0">
                <a:latin typeface="Calibri" pitchFamily="34" charset="0"/>
                <a:cs typeface="Calibri" pitchFamily="34" charset="0"/>
              </a:rPr>
              <a:t>Product Import XML</a:t>
            </a:r>
          </a:p>
          <a:p>
            <a:pPr lvl="1"/>
            <a:r>
              <a:rPr lang="en-US" dirty="0">
                <a:latin typeface="Calibri" pitchFamily="34" charset="0"/>
                <a:cs typeface="Calibri" pitchFamily="34" charset="0"/>
              </a:rPr>
              <a:t>Product Extract XML</a:t>
            </a:r>
          </a:p>
          <a:p>
            <a:pPr lvl="1"/>
            <a:r>
              <a:rPr lang="en-US" dirty="0">
                <a:latin typeface="Calibri" pitchFamily="34" charset="0"/>
                <a:cs typeface="Calibri" pitchFamily="34" charset="0"/>
              </a:rPr>
              <a:t>XML Schema Documentation</a:t>
            </a:r>
          </a:p>
          <a:p>
            <a:pPr lvl="1"/>
            <a:r>
              <a:rPr lang="en-US" dirty="0">
                <a:latin typeface="Calibri" pitchFamily="34" charset="0"/>
                <a:cs typeface="Calibri" pitchFamily="34" charset="0"/>
              </a:rPr>
              <a:t>Web Service Schema</a:t>
            </a:r>
          </a:p>
          <a:p>
            <a:r>
              <a:rPr lang="en-US" sz="2800" dirty="0">
                <a:latin typeface="Calibri" pitchFamily="34" charset="0"/>
                <a:cs typeface="Calibri" pitchFamily="34" charset="0"/>
              </a:rPr>
              <a:t>Product Tutorials</a:t>
            </a:r>
            <a:endParaRPr lang="en-US" sz="2800"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8BA4D5-E49C-42D5-BB17-FD32CF073846}"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1">
            <a:extLst>
              <a:ext uri="{FF2B5EF4-FFF2-40B4-BE49-F238E27FC236}">
                <a16:creationId xmlns:a16="http://schemas.microsoft.com/office/drawing/2014/main" id="{C982D252-321A-2868-FBB7-01D0F950ADAA}"/>
              </a:ext>
            </a:extLst>
          </p:cNvPr>
          <p:cNvSpPr>
            <a:spLocks noGrp="1" noChangeArrowheads="1"/>
          </p:cNvSpPr>
          <p:nvPr>
            <p:ph type="ctrTitle"/>
          </p:nvPr>
        </p:nvSpPr>
        <p:spPr>
          <a:xfrm>
            <a:off x="1601788" y="3022600"/>
            <a:ext cx="9144000" cy="919163"/>
          </a:xfrm>
        </p:spPr>
        <p:txBody>
          <a:bodyPr/>
          <a:lstStyle/>
          <a:p>
            <a:pPr eaLnBrk="1" hangingPunct="1"/>
            <a:r>
              <a:rPr lang="en-US" altLang="en-US"/>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dirty="0">
                <a:latin typeface="Georgia" pitchFamily="18" charset="0"/>
              </a:rPr>
              <a:t>Overview </a:t>
            </a:r>
          </a:p>
        </p:txBody>
      </p:sp>
      <p:sp>
        <p:nvSpPr>
          <p:cNvPr id="46083" name="Rectangle 3"/>
          <p:cNvSpPr>
            <a:spLocks noGrp="1"/>
          </p:cNvSpPr>
          <p:nvPr>
            <p:ph idx="1"/>
          </p:nvPr>
        </p:nvSpPr>
        <p:spPr/>
        <p:txBody>
          <a:bodyPr>
            <a:normAutofit/>
          </a:bodyPr>
          <a:lstStyle/>
          <a:p>
            <a:r>
              <a:rPr lang="en-US" sz="2600" dirty="0">
                <a:latin typeface="Calibri" pitchFamily="34" charset="0"/>
                <a:cs typeface="Calibri" pitchFamily="34" charset="0"/>
              </a:rPr>
              <a:t>Profile Management</a:t>
            </a:r>
          </a:p>
          <a:p>
            <a:r>
              <a:rPr lang="en-US" sz="2600" dirty="0">
                <a:latin typeface="Calibri" pitchFamily="34" charset="0"/>
                <a:cs typeface="Calibri" pitchFamily="34" charset="0"/>
              </a:rPr>
              <a:t>GTIN Components</a:t>
            </a:r>
          </a:p>
          <a:p>
            <a:r>
              <a:rPr lang="en-US" sz="2600" dirty="0">
                <a:latin typeface="Calibri" pitchFamily="34" charset="0"/>
                <a:cs typeface="Calibri" pitchFamily="34" charset="0"/>
              </a:rPr>
              <a:t>Product Search</a:t>
            </a:r>
          </a:p>
          <a:p>
            <a:r>
              <a:rPr lang="en-US" sz="2600" dirty="0">
                <a:latin typeface="Calibri" pitchFamily="34" charset="0"/>
                <a:cs typeface="Calibri" pitchFamily="34" charset="0"/>
              </a:rPr>
              <a:t>Adding Products</a:t>
            </a:r>
          </a:p>
          <a:p>
            <a:r>
              <a:rPr lang="en-US" sz="2600" dirty="0">
                <a:latin typeface="Calibri" pitchFamily="34" charset="0"/>
                <a:cs typeface="Calibri" pitchFamily="34" charset="0"/>
              </a:rPr>
              <a:t>Extracts </a:t>
            </a:r>
          </a:p>
          <a:p>
            <a:r>
              <a:rPr lang="en-US" sz="2600" dirty="0">
                <a:latin typeface="Calibri" pitchFamily="34" charset="0"/>
                <a:cs typeface="Calibri" pitchFamily="34" charset="0"/>
              </a:rPr>
              <a:t>Services</a:t>
            </a:r>
          </a:p>
          <a:p>
            <a:r>
              <a:rPr lang="en-US" sz="2600" dirty="0">
                <a:latin typeface="Calibri" pitchFamily="34" charset="0"/>
                <a:cs typeface="Calibri" pitchFamily="34" charset="0"/>
              </a:rPr>
              <a:t>Resources</a:t>
            </a:r>
          </a:p>
          <a:p>
            <a:r>
              <a:rPr lang="en-US" sz="2600" dirty="0">
                <a:latin typeface="Calibri" pitchFamily="34" charset="0"/>
                <a:cs typeface="Calibri" pitchFamily="34" charset="0"/>
              </a:rPr>
              <a:t>Questions and Answers</a:t>
            </a:r>
          </a:p>
        </p:txBody>
      </p:sp>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088BA4D5-E49C-42D5-BB17-FD32CF073846}" type="slidenum">
              <a:rPr lang="en-US" smtClean="0"/>
              <a:pPr lvl="1"/>
              <a:t>3</a:t>
            </a:fld>
            <a:endParaRPr lang="en-US" dirty="0"/>
          </a:p>
        </p:txBody>
      </p:sp>
      <p:pic>
        <p:nvPicPr>
          <p:cNvPr id="1026" name="Picture 2" descr="Image result for what's ahead">
            <a:extLst>
              <a:ext uri="{FF2B5EF4-FFF2-40B4-BE49-F238E27FC236}">
                <a16:creationId xmlns:a16="http://schemas.microsoft.com/office/drawing/2014/main" id="{CED81831-E3B3-20F3-85B4-EA0E855E2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1" y="1028701"/>
            <a:ext cx="4660900" cy="263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17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normAutofit/>
          </a:bodyPr>
          <a:lstStyle/>
          <a:p>
            <a:r>
              <a:rPr lang="en-US" dirty="0">
                <a:latin typeface="Georgia" pitchFamily="18" charset="0"/>
              </a:rPr>
              <a:t>Profile Management</a:t>
            </a:r>
          </a:p>
        </p:txBody>
      </p:sp>
      <p:sp>
        <p:nvSpPr>
          <p:cNvPr id="46083" name="Rectangle 3"/>
          <p:cNvSpPr>
            <a:spLocks noGrp="1"/>
          </p:cNvSpPr>
          <p:nvPr>
            <p:ph idx="1"/>
          </p:nvPr>
        </p:nvSpPr>
        <p:spPr/>
        <p:txBody>
          <a:bodyPr>
            <a:normAutofit/>
          </a:bodyPr>
          <a:lstStyle/>
          <a:p>
            <a:r>
              <a:rPr lang="en-US" sz="3600" dirty="0">
                <a:latin typeface="Calibri" pitchFamily="34" charset="0"/>
                <a:cs typeface="Calibri" pitchFamily="34" charset="0"/>
              </a:rPr>
              <a:t>Subscriber Profile</a:t>
            </a:r>
          </a:p>
          <a:p>
            <a:pPr lvl="1"/>
            <a:r>
              <a:rPr lang="en-US" sz="3200" dirty="0">
                <a:latin typeface="Calibri" pitchFamily="34" charset="0"/>
                <a:cs typeface="Calibri" pitchFamily="34" charset="0"/>
              </a:rPr>
              <a:t>Contacts</a:t>
            </a:r>
          </a:p>
          <a:p>
            <a:pPr lvl="1"/>
            <a:r>
              <a:rPr lang="en-US" sz="3200" dirty="0">
                <a:latin typeface="Calibri" pitchFamily="34" charset="0"/>
                <a:cs typeface="Calibri" pitchFamily="34" charset="0"/>
              </a:rPr>
              <a:t>Email Notifications</a:t>
            </a:r>
          </a:p>
          <a:p>
            <a:pPr lvl="1"/>
            <a:r>
              <a:rPr lang="en-US" sz="3200" dirty="0">
                <a:latin typeface="Calibri" pitchFamily="34" charset="0"/>
                <a:cs typeface="Calibri" pitchFamily="34" charset="0"/>
              </a:rPr>
              <a:t>GS1 Prefixes</a:t>
            </a:r>
          </a:p>
          <a:p>
            <a:pPr lvl="1"/>
            <a:r>
              <a:rPr lang="en-US" sz="3200" dirty="0">
                <a:latin typeface="Calibri" pitchFamily="34" charset="0"/>
                <a:cs typeface="Calibri" pitchFamily="34" charset="0"/>
              </a:rPr>
              <a:t>Product Settings</a:t>
            </a:r>
          </a:p>
          <a:p>
            <a:pPr marL="457200" lvl="1" indent="0">
              <a:buNone/>
            </a:pPr>
            <a:endParaRPr lang="en-US" sz="2067" dirty="0">
              <a:latin typeface="Calibri" pitchFamily="34" charset="0"/>
              <a:cs typeface="Calibri" pitchFamily="34" charset="0"/>
            </a:endParaRPr>
          </a:p>
          <a:p>
            <a:pPr lvl="1"/>
            <a:endParaRPr lang="en-US" sz="2067" dirty="0">
              <a:latin typeface="Calibri" pitchFamily="34" charset="0"/>
              <a:cs typeface="Calibri" pitchFamily="34" charset="0"/>
            </a:endParaRPr>
          </a:p>
          <a:p>
            <a:endParaRPr lang="en-US" sz="2600" dirty="0">
              <a:latin typeface="Calibri" pitchFamily="34" charset="0"/>
              <a:cs typeface="Calibri" pitchFamily="34" charset="0"/>
            </a:endParaRPr>
          </a:p>
        </p:txBody>
      </p:sp>
      <p:sp>
        <p:nvSpPr>
          <p:cNvPr id="4"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088BA4D5-E49C-42D5-BB17-FD32CF073846}" type="slidenum">
              <a:rPr lang="en-US" smtClean="0"/>
              <a:pPr lvl="1"/>
              <a:t>4</a:t>
            </a:fld>
            <a:endParaRPr lang="en-US" dirty="0"/>
          </a:p>
        </p:txBody>
      </p:sp>
      <p:pic>
        <p:nvPicPr>
          <p:cNvPr id="3" name="Picture 2">
            <a:extLst>
              <a:ext uri="{FF2B5EF4-FFF2-40B4-BE49-F238E27FC236}">
                <a16:creationId xmlns:a16="http://schemas.microsoft.com/office/drawing/2014/main" id="{7DD4AEBF-BD7A-00A1-9EC4-4C8C670EE1E2}"/>
              </a:ext>
            </a:extLst>
          </p:cNvPr>
          <p:cNvPicPr>
            <a:picLocks noChangeAspect="1"/>
          </p:cNvPicPr>
          <p:nvPr/>
        </p:nvPicPr>
        <p:blipFill>
          <a:blip r:embed="rId3"/>
          <a:stretch>
            <a:fillRect/>
          </a:stretch>
        </p:blipFill>
        <p:spPr>
          <a:xfrm>
            <a:off x="6248416" y="1259968"/>
            <a:ext cx="5373847" cy="3225800"/>
          </a:xfrm>
          <a:prstGeom prst="rect">
            <a:avLst/>
          </a:prstGeom>
        </p:spPr>
      </p:pic>
      <p:pic>
        <p:nvPicPr>
          <p:cNvPr id="6" name="Picture 5">
            <a:extLst>
              <a:ext uri="{FF2B5EF4-FFF2-40B4-BE49-F238E27FC236}">
                <a16:creationId xmlns:a16="http://schemas.microsoft.com/office/drawing/2014/main" id="{A3A61656-7C1C-C650-112D-9EF25DB3306D}"/>
              </a:ext>
            </a:extLst>
          </p:cNvPr>
          <p:cNvPicPr>
            <a:picLocks noChangeAspect="1"/>
          </p:cNvPicPr>
          <p:nvPr/>
        </p:nvPicPr>
        <p:blipFill>
          <a:blip r:embed="rId4"/>
          <a:stretch>
            <a:fillRect/>
          </a:stretch>
        </p:blipFill>
        <p:spPr>
          <a:xfrm>
            <a:off x="6248416" y="4538795"/>
            <a:ext cx="5943584" cy="1773103"/>
          </a:xfrm>
          <a:prstGeom prst="rect">
            <a:avLst/>
          </a:prstGeom>
        </p:spPr>
      </p:pic>
    </p:spTree>
    <p:extLst>
      <p:ext uri="{BB962C8B-B14F-4D97-AF65-F5344CB8AC3E}">
        <p14:creationId xmlns:p14="http://schemas.microsoft.com/office/powerpoint/2010/main" val="26334304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C550-2117-93DE-4A11-AC6DE18AC037}"/>
              </a:ext>
            </a:extLst>
          </p:cNvPr>
          <p:cNvSpPr>
            <a:spLocks noGrp="1"/>
          </p:cNvSpPr>
          <p:nvPr>
            <p:ph type="title"/>
          </p:nvPr>
        </p:nvSpPr>
        <p:spPr/>
        <p:txBody>
          <a:bodyPr/>
          <a:lstStyle/>
          <a:p>
            <a:r>
              <a:rPr lang="en-US" dirty="0"/>
              <a:t>Product Settings</a:t>
            </a:r>
            <a:br>
              <a:rPr lang="en-US" dirty="0"/>
            </a:br>
            <a:r>
              <a:rPr lang="en-US" sz="2800" dirty="0"/>
              <a:t>Administration&gt;My Subscriber Profile&gt;Product Settings</a:t>
            </a:r>
          </a:p>
        </p:txBody>
      </p:sp>
      <p:pic>
        <p:nvPicPr>
          <p:cNvPr id="5" name="Content Placeholder 4">
            <a:extLst>
              <a:ext uri="{FF2B5EF4-FFF2-40B4-BE49-F238E27FC236}">
                <a16:creationId xmlns:a16="http://schemas.microsoft.com/office/drawing/2014/main" id="{3B2E2FB6-3034-C4DF-BE3B-4CDA52D8990C}"/>
              </a:ext>
            </a:extLst>
          </p:cNvPr>
          <p:cNvPicPr>
            <a:picLocks noGrp="1" noChangeAspect="1"/>
          </p:cNvPicPr>
          <p:nvPr>
            <p:ph idx="1"/>
          </p:nvPr>
        </p:nvPicPr>
        <p:blipFill>
          <a:blip r:embed="rId2"/>
          <a:stretch>
            <a:fillRect/>
          </a:stretch>
        </p:blipFill>
        <p:spPr>
          <a:xfrm>
            <a:off x="790701" y="1831074"/>
            <a:ext cx="8892561" cy="5026926"/>
          </a:xfrm>
        </p:spPr>
      </p:pic>
    </p:spTree>
    <p:extLst>
      <p:ext uri="{BB962C8B-B14F-4D97-AF65-F5344CB8AC3E}">
        <p14:creationId xmlns:p14="http://schemas.microsoft.com/office/powerpoint/2010/main" val="265765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92A8-B665-C0E6-D54A-1CE3BDA56AC8}"/>
              </a:ext>
            </a:extLst>
          </p:cNvPr>
          <p:cNvSpPr>
            <a:spLocks noGrp="1"/>
          </p:cNvSpPr>
          <p:nvPr>
            <p:ph type="title"/>
          </p:nvPr>
        </p:nvSpPr>
        <p:spPr/>
        <p:txBody>
          <a:bodyPr/>
          <a:lstStyle/>
          <a:p>
            <a:r>
              <a:rPr lang="en-US" dirty="0"/>
              <a:t>Mass Product Deactivation/Delete</a:t>
            </a:r>
          </a:p>
        </p:txBody>
      </p:sp>
      <p:pic>
        <p:nvPicPr>
          <p:cNvPr id="6" name="Content Placeholder 5">
            <a:extLst>
              <a:ext uri="{FF2B5EF4-FFF2-40B4-BE49-F238E27FC236}">
                <a16:creationId xmlns:a16="http://schemas.microsoft.com/office/drawing/2014/main" id="{24B1C353-089A-9775-B92E-2712B288257F}"/>
              </a:ext>
            </a:extLst>
          </p:cNvPr>
          <p:cNvPicPr>
            <a:picLocks noGrp="1" noChangeAspect="1"/>
          </p:cNvPicPr>
          <p:nvPr>
            <p:ph idx="1"/>
          </p:nvPr>
        </p:nvPicPr>
        <p:blipFill>
          <a:blip r:embed="rId2"/>
          <a:stretch>
            <a:fillRect/>
          </a:stretch>
        </p:blipFill>
        <p:spPr>
          <a:xfrm>
            <a:off x="1114425" y="2124869"/>
            <a:ext cx="9963150" cy="3752850"/>
          </a:xfrm>
        </p:spPr>
      </p:pic>
      <p:sp>
        <p:nvSpPr>
          <p:cNvPr id="4" name="Slide Number Placeholder 3">
            <a:extLst>
              <a:ext uri="{FF2B5EF4-FFF2-40B4-BE49-F238E27FC236}">
                <a16:creationId xmlns:a16="http://schemas.microsoft.com/office/drawing/2014/main" id="{E9090CF6-7662-3B6C-2CFC-FD59886DD762}"/>
              </a:ext>
            </a:extLst>
          </p:cNvPr>
          <p:cNvSpPr>
            <a:spLocks noGrp="1"/>
          </p:cNvSpPr>
          <p:nvPr>
            <p:ph type="sldNum" sz="quarter" idx="10"/>
          </p:nvPr>
        </p:nvSpPr>
        <p:spPr/>
        <p:txBody>
          <a:bodyPr/>
          <a:lstStyle/>
          <a:p>
            <a:pPr>
              <a:defRPr/>
            </a:pPr>
            <a:fld id="{CB5ADD08-3A34-9040-B625-37794D4BA412}" type="slidenum">
              <a:rPr lang="en-US" smtClean="0"/>
              <a:pPr>
                <a:defRPr/>
              </a:pPr>
              <a:t>6</a:t>
            </a:fld>
            <a:endParaRPr lang="en-US" dirty="0"/>
          </a:p>
        </p:txBody>
      </p:sp>
    </p:spTree>
    <p:extLst>
      <p:ext uri="{BB962C8B-B14F-4D97-AF65-F5344CB8AC3E}">
        <p14:creationId xmlns:p14="http://schemas.microsoft.com/office/powerpoint/2010/main" val="131797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58A2-43DC-1F0F-F000-706852D0D4D6}"/>
              </a:ext>
            </a:extLst>
          </p:cNvPr>
          <p:cNvSpPr>
            <a:spLocks noGrp="1"/>
          </p:cNvSpPr>
          <p:nvPr>
            <p:ph type="title"/>
          </p:nvPr>
        </p:nvSpPr>
        <p:spPr>
          <a:xfrm>
            <a:off x="838200" y="365125"/>
            <a:ext cx="10515600" cy="1325563"/>
          </a:xfrm>
        </p:spPr>
        <p:txBody>
          <a:bodyPr wrap="square" anchor="ctr">
            <a:normAutofit/>
          </a:bodyPr>
          <a:lstStyle/>
          <a:p>
            <a:r>
              <a:rPr lang="en-US" b="1"/>
              <a:t>GS1 Company Prefix</a:t>
            </a:r>
          </a:p>
        </p:txBody>
      </p:sp>
      <p:sp>
        <p:nvSpPr>
          <p:cNvPr id="9" name="Content Placeholder 8">
            <a:extLst>
              <a:ext uri="{FF2B5EF4-FFF2-40B4-BE49-F238E27FC236}">
                <a16:creationId xmlns:a16="http://schemas.microsoft.com/office/drawing/2014/main" id="{CA4F80D5-08DC-32F8-11F0-0544E89D5412}"/>
              </a:ext>
            </a:extLst>
          </p:cNvPr>
          <p:cNvSpPr>
            <a:spLocks noGrp="1"/>
          </p:cNvSpPr>
          <p:nvPr>
            <p:ph sz="half" idx="1"/>
          </p:nvPr>
        </p:nvSpPr>
        <p:spPr>
          <a:xfrm>
            <a:off x="838200" y="1825625"/>
            <a:ext cx="5181600" cy="4351338"/>
          </a:xfrm>
        </p:spPr>
        <p:txBody>
          <a:bodyPr wrap="square" anchor="t">
            <a:normAutofit/>
          </a:bodyPr>
          <a:lstStyle/>
          <a:p>
            <a:r>
              <a:rPr lang="en-US" sz="2600" dirty="0"/>
              <a:t>A GS1 Company Prefix is a number composed of 4-12 digits that is unique to each member of GS1 and identifies the owner of a brand.  </a:t>
            </a:r>
          </a:p>
          <a:p>
            <a:r>
              <a:rPr lang="en-US" sz="2600" dirty="0"/>
              <a:t>It is the building block for every barcode and other information keys that are used to track products and communicate in electronic business messages.</a:t>
            </a:r>
          </a:p>
          <a:p>
            <a:r>
              <a:rPr lang="en-US" sz="2600" dirty="0"/>
              <a:t>Foundation of the GTIN</a:t>
            </a:r>
          </a:p>
        </p:txBody>
      </p:sp>
      <p:pic>
        <p:nvPicPr>
          <p:cNvPr id="5" name="Content Placeholder 4">
            <a:extLst>
              <a:ext uri="{FF2B5EF4-FFF2-40B4-BE49-F238E27FC236}">
                <a16:creationId xmlns:a16="http://schemas.microsoft.com/office/drawing/2014/main" id="{0BFD7826-BF2D-5EAB-3ACE-E4E0E706B2BE}"/>
              </a:ext>
            </a:extLst>
          </p:cNvPr>
          <p:cNvPicPr>
            <a:picLocks noChangeAspect="1"/>
          </p:cNvPicPr>
          <p:nvPr/>
        </p:nvPicPr>
        <p:blipFill>
          <a:blip r:embed="rId2"/>
          <a:stretch>
            <a:fillRect/>
          </a:stretch>
        </p:blipFill>
        <p:spPr>
          <a:xfrm>
            <a:off x="6172201" y="2751614"/>
            <a:ext cx="5181600" cy="2499360"/>
          </a:xfrm>
          <a:prstGeom prst="rect">
            <a:avLst/>
          </a:prstGeom>
          <a:noFill/>
        </p:spPr>
      </p:pic>
      <p:sp>
        <p:nvSpPr>
          <p:cNvPr id="14" name="Slide Number Placeholder 4">
            <a:extLst>
              <a:ext uri="{FF2B5EF4-FFF2-40B4-BE49-F238E27FC236}">
                <a16:creationId xmlns:a16="http://schemas.microsoft.com/office/drawing/2014/main" id="{A66DDEAD-2A43-F97F-874C-A3D2D4F2CFA0}"/>
              </a:ext>
            </a:extLst>
          </p:cNvPr>
          <p:cNvSpPr>
            <a:spLocks noGrp="1"/>
          </p:cNvSpPr>
          <p:nvPr>
            <p:ph type="sldNum" sz="quarter" idx="10"/>
          </p:nvPr>
        </p:nvSpPr>
        <p:spPr>
          <a:xfrm>
            <a:off x="0" y="6427788"/>
            <a:ext cx="500063" cy="315912"/>
          </a:xfrm>
        </p:spPr>
        <p:txBody>
          <a:bodyPr/>
          <a:lstStyle/>
          <a:p>
            <a:pPr>
              <a:spcAft>
                <a:spcPts val="600"/>
              </a:spcAft>
              <a:defRPr/>
            </a:pPr>
            <a:fld id="{F22E2021-B5A2-124C-8BED-06C5865EBF1D}" type="slidenum">
              <a:rPr lang="en-US"/>
              <a:pPr>
                <a:spcAft>
                  <a:spcPts val="600"/>
                </a:spcAft>
                <a:defRPr/>
              </a:pPr>
              <a:t>7</a:t>
            </a:fld>
            <a:endParaRPr lang="en-US"/>
          </a:p>
        </p:txBody>
      </p:sp>
    </p:spTree>
    <p:extLst>
      <p:ext uri="{BB962C8B-B14F-4D97-AF65-F5344CB8AC3E}">
        <p14:creationId xmlns:p14="http://schemas.microsoft.com/office/powerpoint/2010/main" val="251549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61CA-1499-DD11-D19C-23EA62F1794F}"/>
              </a:ext>
            </a:extLst>
          </p:cNvPr>
          <p:cNvSpPr>
            <a:spLocks noGrp="1"/>
          </p:cNvSpPr>
          <p:nvPr>
            <p:ph type="title"/>
          </p:nvPr>
        </p:nvSpPr>
        <p:spPr/>
        <p:txBody>
          <a:bodyPr/>
          <a:lstStyle/>
          <a:p>
            <a:r>
              <a:rPr lang="en-US" b="1" dirty="0"/>
              <a:t>Global Trade Item Number (GTIN)</a:t>
            </a:r>
          </a:p>
        </p:txBody>
      </p:sp>
      <p:sp>
        <p:nvSpPr>
          <p:cNvPr id="3" name="Content Placeholder 2">
            <a:extLst>
              <a:ext uri="{FF2B5EF4-FFF2-40B4-BE49-F238E27FC236}">
                <a16:creationId xmlns:a16="http://schemas.microsoft.com/office/drawing/2014/main" id="{1EFA756F-84AC-0C1E-ACE4-11707DBB741E}"/>
              </a:ext>
            </a:extLst>
          </p:cNvPr>
          <p:cNvSpPr>
            <a:spLocks noGrp="1"/>
          </p:cNvSpPr>
          <p:nvPr>
            <p:ph idx="1"/>
          </p:nvPr>
        </p:nvSpPr>
        <p:spPr/>
        <p:txBody>
          <a:bodyPr>
            <a:normAutofit/>
          </a:bodyPr>
          <a:lstStyle/>
          <a:p>
            <a:r>
              <a:rPr lang="en-US" sz="2000" dirty="0"/>
              <a:t>A GS1 number used to give products and packaging a globally unique identity – Applied to the package configuration level AGIIS.  GTIN is 14 digits in length.</a:t>
            </a:r>
          </a:p>
          <a:p>
            <a:pPr marL="0" indent="0">
              <a:buNone/>
            </a:pPr>
            <a:endParaRPr lang="en-US" sz="2000" dirty="0"/>
          </a:p>
          <a:p>
            <a:r>
              <a:rPr lang="en-US" sz="2400" b="1" dirty="0">
                <a:solidFill>
                  <a:srgbClr val="FF0000"/>
                </a:solidFill>
              </a:rPr>
              <a:t>Indicator Digit </a:t>
            </a:r>
            <a:r>
              <a:rPr lang="en-US" sz="2400" b="1" dirty="0"/>
              <a:t>+ </a:t>
            </a:r>
            <a:r>
              <a:rPr lang="en-US" sz="2400" b="1" dirty="0">
                <a:solidFill>
                  <a:schemeClr val="accent5">
                    <a:lumMod val="75000"/>
                  </a:schemeClr>
                </a:solidFill>
              </a:rPr>
              <a:t>GS1 Company Prefix </a:t>
            </a:r>
            <a:r>
              <a:rPr lang="en-US" sz="2400" b="1" dirty="0"/>
              <a:t>+ </a:t>
            </a:r>
            <a:r>
              <a:rPr lang="en-US" sz="2400" b="1" dirty="0">
                <a:solidFill>
                  <a:srgbClr val="7030A0"/>
                </a:solidFill>
              </a:rPr>
              <a:t>Package Size ID </a:t>
            </a:r>
            <a:r>
              <a:rPr lang="en-US" sz="2400" b="1" dirty="0"/>
              <a:t>+ Check Digit</a:t>
            </a:r>
          </a:p>
          <a:p>
            <a:pPr marL="0" indent="0">
              <a:buNone/>
            </a:pPr>
            <a:endParaRPr lang="en-US" sz="2000" dirty="0"/>
          </a:p>
          <a:p>
            <a:pPr lvl="1"/>
            <a:r>
              <a:rPr lang="en-US" sz="2000" dirty="0">
                <a:solidFill>
                  <a:srgbClr val="FF0000"/>
                </a:solidFill>
              </a:rPr>
              <a:t>0</a:t>
            </a:r>
            <a:r>
              <a:rPr lang="en-US" sz="2000" dirty="0">
                <a:solidFill>
                  <a:srgbClr val="0070C0"/>
                </a:solidFill>
              </a:rPr>
              <a:t>1100011</a:t>
            </a:r>
            <a:r>
              <a:rPr lang="en-US" sz="2000" dirty="0">
                <a:solidFill>
                  <a:srgbClr val="7030A0"/>
                </a:solidFill>
              </a:rPr>
              <a:t>12345</a:t>
            </a:r>
            <a:r>
              <a:rPr lang="en-US" sz="2000" dirty="0"/>
              <a:t>9 - 14 Digits</a:t>
            </a:r>
          </a:p>
          <a:p>
            <a:pPr lvl="1"/>
            <a:r>
              <a:rPr lang="en-US" sz="2000" dirty="0">
                <a:solidFill>
                  <a:srgbClr val="FF0000"/>
                </a:solidFill>
              </a:rPr>
              <a:t>Indicator Digit - 1 Digit</a:t>
            </a:r>
          </a:p>
          <a:p>
            <a:pPr lvl="1"/>
            <a:r>
              <a:rPr lang="en-US" sz="2000" dirty="0">
                <a:solidFill>
                  <a:schemeClr val="accent5">
                    <a:lumMod val="75000"/>
                  </a:schemeClr>
                </a:solidFill>
              </a:rPr>
              <a:t>Company GS1 Prefix - Variable Length</a:t>
            </a:r>
          </a:p>
          <a:p>
            <a:pPr lvl="1"/>
            <a:r>
              <a:rPr lang="en-US" sz="2000" dirty="0">
                <a:solidFill>
                  <a:srgbClr val="7030A0"/>
                </a:solidFill>
              </a:rPr>
              <a:t>Package Size ID = (GS1 prefix + Package Size ID must = 12 digits)</a:t>
            </a:r>
          </a:p>
          <a:p>
            <a:pPr lvl="2"/>
            <a:r>
              <a:rPr lang="en-US" dirty="0">
                <a:solidFill>
                  <a:srgbClr val="7030A0"/>
                </a:solidFill>
              </a:rPr>
              <a:t>8-digit company prefix requires 4-digit package size ID</a:t>
            </a:r>
          </a:p>
          <a:p>
            <a:pPr lvl="2"/>
            <a:r>
              <a:rPr lang="en-US" dirty="0">
                <a:solidFill>
                  <a:srgbClr val="7030A0"/>
                </a:solidFill>
              </a:rPr>
              <a:t>7-digit company prefix requires 5-digit package size ID</a:t>
            </a:r>
          </a:p>
          <a:p>
            <a:pPr lvl="1"/>
            <a:r>
              <a:rPr lang="en-US" sz="2000" dirty="0"/>
              <a:t>Check Digit = 1-Digit</a:t>
            </a:r>
          </a:p>
          <a:p>
            <a:endParaRPr lang="en-US" dirty="0"/>
          </a:p>
        </p:txBody>
      </p:sp>
    </p:spTree>
    <p:extLst>
      <p:ext uri="{BB962C8B-B14F-4D97-AF65-F5344CB8AC3E}">
        <p14:creationId xmlns:p14="http://schemas.microsoft.com/office/powerpoint/2010/main" val="64342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F59D-2E58-7771-C752-7FA32BA5E6B0}"/>
              </a:ext>
            </a:extLst>
          </p:cNvPr>
          <p:cNvSpPr>
            <a:spLocks noGrp="1"/>
          </p:cNvSpPr>
          <p:nvPr>
            <p:ph type="title"/>
          </p:nvPr>
        </p:nvSpPr>
        <p:spPr/>
        <p:txBody>
          <a:bodyPr/>
          <a:lstStyle/>
          <a:p>
            <a:r>
              <a:rPr lang="en-US" b="1" dirty="0"/>
              <a:t>INDICATOR DIGIT</a:t>
            </a:r>
          </a:p>
        </p:txBody>
      </p:sp>
      <p:sp>
        <p:nvSpPr>
          <p:cNvPr id="3" name="Content Placeholder 2">
            <a:extLst>
              <a:ext uri="{FF2B5EF4-FFF2-40B4-BE49-F238E27FC236}">
                <a16:creationId xmlns:a16="http://schemas.microsoft.com/office/drawing/2014/main" id="{23AFC307-D045-AD7C-E9FB-3B9A227B3279}"/>
              </a:ext>
            </a:extLst>
          </p:cNvPr>
          <p:cNvSpPr>
            <a:spLocks noGrp="1"/>
          </p:cNvSpPr>
          <p:nvPr>
            <p:ph idx="1"/>
          </p:nvPr>
        </p:nvSpPr>
        <p:spPr/>
        <p:txBody>
          <a:bodyPr>
            <a:normAutofit lnSpcReduction="10000"/>
          </a:bodyPr>
          <a:lstStyle/>
          <a:p>
            <a:r>
              <a:rPr lang="en-US" sz="1500" dirty="0"/>
              <a:t>First digit of the GTIN</a:t>
            </a:r>
          </a:p>
          <a:p>
            <a:r>
              <a:rPr lang="en-US" sz="1500" dirty="0"/>
              <a:t>Formerly known as package level indicator</a:t>
            </a:r>
          </a:p>
          <a:p>
            <a:pPr lvl="1">
              <a:spcBef>
                <a:spcPts val="0"/>
              </a:spcBef>
              <a:spcAft>
                <a:spcPts val="500"/>
              </a:spcAft>
            </a:pPr>
            <a:r>
              <a:rPr lang="en-US" sz="1500" b="0" i="0" dirty="0">
                <a:solidFill>
                  <a:srgbClr val="000000"/>
                </a:solidFill>
                <a:effectLst/>
                <a:latin typeface="Tahoma" panose="020B0604030504040204" pitchFamily="34" charset="0"/>
              </a:rPr>
              <a:t>0 – Smallest Salable Unit</a:t>
            </a:r>
          </a:p>
          <a:p>
            <a:pPr lvl="1">
              <a:spcBef>
                <a:spcPts val="0"/>
              </a:spcBef>
              <a:spcAft>
                <a:spcPts val="500"/>
              </a:spcAft>
            </a:pPr>
            <a:r>
              <a:rPr lang="en-US" sz="1500" b="0" i="0" dirty="0">
                <a:solidFill>
                  <a:srgbClr val="000000"/>
                </a:solidFill>
                <a:effectLst/>
                <a:latin typeface="Tahoma" panose="020B0604030504040204" pitchFamily="34" charset="0"/>
              </a:rPr>
              <a:t>1 – Not previously defined</a:t>
            </a:r>
          </a:p>
          <a:p>
            <a:pPr lvl="1">
              <a:spcBef>
                <a:spcPts val="0"/>
              </a:spcBef>
              <a:spcAft>
                <a:spcPts val="500"/>
              </a:spcAft>
            </a:pPr>
            <a:r>
              <a:rPr lang="en-US" sz="1500" b="0" i="0" dirty="0">
                <a:solidFill>
                  <a:srgbClr val="000000"/>
                </a:solidFill>
                <a:effectLst/>
                <a:latin typeface="Tahoma" panose="020B0604030504040204" pitchFamily="34" charset="0"/>
              </a:rPr>
              <a:t>2 – Mutually agreed upon (e.g. To identify a container less than intermediate and above smallest consumer unit.)</a:t>
            </a:r>
          </a:p>
          <a:p>
            <a:pPr lvl="1">
              <a:spcBef>
                <a:spcPts val="0"/>
              </a:spcBef>
              <a:spcAft>
                <a:spcPts val="500"/>
              </a:spcAft>
            </a:pPr>
            <a:r>
              <a:rPr lang="en-US" sz="1500" b="0" i="0" dirty="0">
                <a:solidFill>
                  <a:srgbClr val="000000"/>
                </a:solidFill>
                <a:effectLst/>
                <a:latin typeface="Tahoma" panose="020B0604030504040204" pitchFamily="34" charset="0"/>
              </a:rPr>
              <a:t>3 – Interim Package</a:t>
            </a:r>
          </a:p>
          <a:p>
            <a:pPr lvl="1">
              <a:spcBef>
                <a:spcPts val="0"/>
              </a:spcBef>
              <a:spcAft>
                <a:spcPts val="500"/>
              </a:spcAft>
            </a:pPr>
            <a:r>
              <a:rPr lang="en-US" sz="1500" b="0" i="0" dirty="0">
                <a:solidFill>
                  <a:srgbClr val="000000"/>
                </a:solidFill>
                <a:effectLst/>
                <a:latin typeface="Tahoma" panose="020B0604030504040204" pitchFamily="34" charset="0"/>
              </a:rPr>
              <a:t>4 – Mutually agreed upon (e.g. To identify a container smaller than standard shipping container and greater than intermediate.)</a:t>
            </a:r>
          </a:p>
          <a:p>
            <a:pPr lvl="1">
              <a:spcBef>
                <a:spcPts val="0"/>
              </a:spcBef>
              <a:spcAft>
                <a:spcPts val="500"/>
              </a:spcAft>
            </a:pPr>
            <a:r>
              <a:rPr lang="en-US" sz="1500" b="0" i="0" dirty="0">
                <a:solidFill>
                  <a:srgbClr val="000000"/>
                </a:solidFill>
                <a:effectLst/>
                <a:latin typeface="Tahoma" panose="020B0604030504040204" pitchFamily="34" charset="0"/>
              </a:rPr>
              <a:t>5 – Standard Shipping Container</a:t>
            </a:r>
          </a:p>
          <a:p>
            <a:pPr lvl="1">
              <a:spcBef>
                <a:spcPts val="0"/>
              </a:spcBef>
              <a:spcAft>
                <a:spcPts val="500"/>
              </a:spcAft>
            </a:pPr>
            <a:r>
              <a:rPr lang="en-US" sz="1500" b="0" i="0" dirty="0">
                <a:solidFill>
                  <a:srgbClr val="000000"/>
                </a:solidFill>
                <a:effectLst/>
                <a:latin typeface="Tahoma" panose="020B0604030504040204" pitchFamily="34" charset="0"/>
              </a:rPr>
              <a:t>6 – Not previously defined</a:t>
            </a:r>
          </a:p>
          <a:p>
            <a:pPr lvl="1">
              <a:spcBef>
                <a:spcPts val="0"/>
              </a:spcBef>
              <a:spcAft>
                <a:spcPts val="500"/>
              </a:spcAft>
            </a:pPr>
            <a:r>
              <a:rPr lang="en-US" sz="1500" b="0" i="0" dirty="0">
                <a:solidFill>
                  <a:srgbClr val="000000"/>
                </a:solidFill>
                <a:effectLst/>
                <a:latin typeface="Tahoma" panose="020B0604030504040204" pitchFamily="34" charset="0"/>
              </a:rPr>
              <a:t>7 – Standard Pallet</a:t>
            </a:r>
          </a:p>
          <a:p>
            <a:pPr lvl="1">
              <a:spcBef>
                <a:spcPts val="0"/>
              </a:spcBef>
              <a:spcAft>
                <a:spcPts val="500"/>
              </a:spcAft>
            </a:pPr>
            <a:r>
              <a:rPr lang="en-US" sz="1500" b="0" i="0" dirty="0">
                <a:solidFill>
                  <a:srgbClr val="000000"/>
                </a:solidFill>
                <a:effectLst/>
                <a:latin typeface="Tahoma" panose="020B0604030504040204" pitchFamily="34" charset="0"/>
              </a:rPr>
              <a:t>8 – Repack</a:t>
            </a:r>
          </a:p>
          <a:p>
            <a:pPr lvl="1">
              <a:spcBef>
                <a:spcPts val="0"/>
              </a:spcBef>
              <a:spcAft>
                <a:spcPts val="500"/>
              </a:spcAft>
            </a:pPr>
            <a:r>
              <a:rPr lang="en-US" sz="1500" b="0" i="0" dirty="0">
                <a:solidFill>
                  <a:srgbClr val="000000"/>
                </a:solidFill>
                <a:effectLst/>
                <a:latin typeface="Tahoma" panose="020B0604030504040204" pitchFamily="34" charset="0"/>
              </a:rPr>
              <a:t>9 – Non-Standard/Bulk</a:t>
            </a:r>
          </a:p>
          <a:p>
            <a:r>
              <a:rPr lang="en-US" sz="1500" dirty="0"/>
              <a:t>Used to differentiate various groupings of the saleable package</a:t>
            </a:r>
          </a:p>
          <a:p>
            <a:r>
              <a:rPr lang="en-US" sz="1500" dirty="0"/>
              <a:t>Manufacturers can now assign their own definition to the indicator digit but must apply consistently across product lines</a:t>
            </a:r>
          </a:p>
          <a:p>
            <a:r>
              <a:rPr lang="en-US" sz="1500" dirty="0"/>
              <a:t>Manufacturers encouraged to update their hierarchy on wiki - </a:t>
            </a:r>
            <a:r>
              <a:rPr lang="en-US" sz="1100" b="0" i="0" u="none" strike="noStrike" dirty="0">
                <a:effectLst/>
                <a:latin typeface="-apple-system"/>
                <a:hlinkClick r:id="rId2"/>
              </a:rPr>
              <a:t>https://aggateway.atlassian.net/wiki/x/CYDSzg</a:t>
            </a:r>
            <a:endParaRPr lang="en-US" sz="1500" dirty="0"/>
          </a:p>
          <a:p>
            <a:endParaRPr lang="en-US" sz="15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7391297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TotalTime>
  <Words>788</Words>
  <Application>Microsoft Office PowerPoint</Application>
  <PresentationFormat>Widescreen</PresentationFormat>
  <Paragraphs>164</Paragraphs>
  <Slides>26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-apple-system</vt:lpstr>
      <vt:lpstr>Arial</vt:lpstr>
      <vt:lpstr>Calibri</vt:lpstr>
      <vt:lpstr>Georgia</vt:lpstr>
      <vt:lpstr>Tahoma</vt:lpstr>
      <vt:lpstr>Wingdings</vt:lpstr>
      <vt:lpstr>Office Theme</vt:lpstr>
      <vt:lpstr>1_Office Theme</vt:lpstr>
      <vt:lpstr>Ag Industry Identification System 301 Education Session - Products</vt:lpstr>
      <vt:lpstr>Purpose </vt:lpstr>
      <vt:lpstr>Overview </vt:lpstr>
      <vt:lpstr>Profile Management</vt:lpstr>
      <vt:lpstr>Product Settings Administration&gt;My Subscriber Profile&gt;Product Settings</vt:lpstr>
      <vt:lpstr>Mass Product Deactivation/Delete</vt:lpstr>
      <vt:lpstr>GS1 Company Prefix</vt:lpstr>
      <vt:lpstr>Global Trade Item Number (GTIN)</vt:lpstr>
      <vt:lpstr>INDICATOR DIGIT</vt:lpstr>
      <vt:lpstr>Package Size ID (Item Reference Number)</vt:lpstr>
      <vt:lpstr>Check Digit Calculator</vt:lpstr>
      <vt:lpstr>PowerPoint Presentation</vt:lpstr>
      <vt:lpstr>Product Search</vt:lpstr>
      <vt:lpstr>PowerPoint Presentation</vt:lpstr>
      <vt:lpstr>PowerPoint Presentation</vt:lpstr>
      <vt:lpstr>PowerPoint Presentation</vt:lpstr>
      <vt:lpstr>PowerPoint Presentation</vt:lpstr>
      <vt:lpstr>Product Best Practices</vt:lpstr>
      <vt:lpstr>Adding Products</vt:lpstr>
      <vt:lpstr>Product Extracts – Files&gt;Schedule Extracts&gt;Add Product/License Extract</vt:lpstr>
      <vt:lpstr>Extract Retrieval – Files&gt;Download Files</vt:lpstr>
      <vt:lpstr>CSV – Flat Product GTIN</vt:lpstr>
      <vt:lpstr>3-Level CSV</vt:lpstr>
      <vt:lpstr>3-Level Fixed Length Text</vt:lpstr>
      <vt:lpstr>Product Assistance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Crutchfield, Christopher M</cp:lastModifiedBy>
  <cp:revision>12</cp:revision>
  <cp:lastPrinted>2023-04-19T01:40:50Z</cp:lastPrinted>
  <dcterms:created xsi:type="dcterms:W3CDTF">2023-10-19T16:23:46Z</dcterms:created>
  <dcterms:modified xsi:type="dcterms:W3CDTF">2023-11-13T18:38:21Z</dcterms:modified>
</cp:coreProperties>
</file>