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02" r:id="rId2"/>
  </p:sldMasterIdLst>
  <p:notesMasterIdLst>
    <p:notesMasterId r:id="rId30"/>
  </p:notesMasterIdLst>
  <p:sldIdLst>
    <p:sldId id="277" r:id="rId3"/>
    <p:sldId id="682" r:id="rId4"/>
    <p:sldId id="3170" r:id="rId5"/>
    <p:sldId id="3171" r:id="rId6"/>
    <p:sldId id="3201" r:id="rId7"/>
    <p:sldId id="3190" r:id="rId8"/>
    <p:sldId id="3194" r:id="rId9"/>
    <p:sldId id="3177" r:id="rId10"/>
    <p:sldId id="628" r:id="rId11"/>
    <p:sldId id="656" r:id="rId12"/>
    <p:sldId id="3197" r:id="rId13"/>
    <p:sldId id="3198" r:id="rId14"/>
    <p:sldId id="3199" r:id="rId15"/>
    <p:sldId id="3182" r:id="rId16"/>
    <p:sldId id="3191" r:id="rId17"/>
    <p:sldId id="3192" r:id="rId18"/>
    <p:sldId id="3193" r:id="rId19"/>
    <p:sldId id="3195" r:id="rId20"/>
    <p:sldId id="3189" r:id="rId21"/>
    <p:sldId id="3185" r:id="rId22"/>
    <p:sldId id="673" r:id="rId23"/>
    <p:sldId id="623" r:id="rId24"/>
    <p:sldId id="3186" r:id="rId25"/>
    <p:sldId id="477" r:id="rId26"/>
    <p:sldId id="476" r:id="rId27"/>
    <p:sldId id="3200" r:id="rId28"/>
    <p:sldId id="256"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p:restoredTop sz="73529" autoAdjust="0"/>
  </p:normalViewPr>
  <p:slideViewPr>
    <p:cSldViewPr snapToGrid="0">
      <p:cViewPr>
        <p:scale>
          <a:sx n="100" d="100"/>
          <a:sy n="100" d="100"/>
        </p:scale>
        <p:origin x="72" y="-3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3734E2-030A-619B-50CD-CF459470EA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A2AAE94-2384-8F7B-85F5-D99A7409A9F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5202081-EAAA-FE40-976A-75A38CB55CA5}" type="datetimeFigureOut">
              <a:rPr lang="en-US"/>
              <a:pPr>
                <a:defRPr/>
              </a:pPr>
              <a:t>11/13/2023</a:t>
            </a:fld>
            <a:endParaRPr lang="en-US"/>
          </a:p>
        </p:txBody>
      </p:sp>
      <p:sp>
        <p:nvSpPr>
          <p:cNvPr id="4" name="Slide Image Placeholder 3">
            <a:extLst>
              <a:ext uri="{FF2B5EF4-FFF2-40B4-BE49-F238E27FC236}">
                <a16:creationId xmlns:a16="http://schemas.microsoft.com/office/drawing/2014/main" id="{10B119BB-4C51-91C4-1192-CE89385D509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DB3812-540B-F89E-7AF9-AFE89094FA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049D6A-C26D-F55C-040A-74CEC7701EF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042CB51-51F3-EB92-EA33-56B1B6F2ACE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3B82131-D889-014D-A990-D23CB393F8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B14DCD9-26F3-2041-A928-AD8714780227}" type="slidenum">
              <a:rPr lang="en-US" smtClean="0"/>
              <a:pPr>
                <a:defRPr/>
              </a:pPr>
              <a:t>1</a:t>
            </a:fld>
            <a:endParaRPr lang="en-US"/>
          </a:p>
        </p:txBody>
      </p:sp>
    </p:spTree>
    <p:extLst>
      <p:ext uri="{BB962C8B-B14F-4D97-AF65-F5344CB8AC3E}">
        <p14:creationId xmlns:p14="http://schemas.microsoft.com/office/powerpoint/2010/main" val="168974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112AF-BEF8-497E-88B7-84326C335B13}" type="slidenum">
              <a:rPr lang="en-US" smtClean="0"/>
              <a:t>21</a:t>
            </a:fld>
            <a:endParaRPr lang="en-US" dirty="0"/>
          </a:p>
        </p:txBody>
      </p:sp>
    </p:spTree>
    <p:extLst>
      <p:ext uri="{BB962C8B-B14F-4D97-AF65-F5344CB8AC3E}">
        <p14:creationId xmlns:p14="http://schemas.microsoft.com/office/powerpoint/2010/main" val="1056109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188">
              <a:defRPr/>
            </a:pPr>
            <a:r>
              <a:rPr lang="en-US" dirty="0"/>
              <a:t>AGIIS Subscribers </a:t>
            </a:r>
            <a:r>
              <a:rPr lang="en-US" sz="1100" dirty="0"/>
              <a:t>(excluding subscribers with only search/view privileges)</a:t>
            </a:r>
            <a:r>
              <a:rPr lang="en-US" dirty="0"/>
              <a:t> can include any entity record in their subset.</a:t>
            </a:r>
          </a:p>
          <a:p>
            <a:endParaRPr lang="en-US" dirty="0"/>
          </a:p>
        </p:txBody>
      </p:sp>
      <p:sp>
        <p:nvSpPr>
          <p:cNvPr id="4" name="Slide Number Placeholder 3"/>
          <p:cNvSpPr>
            <a:spLocks noGrp="1"/>
          </p:cNvSpPr>
          <p:nvPr>
            <p:ph type="sldNum" sz="quarter" idx="10"/>
          </p:nvPr>
        </p:nvSpPr>
        <p:spPr/>
        <p:txBody>
          <a:bodyPr/>
          <a:lstStyle/>
          <a:p>
            <a:pPr>
              <a:defRPr/>
            </a:pPr>
            <a:fld id="{39E4C381-CA57-45BE-A122-F04B472A8BED}" type="slidenum">
              <a:rPr lang="en-US" smtClean="0"/>
              <a:pPr>
                <a:defRPr/>
              </a:pPr>
              <a:t>22</a:t>
            </a:fld>
            <a:endParaRPr lang="en-US" dirty="0"/>
          </a:p>
        </p:txBody>
      </p:sp>
    </p:spTree>
    <p:extLst>
      <p:ext uri="{BB962C8B-B14F-4D97-AF65-F5344CB8AC3E}">
        <p14:creationId xmlns:p14="http://schemas.microsoft.com/office/powerpoint/2010/main" val="3823713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23</a:t>
            </a:fld>
            <a:endParaRPr lang="en-US" dirty="0"/>
          </a:p>
        </p:txBody>
      </p:sp>
    </p:spTree>
    <p:extLst>
      <p:ext uri="{BB962C8B-B14F-4D97-AF65-F5344CB8AC3E}">
        <p14:creationId xmlns:p14="http://schemas.microsoft.com/office/powerpoint/2010/main" val="1254909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Current (Dec 2021 – Feb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 – 5,882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  6,558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Feb – 4,983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a:t>
            </a:r>
            <a:r>
              <a:rPr lang="en-US" baseline="0" dirty="0"/>
              <a:t>(Dec 2020 – Feb 2021)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 – 6,173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  5,225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Feb – 5,778</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24</a:t>
            </a:fld>
            <a:endParaRPr lang="en-US" dirty="0"/>
          </a:p>
        </p:txBody>
      </p:sp>
    </p:spTree>
    <p:extLst>
      <p:ext uri="{BB962C8B-B14F-4D97-AF65-F5344CB8AC3E}">
        <p14:creationId xmlns:p14="http://schemas.microsoft.com/office/powerpoint/2010/main" val="369259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25</a:t>
            </a:fld>
            <a:endParaRPr lang="en-US" dirty="0"/>
          </a:p>
        </p:txBody>
      </p:sp>
    </p:spTree>
    <p:extLst>
      <p:ext uri="{BB962C8B-B14F-4D97-AF65-F5344CB8AC3E}">
        <p14:creationId xmlns:p14="http://schemas.microsoft.com/office/powerpoint/2010/main" val="327634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2</a:t>
            </a:fld>
            <a:endParaRPr lang="en-US" dirty="0"/>
          </a:p>
        </p:txBody>
      </p:sp>
    </p:spTree>
    <p:extLst>
      <p:ext uri="{BB962C8B-B14F-4D97-AF65-F5344CB8AC3E}">
        <p14:creationId xmlns:p14="http://schemas.microsoft.com/office/powerpoint/2010/main" val="66370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latin typeface="Arial" pitchFamily="34" charset="0"/>
                <a:cs typeface="Arial" pitchFamily="34" charset="0"/>
              </a:rPr>
              <a:t>not consistent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dirty="0">
              <a:latin typeface="Arial" pitchFamily="34" charset="0"/>
              <a:cs typeface="Arial" pitchFamily="34" charset="0"/>
            </a:endParaRPr>
          </a:p>
        </p:txBody>
      </p:sp>
    </p:spTree>
    <p:extLst>
      <p:ext uri="{BB962C8B-B14F-4D97-AF65-F5344CB8AC3E}">
        <p14:creationId xmlns:p14="http://schemas.microsoft.com/office/powerpoint/2010/main" val="98895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dirty="0">
              <a:latin typeface="Arial" pitchFamily="34" charset="0"/>
              <a:cs typeface="Arial" pitchFamily="34" charset="0"/>
            </a:endParaRPr>
          </a:p>
        </p:txBody>
      </p:sp>
    </p:spTree>
    <p:extLst>
      <p:ext uri="{BB962C8B-B14F-4D97-AF65-F5344CB8AC3E}">
        <p14:creationId xmlns:p14="http://schemas.microsoft.com/office/powerpoint/2010/main" val="112545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a few best practices</a:t>
            </a:r>
            <a:r>
              <a:rPr lang="en-US" baseline="0" dirty="0"/>
              <a:t> and we take a closer look at these best practices during our entity follow-up session.</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a few best practices</a:t>
            </a:r>
            <a:r>
              <a:rPr lang="en-US" baseline="0" dirty="0"/>
              <a:t> and we take a closer look at these best practices during our entity follow-up session.</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10</a:t>
            </a:fld>
            <a:endParaRPr lang="en-US" dirty="0"/>
          </a:p>
        </p:txBody>
      </p:sp>
    </p:spTree>
    <p:extLst>
      <p:ext uri="{BB962C8B-B14F-4D97-AF65-F5344CB8AC3E}">
        <p14:creationId xmlns:p14="http://schemas.microsoft.com/office/powerpoint/2010/main" val="452254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dirty="0">
              <a:latin typeface="Arial" pitchFamily="34" charset="0"/>
              <a:cs typeface="Arial" pitchFamily="34" charset="0"/>
            </a:endParaRPr>
          </a:p>
        </p:txBody>
      </p:sp>
    </p:spTree>
    <p:extLst>
      <p:ext uri="{BB962C8B-B14F-4D97-AF65-F5344CB8AC3E}">
        <p14:creationId xmlns:p14="http://schemas.microsoft.com/office/powerpoint/2010/main" val="4052006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188">
              <a:defRPr/>
            </a:pPr>
            <a:r>
              <a:rPr lang="en-US" dirty="0"/>
              <a:t>AGIIS Subscribers </a:t>
            </a:r>
            <a:r>
              <a:rPr lang="en-US" sz="1100" dirty="0"/>
              <a:t>(excluding subscribers with only search/view privileges)</a:t>
            </a:r>
            <a:r>
              <a:rPr lang="en-US" dirty="0"/>
              <a:t> can include any entity record in their subset.</a:t>
            </a:r>
          </a:p>
          <a:p>
            <a:pPr defTabSz="913188">
              <a:defRPr/>
            </a:pPr>
            <a:endParaRPr lang="en-US" dirty="0"/>
          </a:p>
          <a:p>
            <a:pPr defTabSz="913188">
              <a:defRPr/>
            </a:pPr>
            <a:r>
              <a:rPr lang="en-US" b="0" i="0" dirty="0">
                <a:solidFill>
                  <a:srgbClr val="040C28"/>
                </a:solidFill>
                <a:effectLst/>
                <a:latin typeface="Google Sans"/>
              </a:rPr>
              <a:t>The SOAP approach is highly structured and uses XML data format.</a:t>
            </a:r>
            <a:r>
              <a:rPr lang="en-US" b="0" i="0" dirty="0">
                <a:solidFill>
                  <a:srgbClr val="202124"/>
                </a:solidFill>
                <a:effectLst/>
                <a:latin typeface="Google Sans"/>
              </a:rPr>
              <a:t> </a:t>
            </a:r>
            <a:r>
              <a:rPr lang="en-US" b="0" i="0" dirty="0">
                <a:solidFill>
                  <a:srgbClr val="040C28"/>
                </a:solidFill>
                <a:effectLst/>
                <a:latin typeface="Google Sans"/>
              </a:rPr>
              <a:t>REST is more flexible and allows applications to exchange data in multiple formats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9E4C381-CA57-45BE-A122-F04B472A8BED}" type="slidenum">
              <a:rPr lang="en-US" smtClean="0"/>
              <a:pPr>
                <a:defRPr/>
              </a:pPr>
              <a:t>20</a:t>
            </a:fld>
            <a:endParaRPr lang="en-US" dirty="0"/>
          </a:p>
        </p:txBody>
      </p:sp>
    </p:spTree>
    <p:extLst>
      <p:ext uri="{BB962C8B-B14F-4D97-AF65-F5344CB8AC3E}">
        <p14:creationId xmlns:p14="http://schemas.microsoft.com/office/powerpoint/2010/main" val="3364730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CB9D20D-C0A3-75B4-B591-6551AD539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84E402A9-7586-5BD9-BDA8-C8CFAA3E1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A7080354-A039-D023-E1CD-F6B2F189E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058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9F4EA20-C7FA-7EF7-E6B2-B03C357F7960}"/>
              </a:ext>
            </a:extLst>
          </p:cNvPr>
          <p:cNvSpPr>
            <a:spLocks noGrp="1"/>
          </p:cNvSpPr>
          <p:nvPr>
            <p:ph type="sldNum" sz="quarter" idx="10"/>
          </p:nvPr>
        </p:nvSpPr>
        <p:spPr/>
        <p:txBody>
          <a:bodyPr/>
          <a:lstStyle>
            <a:lvl1pPr>
              <a:defRPr/>
            </a:lvl1pPr>
          </a:lstStyle>
          <a:p>
            <a:pPr>
              <a:defRPr/>
            </a:pPr>
            <a:fld id="{B0DF7432-2E7E-C04B-BDDE-DDFFB90F685B}" type="slidenum">
              <a:rPr lang="en-US"/>
              <a:pPr>
                <a:defRPr/>
              </a:pPr>
              <a:t>‹#›</a:t>
            </a:fld>
            <a:endParaRPr lang="en-US" dirty="0"/>
          </a:p>
        </p:txBody>
      </p:sp>
    </p:spTree>
    <p:extLst>
      <p:ext uri="{BB962C8B-B14F-4D97-AF65-F5344CB8AC3E}">
        <p14:creationId xmlns:p14="http://schemas.microsoft.com/office/powerpoint/2010/main" val="40589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r>
              <a:rPr lang="en-US" noProof="0"/>
              <a:t>Click icon to add picture</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BB163B97-E461-90DF-510B-4DCBF1E98907}"/>
              </a:ext>
            </a:extLst>
          </p:cNvPr>
          <p:cNvSpPr>
            <a:spLocks noGrp="1"/>
          </p:cNvSpPr>
          <p:nvPr>
            <p:ph type="sldNum" sz="quarter" idx="10"/>
          </p:nvPr>
        </p:nvSpPr>
        <p:spPr/>
        <p:txBody>
          <a:bodyPr/>
          <a:lstStyle>
            <a:lvl1pPr>
              <a:defRPr/>
            </a:lvl1pPr>
          </a:lstStyle>
          <a:p>
            <a:pPr>
              <a:defRPr/>
            </a:pPr>
            <a:fld id="{304AC70C-F3C7-D743-BF4A-8BA47D113FAA}" type="slidenum">
              <a:rPr lang="en-US"/>
              <a:pPr>
                <a:defRPr/>
              </a:pPr>
              <a:t>‹#›</a:t>
            </a:fld>
            <a:endParaRPr lang="en-US" dirty="0"/>
          </a:p>
        </p:txBody>
      </p:sp>
    </p:spTree>
    <p:extLst>
      <p:ext uri="{BB962C8B-B14F-4D97-AF65-F5344CB8AC3E}">
        <p14:creationId xmlns:p14="http://schemas.microsoft.com/office/powerpoint/2010/main" val="222614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E18AABD0-86BD-B4B7-30B5-630BBDBCAA5D}"/>
              </a:ext>
            </a:extLst>
          </p:cNvPr>
          <p:cNvSpPr>
            <a:spLocks noGrp="1"/>
          </p:cNvSpPr>
          <p:nvPr>
            <p:ph type="sldNum" sz="quarter" idx="10"/>
          </p:nvPr>
        </p:nvSpPr>
        <p:spPr/>
        <p:txBody>
          <a:bodyPr/>
          <a:lstStyle>
            <a:lvl1pPr>
              <a:defRPr/>
            </a:lvl1pPr>
          </a:lstStyle>
          <a:p>
            <a:pPr>
              <a:defRPr/>
            </a:pPr>
            <a:fld id="{956CD801-72E6-0449-9F55-7F05FCE8FE89}" type="slidenum">
              <a:rPr lang="en-US"/>
              <a:pPr>
                <a:defRPr/>
              </a:pPr>
              <a:t>‹#›</a:t>
            </a:fld>
            <a:endParaRPr lang="en-US" dirty="0"/>
          </a:p>
        </p:txBody>
      </p:sp>
    </p:spTree>
    <p:extLst>
      <p:ext uri="{BB962C8B-B14F-4D97-AF65-F5344CB8AC3E}">
        <p14:creationId xmlns:p14="http://schemas.microsoft.com/office/powerpoint/2010/main" val="1532170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A green city skyline with a bridge&#10;&#10;Description automatically generated">
            <a:extLst>
              <a:ext uri="{FF2B5EF4-FFF2-40B4-BE49-F238E27FC236}">
                <a16:creationId xmlns:a16="http://schemas.microsoft.com/office/drawing/2014/main" id="{D0FDD1C6-AB2E-70FF-0F40-4C7468B67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9FDFC283-9A35-0967-D0FC-817B4D33E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BD0A63B8-69D6-08F6-2AF2-0AE6DE2D3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189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A green cityscape with a bridge&#10;&#10;Description automatically generated">
            <a:extLst>
              <a:ext uri="{FF2B5EF4-FFF2-40B4-BE49-F238E27FC236}">
                <a16:creationId xmlns:a16="http://schemas.microsoft.com/office/drawing/2014/main" id="{F8E5BE62-64A4-C06B-8057-3A5D2A875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B17612D6-6734-2D0F-9F45-EA54AB4C4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F1713D00-B843-0D95-9B85-3E0198D03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1948340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B61B9506-1B67-316D-04B6-71D43D15237B}"/>
              </a:ext>
            </a:extLst>
          </p:cNvPr>
          <p:cNvSpPr>
            <a:spLocks noGrp="1"/>
          </p:cNvSpPr>
          <p:nvPr>
            <p:ph type="sldNum" sz="quarter" idx="10"/>
          </p:nvPr>
        </p:nvSpPr>
        <p:spPr/>
        <p:txBody>
          <a:bodyPr/>
          <a:lstStyle>
            <a:lvl1pPr>
              <a:defRPr/>
            </a:lvl1pPr>
          </a:lstStyle>
          <a:p>
            <a:pPr>
              <a:defRPr/>
            </a:pPr>
            <a:fld id="{C5FF24FC-A894-4F4A-A4FA-C3ECCF1A23E3}" type="slidenum">
              <a:rPr lang="en-US"/>
              <a:pPr>
                <a:defRPr/>
              </a:pPr>
              <a:t>‹#›</a:t>
            </a:fld>
            <a:endParaRPr lang="en-US" dirty="0"/>
          </a:p>
        </p:txBody>
      </p:sp>
    </p:spTree>
    <p:extLst>
      <p:ext uri="{BB962C8B-B14F-4D97-AF65-F5344CB8AC3E}">
        <p14:creationId xmlns:p14="http://schemas.microsoft.com/office/powerpoint/2010/main" val="190849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E9902C4-3EFE-D590-8081-31FEDAE7C031}"/>
              </a:ext>
            </a:extLst>
          </p:cNvPr>
          <p:cNvSpPr txBox="1">
            <a:spLocks/>
          </p:cNvSpPr>
          <p:nvPr/>
        </p:nvSpPr>
        <p:spPr>
          <a:xfrm>
            <a:off x="50800" y="6429375"/>
            <a:ext cx="501650" cy="315913"/>
          </a:xfrm>
          <a:prstGeom prst="rect">
            <a:avLst/>
          </a:prstGeom>
        </p:spPr>
        <p:txBody>
          <a:bodyPr/>
          <a:lstStyle>
            <a:defPPr>
              <a:defRPr lang="en-US"/>
            </a:defPPr>
            <a:lvl1pPr algn="l" rtl="0" eaLnBrk="1" fontAlgn="auto" hangingPunct="1">
              <a:spcBef>
                <a:spcPts val="0"/>
              </a:spcBef>
              <a:spcAft>
                <a:spcPts val="0"/>
              </a:spcAft>
              <a:defRPr sz="1600" b="1" kern="1200">
                <a:solidFill>
                  <a:srgbClr val="679146"/>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34FBECBE-E135-F140-86CA-878A8A01D749}" type="slidenum">
              <a:rPr lang="en-US" smtClean="0"/>
              <a:pPr>
                <a:defRPr/>
              </a:pPr>
              <a:t>‹#›</a:t>
            </a:fld>
            <a:endParaRPr lang="en-US" dirty="0"/>
          </a:p>
        </p:txBody>
      </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994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828820B-C2AA-A220-73AB-A985E24E2041}"/>
              </a:ext>
            </a:extLst>
          </p:cNvPr>
          <p:cNvSpPr>
            <a:spLocks noGrp="1"/>
          </p:cNvSpPr>
          <p:nvPr>
            <p:ph type="sldNum" sz="quarter" idx="10"/>
          </p:nvPr>
        </p:nvSpPr>
        <p:spPr/>
        <p:txBody>
          <a:bodyPr/>
          <a:lstStyle>
            <a:lvl1pPr>
              <a:defRPr/>
            </a:lvl1pPr>
          </a:lstStyle>
          <a:p>
            <a:pPr>
              <a:defRPr/>
            </a:pPr>
            <a:fld id="{0A9A14CC-5979-654D-961A-451F65A88E94}" type="slidenum">
              <a:rPr lang="en-US"/>
              <a:pPr>
                <a:defRPr/>
              </a:pPr>
              <a:t>‹#›</a:t>
            </a:fld>
            <a:endParaRPr lang="en-US" dirty="0"/>
          </a:p>
        </p:txBody>
      </p:sp>
    </p:spTree>
    <p:extLst>
      <p:ext uri="{BB962C8B-B14F-4D97-AF65-F5344CB8AC3E}">
        <p14:creationId xmlns:p14="http://schemas.microsoft.com/office/powerpoint/2010/main" val="215106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41981060-1E09-A83E-486F-EA59DB6912C5}"/>
              </a:ext>
            </a:extLst>
          </p:cNvPr>
          <p:cNvSpPr>
            <a:spLocks noGrp="1"/>
          </p:cNvSpPr>
          <p:nvPr>
            <p:ph type="sldNum" sz="quarter" idx="10"/>
          </p:nvPr>
        </p:nvSpPr>
        <p:spPr/>
        <p:txBody>
          <a:bodyPr/>
          <a:lstStyle>
            <a:lvl1pPr>
              <a:defRPr/>
            </a:lvl1pPr>
          </a:lstStyle>
          <a:p>
            <a:pPr>
              <a:defRPr/>
            </a:pPr>
            <a:fld id="{A400ED9C-2E94-2946-BC49-C1EE6CF1E383}" type="slidenum">
              <a:rPr lang="en-US"/>
              <a:pPr>
                <a:defRPr/>
              </a:pPr>
              <a:t>‹#›</a:t>
            </a:fld>
            <a:endParaRPr lang="en-US" dirty="0"/>
          </a:p>
        </p:txBody>
      </p:sp>
    </p:spTree>
    <p:extLst>
      <p:ext uri="{BB962C8B-B14F-4D97-AF65-F5344CB8AC3E}">
        <p14:creationId xmlns:p14="http://schemas.microsoft.com/office/powerpoint/2010/main" val="3692376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0C1F3FCD-A60F-8E40-76D1-D9D561F2A682}"/>
              </a:ext>
            </a:extLst>
          </p:cNvPr>
          <p:cNvSpPr>
            <a:spLocks noGrp="1"/>
          </p:cNvSpPr>
          <p:nvPr>
            <p:ph type="sldNum" sz="quarter" idx="10"/>
          </p:nvPr>
        </p:nvSpPr>
        <p:spPr/>
        <p:txBody>
          <a:bodyPr/>
          <a:lstStyle>
            <a:lvl1pPr>
              <a:defRPr/>
            </a:lvl1pPr>
          </a:lstStyle>
          <a:p>
            <a:pPr>
              <a:defRPr/>
            </a:pPr>
            <a:fld id="{06457B85-8BBF-7B42-957E-BA6D4BECBBA7}" type="slidenum">
              <a:rPr lang="en-US"/>
              <a:pPr>
                <a:defRPr/>
              </a:pPr>
              <a:t>‹#›</a:t>
            </a:fld>
            <a:endParaRPr lang="en-US" dirty="0"/>
          </a:p>
        </p:txBody>
      </p:sp>
    </p:spTree>
    <p:extLst>
      <p:ext uri="{BB962C8B-B14F-4D97-AF65-F5344CB8AC3E}">
        <p14:creationId xmlns:p14="http://schemas.microsoft.com/office/powerpoint/2010/main" val="2206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36EDA03-E288-C45F-2C43-EC7000BB4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0625"/>
            <a:ext cx="12204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E8EEAA4C-F3F9-C7C2-22BB-A4581A65B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22A0D22C-C4F2-8AB2-FBEB-FCA933245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2252569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20C3B1D5-E5BA-6945-3902-F43324FB59E7}"/>
              </a:ext>
            </a:extLst>
          </p:cNvPr>
          <p:cNvSpPr>
            <a:spLocks noGrp="1"/>
          </p:cNvSpPr>
          <p:nvPr>
            <p:ph type="sldNum" sz="quarter" idx="10"/>
          </p:nvPr>
        </p:nvSpPr>
        <p:spPr/>
        <p:txBody>
          <a:bodyPr/>
          <a:lstStyle>
            <a:lvl1pPr>
              <a:defRPr/>
            </a:lvl1pPr>
          </a:lstStyle>
          <a:p>
            <a:pPr>
              <a:defRPr/>
            </a:pPr>
            <a:fld id="{17887378-A0D5-DA4D-82C6-30058958AB11}" type="slidenum">
              <a:rPr lang="en-US"/>
              <a:pPr>
                <a:defRPr/>
              </a:pPr>
              <a:t>‹#›</a:t>
            </a:fld>
            <a:endParaRPr lang="en-US" dirty="0"/>
          </a:p>
        </p:txBody>
      </p:sp>
    </p:spTree>
    <p:extLst>
      <p:ext uri="{BB962C8B-B14F-4D97-AF65-F5344CB8AC3E}">
        <p14:creationId xmlns:p14="http://schemas.microsoft.com/office/powerpoint/2010/main" val="4185428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676299A-66BD-5006-2F30-29B7A352A296}"/>
              </a:ext>
            </a:extLst>
          </p:cNvPr>
          <p:cNvSpPr>
            <a:spLocks noGrp="1"/>
          </p:cNvSpPr>
          <p:nvPr>
            <p:ph type="sldNum" sz="quarter" idx="10"/>
          </p:nvPr>
        </p:nvSpPr>
        <p:spPr/>
        <p:txBody>
          <a:bodyPr/>
          <a:lstStyle>
            <a:lvl1pPr>
              <a:defRPr/>
            </a:lvl1pPr>
          </a:lstStyle>
          <a:p>
            <a:pPr>
              <a:defRPr/>
            </a:pPr>
            <a:fld id="{3927506C-7890-E14D-9E9F-B768F6EA314A}" type="slidenum">
              <a:rPr lang="en-US"/>
              <a:pPr>
                <a:defRPr/>
              </a:pPr>
              <a:t>‹#›</a:t>
            </a:fld>
            <a:endParaRPr lang="en-US" dirty="0"/>
          </a:p>
        </p:txBody>
      </p:sp>
    </p:spTree>
    <p:extLst>
      <p:ext uri="{BB962C8B-B14F-4D97-AF65-F5344CB8AC3E}">
        <p14:creationId xmlns:p14="http://schemas.microsoft.com/office/powerpoint/2010/main" val="20617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02AD3AF-D36E-7F10-681F-A1330906EDB7}"/>
              </a:ext>
            </a:extLst>
          </p:cNvPr>
          <p:cNvSpPr>
            <a:spLocks noGrp="1"/>
          </p:cNvSpPr>
          <p:nvPr>
            <p:ph type="sldNum" sz="quarter" idx="10"/>
          </p:nvPr>
        </p:nvSpPr>
        <p:spPr/>
        <p:txBody>
          <a:bodyPr/>
          <a:lstStyle>
            <a:lvl1pPr>
              <a:defRPr/>
            </a:lvl1pPr>
          </a:lstStyle>
          <a:p>
            <a:pPr>
              <a:defRPr/>
            </a:pPr>
            <a:fld id="{7E995C1C-E3AB-6F4F-BFD9-0F5012AC5824}" type="slidenum">
              <a:rPr lang="en-US"/>
              <a:pPr>
                <a:defRPr/>
              </a:pPr>
              <a:t>‹#›</a:t>
            </a:fld>
            <a:endParaRPr lang="en-US" dirty="0"/>
          </a:p>
        </p:txBody>
      </p:sp>
    </p:spTree>
    <p:extLst>
      <p:ext uri="{BB962C8B-B14F-4D97-AF65-F5344CB8AC3E}">
        <p14:creationId xmlns:p14="http://schemas.microsoft.com/office/powerpoint/2010/main" val="2568870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endParaRPr lang="en-US" noProof="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FBA2293-76E9-6A2B-F898-338958408B22}"/>
              </a:ext>
            </a:extLst>
          </p:cNvPr>
          <p:cNvSpPr>
            <a:spLocks noGrp="1"/>
          </p:cNvSpPr>
          <p:nvPr>
            <p:ph type="sldNum" sz="quarter" idx="10"/>
          </p:nvPr>
        </p:nvSpPr>
        <p:spPr/>
        <p:txBody>
          <a:bodyPr/>
          <a:lstStyle>
            <a:lvl1pPr>
              <a:defRPr/>
            </a:lvl1pPr>
          </a:lstStyle>
          <a:p>
            <a:pPr>
              <a:defRPr/>
            </a:pPr>
            <a:fld id="{4D762752-B9DD-7648-B1E3-E7923B510914}" type="slidenum">
              <a:rPr lang="en-US"/>
              <a:pPr>
                <a:defRPr/>
              </a:pPr>
              <a:t>‹#›</a:t>
            </a:fld>
            <a:endParaRPr lang="en-US" dirty="0"/>
          </a:p>
        </p:txBody>
      </p:sp>
    </p:spTree>
    <p:extLst>
      <p:ext uri="{BB962C8B-B14F-4D97-AF65-F5344CB8AC3E}">
        <p14:creationId xmlns:p14="http://schemas.microsoft.com/office/powerpoint/2010/main" val="1486777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1C18B73-EC32-6243-952C-2B6B5938899F}"/>
              </a:ext>
            </a:extLst>
          </p:cNvPr>
          <p:cNvSpPr>
            <a:spLocks noGrp="1"/>
          </p:cNvSpPr>
          <p:nvPr>
            <p:ph type="sldNum" sz="quarter" idx="10"/>
          </p:nvPr>
        </p:nvSpPr>
        <p:spPr/>
        <p:txBody>
          <a:bodyPr/>
          <a:lstStyle>
            <a:lvl1pPr>
              <a:defRPr/>
            </a:lvl1pPr>
          </a:lstStyle>
          <a:p>
            <a:pPr>
              <a:defRPr/>
            </a:pPr>
            <a:fld id="{4D32F4D0-F44E-044B-A7F2-1C6323D72AEF}" type="slidenum">
              <a:rPr lang="en-US"/>
              <a:pPr>
                <a:defRPr/>
              </a:pPr>
              <a:t>‹#›</a:t>
            </a:fld>
            <a:endParaRPr lang="en-US" dirty="0"/>
          </a:p>
        </p:txBody>
      </p:sp>
    </p:spTree>
    <p:extLst>
      <p:ext uri="{BB962C8B-B14F-4D97-AF65-F5344CB8AC3E}">
        <p14:creationId xmlns:p14="http://schemas.microsoft.com/office/powerpoint/2010/main" val="424536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645A774D-9755-4A43-E9F5-0A5DE3F95485}"/>
              </a:ext>
            </a:extLst>
          </p:cNvPr>
          <p:cNvSpPr>
            <a:spLocks noGrp="1"/>
          </p:cNvSpPr>
          <p:nvPr>
            <p:ph type="sldNum" sz="quarter" idx="10"/>
          </p:nvPr>
        </p:nvSpPr>
        <p:spPr/>
        <p:txBody>
          <a:bodyPr/>
          <a:lstStyle>
            <a:lvl1pPr>
              <a:defRPr sz="1600">
                <a:solidFill>
                  <a:srgbClr val="306CB0"/>
                </a:solidFill>
              </a:defRPr>
            </a:lvl1pPr>
          </a:lstStyle>
          <a:p>
            <a:pPr>
              <a:defRPr/>
            </a:pPr>
            <a:fld id="{250FE359-E614-304D-B310-7CECD4FF5808}" type="slidenum">
              <a:rPr lang="en-US"/>
              <a:pPr>
                <a:defRPr/>
              </a:pPr>
              <a:t>‹#›</a:t>
            </a:fld>
            <a:endParaRPr lang="en-US" dirty="0"/>
          </a:p>
        </p:txBody>
      </p:sp>
    </p:spTree>
    <p:extLst>
      <p:ext uri="{BB962C8B-B14F-4D97-AF65-F5344CB8AC3E}">
        <p14:creationId xmlns:p14="http://schemas.microsoft.com/office/powerpoint/2010/main" val="110469475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AE2004E-2F90-DFC0-B326-AF4A71067A52}"/>
              </a:ext>
            </a:extLst>
          </p:cNvPr>
          <p:cNvSpPr>
            <a:spLocks noGrp="1"/>
          </p:cNvSpPr>
          <p:nvPr>
            <p:ph type="sldNum" sz="quarter" idx="10"/>
          </p:nvPr>
        </p:nvSpPr>
        <p:spPr/>
        <p:txBody>
          <a:bodyPr/>
          <a:lstStyle>
            <a:lvl1pPr>
              <a:defRPr/>
            </a:lvl1pPr>
          </a:lstStyle>
          <a:p>
            <a:pPr>
              <a:defRPr/>
            </a:pPr>
            <a:fld id="{CB5ADD08-3A34-9040-B625-37794D4BA412}" type="slidenum">
              <a:rPr lang="en-US"/>
              <a:pPr>
                <a:defRPr/>
              </a:pPr>
              <a:t>‹#›</a:t>
            </a:fld>
            <a:endParaRPr lang="en-US" dirty="0"/>
          </a:p>
        </p:txBody>
      </p:sp>
    </p:spTree>
    <p:extLst>
      <p:ext uri="{BB962C8B-B14F-4D97-AF65-F5344CB8AC3E}">
        <p14:creationId xmlns:p14="http://schemas.microsoft.com/office/powerpoint/2010/main" val="419809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5A294D1-BE39-43BD-F8EB-6BF0D56DA0AD}"/>
              </a:ext>
            </a:extLst>
          </p:cNvPr>
          <p:cNvSpPr>
            <a:spLocks noGrp="1"/>
          </p:cNvSpPr>
          <p:nvPr>
            <p:ph type="sldNum" sz="quarter" idx="10"/>
          </p:nvPr>
        </p:nvSpPr>
        <p:spPr/>
        <p:txBody>
          <a:bodyPr/>
          <a:lstStyle>
            <a:lvl1pPr>
              <a:defRPr/>
            </a:lvl1pPr>
          </a:lstStyle>
          <a:p>
            <a:pPr>
              <a:defRPr/>
            </a:pPr>
            <a:fld id="{91AB0E96-5ED0-5943-B432-64B389D59E6F}" type="slidenum">
              <a:rPr lang="en-US"/>
              <a:pPr>
                <a:defRPr/>
              </a:pPr>
              <a:t>‹#›</a:t>
            </a:fld>
            <a:endParaRPr lang="en-US" dirty="0"/>
          </a:p>
        </p:txBody>
      </p:sp>
    </p:spTree>
    <p:extLst>
      <p:ext uri="{BB962C8B-B14F-4D97-AF65-F5344CB8AC3E}">
        <p14:creationId xmlns:p14="http://schemas.microsoft.com/office/powerpoint/2010/main" val="261050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CFAE7B9-A696-EBCE-E57B-5A8832E964F1}"/>
              </a:ext>
            </a:extLst>
          </p:cNvPr>
          <p:cNvSpPr>
            <a:spLocks noGrp="1"/>
          </p:cNvSpPr>
          <p:nvPr>
            <p:ph type="sldNum" sz="quarter" idx="10"/>
          </p:nvPr>
        </p:nvSpPr>
        <p:spPr>
          <a:xfrm>
            <a:off x="0" y="6427788"/>
            <a:ext cx="500063" cy="315912"/>
          </a:xfrm>
        </p:spPr>
        <p:txBody>
          <a:bodyPr/>
          <a:lstStyle>
            <a:lvl1pPr>
              <a:defRPr/>
            </a:lvl1pPr>
          </a:lstStyle>
          <a:p>
            <a:pPr>
              <a:defRPr/>
            </a:pPr>
            <a:fld id="{F22E2021-B5A2-124C-8BED-06C5865EBF1D}" type="slidenum">
              <a:rPr lang="en-US"/>
              <a:pPr>
                <a:defRPr/>
              </a:pPr>
              <a:t>‹#›</a:t>
            </a:fld>
            <a:endParaRPr lang="en-US" dirty="0"/>
          </a:p>
        </p:txBody>
      </p:sp>
    </p:spTree>
    <p:extLst>
      <p:ext uri="{BB962C8B-B14F-4D97-AF65-F5344CB8AC3E}">
        <p14:creationId xmlns:p14="http://schemas.microsoft.com/office/powerpoint/2010/main" val="504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931BA8B3-980B-63B9-8C81-B42F04FE3471}"/>
              </a:ext>
            </a:extLst>
          </p:cNvPr>
          <p:cNvSpPr>
            <a:spLocks noGrp="1"/>
          </p:cNvSpPr>
          <p:nvPr>
            <p:ph type="sldNum" sz="quarter" idx="10"/>
          </p:nvPr>
        </p:nvSpPr>
        <p:spPr/>
        <p:txBody>
          <a:bodyPr/>
          <a:lstStyle>
            <a:lvl1pPr>
              <a:defRPr/>
            </a:lvl1pPr>
          </a:lstStyle>
          <a:p>
            <a:pPr>
              <a:defRPr/>
            </a:pPr>
            <a:fld id="{5848B34F-9E07-B84E-927F-C4BE8277D6FB}" type="slidenum">
              <a:rPr lang="en-US"/>
              <a:pPr>
                <a:defRPr/>
              </a:pPr>
              <a:t>‹#›</a:t>
            </a:fld>
            <a:endParaRPr lang="en-US" dirty="0"/>
          </a:p>
        </p:txBody>
      </p:sp>
    </p:spTree>
    <p:extLst>
      <p:ext uri="{BB962C8B-B14F-4D97-AF65-F5344CB8AC3E}">
        <p14:creationId xmlns:p14="http://schemas.microsoft.com/office/powerpoint/2010/main" val="76051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2B961D8-76B5-16E2-849D-2395FA7394D4}"/>
              </a:ext>
            </a:extLst>
          </p:cNvPr>
          <p:cNvSpPr>
            <a:spLocks noGrp="1"/>
          </p:cNvSpPr>
          <p:nvPr>
            <p:ph type="sldNum" sz="quarter" idx="10"/>
          </p:nvPr>
        </p:nvSpPr>
        <p:spPr/>
        <p:txBody>
          <a:bodyPr/>
          <a:lstStyle>
            <a:lvl1pPr>
              <a:defRPr/>
            </a:lvl1pPr>
          </a:lstStyle>
          <a:p>
            <a:pPr>
              <a:defRPr/>
            </a:pPr>
            <a:fld id="{643E000F-9057-F443-A455-A99C7F3CC68B}" type="slidenum">
              <a:rPr lang="en-US"/>
              <a:pPr>
                <a:defRPr/>
              </a:pPr>
              <a:t>‹#›</a:t>
            </a:fld>
            <a:endParaRPr lang="en-US" dirty="0"/>
          </a:p>
        </p:txBody>
      </p:sp>
    </p:spTree>
    <p:extLst>
      <p:ext uri="{BB962C8B-B14F-4D97-AF65-F5344CB8AC3E}">
        <p14:creationId xmlns:p14="http://schemas.microsoft.com/office/powerpoint/2010/main" val="278836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95C3AF-5D8B-9502-79E6-8C78DBE17CEF}"/>
              </a:ext>
            </a:extLst>
          </p:cNvPr>
          <p:cNvSpPr>
            <a:spLocks noGrp="1"/>
          </p:cNvSpPr>
          <p:nvPr>
            <p:ph type="sldNum" sz="quarter" idx="10"/>
          </p:nvPr>
        </p:nvSpPr>
        <p:spPr/>
        <p:txBody>
          <a:bodyPr/>
          <a:lstStyle>
            <a:lvl1pPr>
              <a:defRPr/>
            </a:lvl1pPr>
          </a:lstStyle>
          <a:p>
            <a:pPr>
              <a:defRPr/>
            </a:pPr>
            <a:fld id="{C18FA308-9C43-F14C-808E-88574315D24A}" type="slidenum">
              <a:rPr lang="en-US"/>
              <a:pPr>
                <a:defRPr/>
              </a:pPr>
              <a:t>‹#›</a:t>
            </a:fld>
            <a:endParaRPr lang="en-US" dirty="0"/>
          </a:p>
        </p:txBody>
      </p:sp>
    </p:spTree>
    <p:extLst>
      <p:ext uri="{BB962C8B-B14F-4D97-AF65-F5344CB8AC3E}">
        <p14:creationId xmlns:p14="http://schemas.microsoft.com/office/powerpoint/2010/main" val="67554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2BCC01-15A5-3A37-BC5A-1AB3FB4F47A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027" name="Text Placeholder 2">
            <a:extLst>
              <a:ext uri="{FF2B5EF4-FFF2-40B4-BE49-F238E27FC236}">
                <a16:creationId xmlns:a16="http://schemas.microsoft.com/office/drawing/2014/main" id="{D1266403-26BD-9FAF-CD1B-C640C0D7ABB4}"/>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Slide Number Placeholder 5">
            <a:extLst>
              <a:ext uri="{FF2B5EF4-FFF2-40B4-BE49-F238E27FC236}">
                <a16:creationId xmlns:a16="http://schemas.microsoft.com/office/drawing/2014/main" id="{CCA33FE1-93E3-C05D-740C-FEB04FA40F56}"/>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306CB0"/>
                </a:solidFill>
                <a:latin typeface="+mn-lt"/>
              </a:defRPr>
            </a:lvl1pPr>
          </a:lstStyle>
          <a:p>
            <a:pPr>
              <a:defRPr/>
            </a:pPr>
            <a:fld id="{8BE972E6-AB5E-3A48-9532-DBC1796A2F8E}" type="slidenum">
              <a:rPr lang="en-US"/>
              <a:pPr>
                <a:defRPr/>
              </a:pPr>
              <a:t>‹#›</a:t>
            </a:fld>
            <a:endParaRPr lang="en-US" dirty="0"/>
          </a:p>
        </p:txBody>
      </p:sp>
      <p:pic>
        <p:nvPicPr>
          <p:cNvPr id="1029" name="Picture 4">
            <a:extLst>
              <a:ext uri="{FF2B5EF4-FFF2-40B4-BE49-F238E27FC236}">
                <a16:creationId xmlns:a16="http://schemas.microsoft.com/office/drawing/2014/main" id="{C433C77C-068D-B0D7-FB69-D061BB6008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91FF85D1-E311-571E-8F0D-EEA5FFDD4A33}"/>
              </a:ext>
            </a:extLst>
          </p:cNvPr>
          <p:cNvCxnSpPr>
            <a:cxnSpLocks/>
          </p:cNvCxnSpPr>
          <p:nvPr/>
        </p:nvCxnSpPr>
        <p:spPr>
          <a:xfrm>
            <a:off x="2478088" y="6626225"/>
            <a:ext cx="408146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31" name="Picture 18">
            <a:extLst>
              <a:ext uri="{FF2B5EF4-FFF2-40B4-BE49-F238E27FC236}">
                <a16:creationId xmlns:a16="http://schemas.microsoft.com/office/drawing/2014/main" id="{9D5EFDF9-2020-99F3-E668-A1697E1CF9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A logo with blue and green text&#10;&#10;Description automatically generated">
            <a:extLst>
              <a:ext uri="{FF2B5EF4-FFF2-40B4-BE49-F238E27FC236}">
                <a16:creationId xmlns:a16="http://schemas.microsoft.com/office/drawing/2014/main" id="{D2AF5C22-F403-F29E-AD57-A130F33437C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22" r:id="rId4"/>
    <p:sldLayoutId id="2147483823" r:id="rId5"/>
    <p:sldLayoutId id="2147483842" r:id="rId6"/>
    <p:sldLayoutId id="2147483824" r:id="rId7"/>
    <p:sldLayoutId id="2147483825" r:id="rId8"/>
    <p:sldLayoutId id="2147483826" r:id="rId9"/>
    <p:sldLayoutId id="2147483827" r:id="rId10"/>
    <p:sldLayoutId id="2147483828" r:id="rId11"/>
    <p:sldLayoutId id="2147483829" r:id="rId12"/>
  </p:sldLayoutIdLst>
  <p:hf hdr="0" dt="0"/>
  <p:txStyles>
    <p:titleStyle>
      <a:lvl1pPr algn="l" rtl="0" eaLnBrk="1" fontAlgn="base" hangingPunct="1">
        <a:lnSpc>
          <a:spcPct val="90000"/>
        </a:lnSpc>
        <a:spcBef>
          <a:spcPct val="0"/>
        </a:spcBef>
        <a:spcAft>
          <a:spcPct val="0"/>
        </a:spcAft>
        <a:defRPr sz="4400" b="1" kern="1200">
          <a:solidFill>
            <a:srgbClr val="00548B"/>
          </a:solidFill>
          <a:latin typeface="+mj-lt"/>
          <a:ea typeface="+mj-ea"/>
          <a:cs typeface="+mj-cs"/>
        </a:defRPr>
      </a:lvl1pPr>
      <a:lvl2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2pPr>
      <a:lvl3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3pPr>
      <a:lvl4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4pPr>
      <a:lvl5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5pPr>
      <a:lvl6pPr marL="457232" algn="l" rtl="0" eaLnBrk="1" fontAlgn="base" hangingPunct="1">
        <a:lnSpc>
          <a:spcPct val="90000"/>
        </a:lnSpc>
        <a:spcBef>
          <a:spcPct val="0"/>
        </a:spcBef>
        <a:spcAft>
          <a:spcPct val="0"/>
        </a:spcAft>
        <a:defRPr sz="4401" b="1">
          <a:solidFill>
            <a:srgbClr val="306CB0"/>
          </a:solidFill>
          <a:latin typeface="Arial" panose="020B0604020202020204" pitchFamily="34" charset="0"/>
        </a:defRPr>
      </a:lvl6pPr>
      <a:lvl7pPr marL="914466" algn="l" rtl="0" eaLnBrk="1" fontAlgn="base" hangingPunct="1">
        <a:lnSpc>
          <a:spcPct val="90000"/>
        </a:lnSpc>
        <a:spcBef>
          <a:spcPct val="0"/>
        </a:spcBef>
        <a:spcAft>
          <a:spcPct val="0"/>
        </a:spcAft>
        <a:defRPr sz="4401" b="1">
          <a:solidFill>
            <a:srgbClr val="306CB0"/>
          </a:solidFill>
          <a:latin typeface="Arial" panose="020B0604020202020204" pitchFamily="34" charset="0"/>
        </a:defRPr>
      </a:lvl7pPr>
      <a:lvl8pPr marL="1371698" algn="l" rtl="0" eaLnBrk="1" fontAlgn="base" hangingPunct="1">
        <a:lnSpc>
          <a:spcPct val="90000"/>
        </a:lnSpc>
        <a:spcBef>
          <a:spcPct val="0"/>
        </a:spcBef>
        <a:spcAft>
          <a:spcPct val="0"/>
        </a:spcAft>
        <a:defRPr sz="4401" b="1">
          <a:solidFill>
            <a:srgbClr val="306CB0"/>
          </a:solidFill>
          <a:latin typeface="Arial" panose="020B0604020202020204" pitchFamily="34" charset="0"/>
        </a:defRPr>
      </a:lvl8pPr>
      <a:lvl9pPr marL="1828931" algn="l" rtl="0" eaLnBrk="1" fontAlgn="base" hangingPunct="1">
        <a:lnSpc>
          <a:spcPct val="90000"/>
        </a:lnSpc>
        <a:spcBef>
          <a:spcPct val="0"/>
        </a:spcBef>
        <a:spcAft>
          <a:spcPct val="0"/>
        </a:spcAft>
        <a:defRPr sz="4401" b="1">
          <a:solidFill>
            <a:srgbClr val="306CB0"/>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Clr>
          <a:srgbClr val="306CB0"/>
        </a:buClr>
        <a:buFont typeface="Wingdings" pitchFamily="2" charset="2"/>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Clr>
          <a:srgbClr val="306CB0"/>
        </a:buClr>
        <a:buFont typeface="Wingdings"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8DF902C-164A-E9A0-DBCF-2D71D9DBAC4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6387" name="Text Placeholder 2">
            <a:extLst>
              <a:ext uri="{FF2B5EF4-FFF2-40B4-BE49-F238E27FC236}">
                <a16:creationId xmlns:a16="http://schemas.microsoft.com/office/drawing/2014/main" id="{6A8A4D53-CD55-4916-49ED-081561C0E7DE}"/>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dirty="0"/>
              <a:t>First level</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5">
            <a:extLst>
              <a:ext uri="{FF2B5EF4-FFF2-40B4-BE49-F238E27FC236}">
                <a16:creationId xmlns:a16="http://schemas.microsoft.com/office/drawing/2014/main" id="{F068D42A-E851-717C-9BF9-F3AC6796E3D2}"/>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679146"/>
                </a:solidFill>
                <a:latin typeface="+mn-lt"/>
              </a:defRPr>
            </a:lvl1pPr>
          </a:lstStyle>
          <a:p>
            <a:pPr>
              <a:defRPr/>
            </a:pPr>
            <a:fld id="{6066BCAD-5FEC-0C47-AD5A-9F9A0A822093}" type="slidenum">
              <a:rPr lang="en-US"/>
              <a:pPr>
                <a:defRPr/>
              </a:pPr>
              <a:t>‹#›</a:t>
            </a:fld>
            <a:endParaRPr lang="en-US" dirty="0"/>
          </a:p>
        </p:txBody>
      </p:sp>
      <p:pic>
        <p:nvPicPr>
          <p:cNvPr id="2053" name="Picture 2">
            <a:extLst>
              <a:ext uri="{FF2B5EF4-FFF2-40B4-BE49-F238E27FC236}">
                <a16:creationId xmlns:a16="http://schemas.microsoft.com/office/drawing/2014/main" id="{AEF19A3E-DC57-2911-DC91-C78FFE2897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C08BAC0B-96F5-365F-6968-DD4786D2BAC1}"/>
              </a:ext>
            </a:extLst>
          </p:cNvPr>
          <p:cNvCxnSpPr>
            <a:cxnSpLocks/>
          </p:cNvCxnSpPr>
          <p:nvPr/>
        </p:nvCxnSpPr>
        <p:spPr>
          <a:xfrm>
            <a:off x="2478088" y="6626225"/>
            <a:ext cx="4081462" cy="0"/>
          </a:xfrm>
          <a:prstGeom prst="line">
            <a:avLst/>
          </a:prstGeom>
          <a:ln w="12700">
            <a:solidFill>
              <a:srgbClr val="679146"/>
            </a:solidFill>
          </a:ln>
        </p:spPr>
        <p:style>
          <a:lnRef idx="1">
            <a:schemeClr val="accent1"/>
          </a:lnRef>
          <a:fillRef idx="0">
            <a:schemeClr val="accent1"/>
          </a:fillRef>
          <a:effectRef idx="0">
            <a:schemeClr val="accent1"/>
          </a:effectRef>
          <a:fontRef idx="minor">
            <a:schemeClr val="tx1"/>
          </a:fontRef>
        </p:style>
      </p:cxnSp>
      <p:pic>
        <p:nvPicPr>
          <p:cNvPr id="2055" name="Picture 4">
            <a:extLst>
              <a:ext uri="{FF2B5EF4-FFF2-40B4-BE49-F238E27FC236}">
                <a16:creationId xmlns:a16="http://schemas.microsoft.com/office/drawing/2014/main" id="{02326C64-A6F5-E884-C05C-2E6375002D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A logo with blue and green text&#10;&#10;Description automatically generated">
            <a:extLst>
              <a:ext uri="{FF2B5EF4-FFF2-40B4-BE49-F238E27FC236}">
                <a16:creationId xmlns:a16="http://schemas.microsoft.com/office/drawing/2014/main" id="{B5710286-3453-BC1F-6AA8-EAF624668A6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30" r:id="rId3"/>
    <p:sldLayoutId id="2147483845"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dt="0"/>
  <p:txStyles>
    <p:titleStyle>
      <a:lvl1pPr algn="l" rtl="0" eaLnBrk="0" fontAlgn="base" hangingPunct="0">
        <a:lnSpc>
          <a:spcPct val="90000"/>
        </a:lnSpc>
        <a:spcBef>
          <a:spcPct val="0"/>
        </a:spcBef>
        <a:spcAft>
          <a:spcPct val="0"/>
        </a:spcAft>
        <a:defRPr sz="4400" b="1" kern="1200">
          <a:solidFill>
            <a:srgbClr val="679146"/>
          </a:solidFill>
          <a:latin typeface="+mj-lt"/>
          <a:ea typeface="+mj-ea"/>
          <a:cs typeface="+mj-cs"/>
        </a:defRPr>
      </a:lvl1pPr>
      <a:lvl2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2pPr>
      <a:lvl3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3pPr>
      <a:lvl4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4pPr>
      <a:lvl5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5pPr>
      <a:lvl6pPr marL="457232" algn="l" rtl="0" fontAlgn="base">
        <a:lnSpc>
          <a:spcPct val="90000"/>
        </a:lnSpc>
        <a:spcBef>
          <a:spcPct val="0"/>
        </a:spcBef>
        <a:spcAft>
          <a:spcPct val="0"/>
        </a:spcAft>
        <a:defRPr sz="4401" b="1">
          <a:solidFill>
            <a:srgbClr val="679146"/>
          </a:solidFill>
          <a:latin typeface="Arial" panose="020B0604020202020204" pitchFamily="34" charset="0"/>
        </a:defRPr>
      </a:lvl6pPr>
      <a:lvl7pPr marL="914466" algn="l" rtl="0" fontAlgn="base">
        <a:lnSpc>
          <a:spcPct val="90000"/>
        </a:lnSpc>
        <a:spcBef>
          <a:spcPct val="0"/>
        </a:spcBef>
        <a:spcAft>
          <a:spcPct val="0"/>
        </a:spcAft>
        <a:defRPr sz="4401" b="1">
          <a:solidFill>
            <a:srgbClr val="679146"/>
          </a:solidFill>
          <a:latin typeface="Arial" panose="020B0604020202020204" pitchFamily="34" charset="0"/>
        </a:defRPr>
      </a:lvl7pPr>
      <a:lvl8pPr marL="1371698" algn="l" rtl="0" fontAlgn="base">
        <a:lnSpc>
          <a:spcPct val="90000"/>
        </a:lnSpc>
        <a:spcBef>
          <a:spcPct val="0"/>
        </a:spcBef>
        <a:spcAft>
          <a:spcPct val="0"/>
        </a:spcAft>
        <a:defRPr sz="4401" b="1">
          <a:solidFill>
            <a:srgbClr val="679146"/>
          </a:solidFill>
          <a:latin typeface="Arial" panose="020B0604020202020204" pitchFamily="34" charset="0"/>
        </a:defRPr>
      </a:lvl8pPr>
      <a:lvl9pPr marL="1828931" algn="l" rtl="0" fontAlgn="base">
        <a:lnSpc>
          <a:spcPct val="90000"/>
        </a:lnSpc>
        <a:spcBef>
          <a:spcPct val="0"/>
        </a:spcBef>
        <a:spcAft>
          <a:spcPct val="0"/>
        </a:spcAft>
        <a:defRPr sz="4401" b="1">
          <a:solidFill>
            <a:srgbClr val="679146"/>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rgbClr val="679146"/>
        </a:buClr>
        <a:buFont typeface="Wingdings" pitchFamily="2"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79146"/>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79146"/>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rest.agiis.org/swagger/ui/index"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agiis.org/Tutorials/PCR173WebServicesOverview.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Member.Services@AgGateway.or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hyperlink" Target="mailto:Member.Services@AgGateway.org"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5AE3616A-12CA-7E5F-A0BB-2422D4FD5C78}"/>
              </a:ext>
            </a:extLst>
          </p:cNvPr>
          <p:cNvSpPr>
            <a:spLocks noGrp="1" noChangeArrowheads="1"/>
          </p:cNvSpPr>
          <p:nvPr>
            <p:ph type="ctrTitle"/>
          </p:nvPr>
        </p:nvSpPr>
        <p:spPr>
          <a:xfrm>
            <a:off x="1409252" y="3022600"/>
            <a:ext cx="9336536" cy="1470025"/>
          </a:xfrm>
        </p:spPr>
        <p:txBody>
          <a:bodyPr>
            <a:normAutofit fontScale="90000"/>
          </a:bodyPr>
          <a:lstStyle/>
          <a:p>
            <a:pPr eaLnBrk="1" hangingPunct="1"/>
            <a:r>
              <a:rPr lang="en-US" dirty="0">
                <a:latin typeface="+mj-lt"/>
              </a:rPr>
              <a:t>Ag Industry Identification System</a:t>
            </a:r>
            <a:br>
              <a:rPr lang="en-US" dirty="0">
                <a:latin typeface="+mj-lt"/>
              </a:rPr>
            </a:br>
            <a:r>
              <a:rPr lang="en-US" dirty="0">
                <a:latin typeface="+mj-lt"/>
              </a:rPr>
              <a:t>201 Education Session - Entities</a:t>
            </a:r>
            <a:endParaRPr lang="en-US" altLang="en-US" dirty="0"/>
          </a:p>
        </p:txBody>
      </p:sp>
      <p:sp>
        <p:nvSpPr>
          <p:cNvPr id="32770" name="Subtitle 2">
            <a:extLst>
              <a:ext uri="{FF2B5EF4-FFF2-40B4-BE49-F238E27FC236}">
                <a16:creationId xmlns:a16="http://schemas.microsoft.com/office/drawing/2014/main" id="{1EBB6290-1DAC-D457-85AC-9616DB59F097}"/>
              </a:ext>
            </a:extLst>
          </p:cNvPr>
          <p:cNvSpPr>
            <a:spLocks noGrp="1" noChangeArrowheads="1"/>
          </p:cNvSpPr>
          <p:nvPr>
            <p:ph type="subTitle" idx="1"/>
          </p:nvPr>
        </p:nvSpPr>
        <p:spPr>
          <a:xfrm>
            <a:off x="2154238" y="4492625"/>
            <a:ext cx="9144000" cy="1655763"/>
          </a:xfrm>
        </p:spPr>
        <p:txBody>
          <a:bodyPr/>
          <a:lstStyle/>
          <a:p>
            <a:r>
              <a:rPr lang="en-US" dirty="0"/>
              <a:t>Chris Crutchfield, AGIIS Product Manager</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Entity Best Practices - Continued</a:t>
            </a:r>
          </a:p>
        </p:txBody>
      </p:sp>
      <p:sp>
        <p:nvSpPr>
          <p:cNvPr id="5" name="Content Placeholder 4"/>
          <p:cNvSpPr>
            <a:spLocks noGrp="1"/>
          </p:cNvSpPr>
          <p:nvPr>
            <p:ph sz="quarter" idx="1"/>
          </p:nvPr>
        </p:nvSpPr>
        <p:spPr/>
        <p:txBody>
          <a:bodyPr>
            <a:normAutofit/>
          </a:bodyPr>
          <a:lstStyle/>
          <a:p>
            <a:r>
              <a:rPr lang="en-US" sz="2667" dirty="0">
                <a:latin typeface="Calibri" pitchFamily="34" charset="0"/>
                <a:cs typeface="Calibri" pitchFamily="34" charset="0"/>
              </a:rPr>
              <a:t>Establish an Entity Update Process</a:t>
            </a:r>
          </a:p>
          <a:p>
            <a:r>
              <a:rPr lang="en-US" sz="2667" dirty="0">
                <a:latin typeface="Calibri" pitchFamily="34" charset="0"/>
                <a:cs typeface="Calibri" pitchFamily="34" charset="0"/>
              </a:rPr>
              <a:t>Update Extracts</a:t>
            </a:r>
          </a:p>
          <a:p>
            <a:pPr lvl="1"/>
            <a:r>
              <a:rPr lang="en-US" sz="2267" dirty="0">
                <a:latin typeface="Calibri" pitchFamily="34" charset="0"/>
                <a:cs typeface="Calibri" pitchFamily="34" charset="0"/>
              </a:rPr>
              <a:t>Provide changes to entities in your subset</a:t>
            </a:r>
          </a:p>
          <a:p>
            <a:pPr lvl="1"/>
            <a:r>
              <a:rPr lang="en-US" sz="2267" dirty="0">
                <a:latin typeface="Calibri" pitchFamily="34" charset="0"/>
                <a:cs typeface="Calibri" pitchFamily="34" charset="0"/>
              </a:rPr>
              <a:t>CSV or XML File Formats – Daily, Weekly, Monthly schedules available</a:t>
            </a:r>
          </a:p>
          <a:p>
            <a:pPr lvl="1"/>
            <a:r>
              <a:rPr lang="en-US" dirty="0">
                <a:latin typeface="Calibri" pitchFamily="34" charset="0"/>
                <a:cs typeface="Calibri" pitchFamily="34" charset="0"/>
              </a:rPr>
              <a:t>Determine which internal data fields should be synchronized with AGIIS</a:t>
            </a:r>
          </a:p>
          <a:p>
            <a:pPr lvl="1"/>
            <a:r>
              <a:rPr lang="en-US" dirty="0">
                <a:latin typeface="Calibri" pitchFamily="34" charset="0"/>
                <a:cs typeface="Calibri" pitchFamily="34" charset="0"/>
              </a:rPr>
              <a:t>Determine which AGIIS field can be applied automatically, and which need to be reviewed manually</a:t>
            </a:r>
          </a:p>
          <a:p>
            <a:endParaRPr lang="en-US" dirty="0">
              <a:latin typeface="Calibri" pitchFamily="34" charset="0"/>
              <a:cs typeface="Calibri" pitchFamily="34" charset="0"/>
            </a:endParaRPr>
          </a:p>
          <a:p>
            <a:pPr>
              <a:buNone/>
            </a:pPr>
            <a:endParaRPr lang="en-US" dirty="0">
              <a:latin typeface="Calibri" pitchFamily="34" charset="0"/>
              <a:cs typeface="Calibri" pitchFamily="34" charset="0"/>
            </a:endParaRPr>
          </a:p>
          <a:p>
            <a:pPr>
              <a:buNone/>
            </a:pPr>
            <a:r>
              <a:rPr lang="en-US" dirty="0"/>
              <a:t> </a:t>
            </a:r>
          </a:p>
          <a:p>
            <a:endParaRPr lang="en-US" dirty="0"/>
          </a:p>
        </p:txBody>
      </p:sp>
    </p:spTree>
    <p:extLst>
      <p:ext uri="{BB962C8B-B14F-4D97-AF65-F5344CB8AC3E}">
        <p14:creationId xmlns:p14="http://schemas.microsoft.com/office/powerpoint/2010/main" val="348794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AAEA9-9F37-5B52-CA1F-FA4893948B70}"/>
              </a:ext>
            </a:extLst>
          </p:cNvPr>
          <p:cNvSpPr>
            <a:spLocks noGrp="1"/>
          </p:cNvSpPr>
          <p:nvPr>
            <p:ph type="title"/>
          </p:nvPr>
        </p:nvSpPr>
        <p:spPr/>
        <p:txBody>
          <a:bodyPr/>
          <a:lstStyle/>
          <a:p>
            <a:r>
              <a:rPr lang="en-US" dirty="0"/>
              <a:t>Adding Entities</a:t>
            </a:r>
          </a:p>
        </p:txBody>
      </p:sp>
      <p:sp>
        <p:nvSpPr>
          <p:cNvPr id="3" name="Content Placeholder 2">
            <a:extLst>
              <a:ext uri="{FF2B5EF4-FFF2-40B4-BE49-F238E27FC236}">
                <a16:creationId xmlns:a16="http://schemas.microsoft.com/office/drawing/2014/main" id="{BA764D75-38A8-952F-49E0-FBB5620D5405}"/>
              </a:ext>
            </a:extLst>
          </p:cNvPr>
          <p:cNvSpPr>
            <a:spLocks noGrp="1"/>
          </p:cNvSpPr>
          <p:nvPr>
            <p:ph idx="1"/>
          </p:nvPr>
        </p:nvSpPr>
        <p:spPr/>
        <p:txBody>
          <a:bodyPr/>
          <a:lstStyle/>
          <a:p>
            <a:r>
              <a:rPr lang="en-US" dirty="0"/>
              <a:t>Search Required First </a:t>
            </a:r>
          </a:p>
          <a:p>
            <a:r>
              <a:rPr lang="en-US" dirty="0"/>
              <a:t>Helps Prevent Duplicates</a:t>
            </a:r>
          </a:p>
          <a:p>
            <a:endParaRPr lang="en-US" dirty="0"/>
          </a:p>
        </p:txBody>
      </p:sp>
      <p:sp>
        <p:nvSpPr>
          <p:cNvPr id="4" name="Slide Number Placeholder 3">
            <a:extLst>
              <a:ext uri="{FF2B5EF4-FFF2-40B4-BE49-F238E27FC236}">
                <a16:creationId xmlns:a16="http://schemas.microsoft.com/office/drawing/2014/main" id="{9C87C05F-489A-D179-4EF2-E2183645774C}"/>
              </a:ext>
            </a:extLst>
          </p:cNvPr>
          <p:cNvSpPr>
            <a:spLocks noGrp="1"/>
          </p:cNvSpPr>
          <p:nvPr>
            <p:ph type="sldNum" sz="quarter" idx="10"/>
          </p:nvPr>
        </p:nvSpPr>
        <p:spPr/>
        <p:txBody>
          <a:bodyPr/>
          <a:lstStyle/>
          <a:p>
            <a:pPr>
              <a:defRPr/>
            </a:pPr>
            <a:fld id="{CB5ADD08-3A34-9040-B625-37794D4BA412}" type="slidenum">
              <a:rPr lang="en-US" smtClean="0"/>
              <a:pPr>
                <a:defRPr/>
              </a:pPr>
              <a:t>11</a:t>
            </a:fld>
            <a:endParaRPr lang="en-US" dirty="0"/>
          </a:p>
        </p:txBody>
      </p:sp>
      <p:pic>
        <p:nvPicPr>
          <p:cNvPr id="6" name="Picture 5">
            <a:extLst>
              <a:ext uri="{FF2B5EF4-FFF2-40B4-BE49-F238E27FC236}">
                <a16:creationId xmlns:a16="http://schemas.microsoft.com/office/drawing/2014/main" id="{29BD1FBB-45C9-8056-0246-DCBFB04CA9AA}"/>
              </a:ext>
            </a:extLst>
          </p:cNvPr>
          <p:cNvPicPr>
            <a:picLocks noChangeAspect="1"/>
          </p:cNvPicPr>
          <p:nvPr/>
        </p:nvPicPr>
        <p:blipFill>
          <a:blip r:embed="rId2"/>
          <a:stretch>
            <a:fillRect/>
          </a:stretch>
        </p:blipFill>
        <p:spPr>
          <a:xfrm>
            <a:off x="5151948" y="1334124"/>
            <a:ext cx="6201852" cy="4579495"/>
          </a:xfrm>
          <a:prstGeom prst="rect">
            <a:avLst/>
          </a:prstGeom>
        </p:spPr>
      </p:pic>
    </p:spTree>
    <p:extLst>
      <p:ext uri="{BB962C8B-B14F-4D97-AF65-F5344CB8AC3E}">
        <p14:creationId xmlns:p14="http://schemas.microsoft.com/office/powerpoint/2010/main" val="40348362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AB787E-CA43-8E6C-4FB1-4ED894C525C5}"/>
              </a:ext>
            </a:extLst>
          </p:cNvPr>
          <p:cNvSpPr>
            <a:spLocks noGrp="1"/>
          </p:cNvSpPr>
          <p:nvPr>
            <p:ph type="sldNum" sz="quarter" idx="10"/>
          </p:nvPr>
        </p:nvSpPr>
        <p:spPr/>
        <p:txBody>
          <a:bodyPr/>
          <a:lstStyle/>
          <a:p>
            <a:pPr>
              <a:defRPr/>
            </a:pPr>
            <a:fld id="{CB5ADD08-3A34-9040-B625-37794D4BA412}" type="slidenum">
              <a:rPr lang="en-US" smtClean="0"/>
              <a:pPr>
                <a:defRPr/>
              </a:pPr>
              <a:t>12</a:t>
            </a:fld>
            <a:endParaRPr lang="en-US" dirty="0"/>
          </a:p>
        </p:txBody>
      </p:sp>
      <p:pic>
        <p:nvPicPr>
          <p:cNvPr id="6" name="Picture 5">
            <a:extLst>
              <a:ext uri="{FF2B5EF4-FFF2-40B4-BE49-F238E27FC236}">
                <a16:creationId xmlns:a16="http://schemas.microsoft.com/office/drawing/2014/main" id="{73BF631B-1BD8-0BD2-AFCA-7B2D1DA23B6E}"/>
              </a:ext>
            </a:extLst>
          </p:cNvPr>
          <p:cNvPicPr>
            <a:picLocks noChangeAspect="1"/>
          </p:cNvPicPr>
          <p:nvPr/>
        </p:nvPicPr>
        <p:blipFill>
          <a:blip r:embed="rId2"/>
          <a:stretch>
            <a:fillRect/>
          </a:stretch>
        </p:blipFill>
        <p:spPr>
          <a:xfrm>
            <a:off x="1391186" y="0"/>
            <a:ext cx="9409627" cy="6858000"/>
          </a:xfrm>
          <a:prstGeom prst="rect">
            <a:avLst/>
          </a:prstGeom>
        </p:spPr>
      </p:pic>
    </p:spTree>
    <p:extLst>
      <p:ext uri="{BB962C8B-B14F-4D97-AF65-F5344CB8AC3E}">
        <p14:creationId xmlns:p14="http://schemas.microsoft.com/office/powerpoint/2010/main" val="118097954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A48EDD-8828-DCE7-631C-DA8B2F5772AB}"/>
              </a:ext>
            </a:extLst>
          </p:cNvPr>
          <p:cNvSpPr>
            <a:spLocks noGrp="1"/>
          </p:cNvSpPr>
          <p:nvPr>
            <p:ph type="sldNum" sz="quarter" idx="10"/>
          </p:nvPr>
        </p:nvSpPr>
        <p:spPr/>
        <p:txBody>
          <a:bodyPr/>
          <a:lstStyle/>
          <a:p>
            <a:pPr>
              <a:defRPr/>
            </a:pPr>
            <a:fld id="{C18FA308-9C43-F14C-808E-88574315D24A}" type="slidenum">
              <a:rPr lang="en-US" smtClean="0"/>
              <a:pPr>
                <a:defRPr/>
              </a:pPr>
              <a:t>13</a:t>
            </a:fld>
            <a:endParaRPr lang="en-US" dirty="0"/>
          </a:p>
        </p:txBody>
      </p:sp>
      <p:pic>
        <p:nvPicPr>
          <p:cNvPr id="4" name="Picture 3">
            <a:extLst>
              <a:ext uri="{FF2B5EF4-FFF2-40B4-BE49-F238E27FC236}">
                <a16:creationId xmlns:a16="http://schemas.microsoft.com/office/drawing/2014/main" id="{48837ABD-8D9D-457E-74B0-3280947851EB}"/>
              </a:ext>
            </a:extLst>
          </p:cNvPr>
          <p:cNvPicPr>
            <a:picLocks noChangeAspect="1"/>
          </p:cNvPicPr>
          <p:nvPr/>
        </p:nvPicPr>
        <p:blipFill>
          <a:blip r:embed="rId2"/>
          <a:stretch>
            <a:fillRect/>
          </a:stretch>
        </p:blipFill>
        <p:spPr>
          <a:xfrm>
            <a:off x="659567" y="0"/>
            <a:ext cx="9672669" cy="6858000"/>
          </a:xfrm>
          <a:prstGeom prst="rect">
            <a:avLst/>
          </a:prstGeom>
        </p:spPr>
      </p:pic>
    </p:spTree>
    <p:extLst>
      <p:ext uri="{BB962C8B-B14F-4D97-AF65-F5344CB8AC3E}">
        <p14:creationId xmlns:p14="http://schemas.microsoft.com/office/powerpoint/2010/main" val="136755489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14</a:t>
            </a:fld>
            <a:endParaRPr lang="en-US" dirty="0"/>
          </a:p>
        </p:txBody>
      </p:sp>
      <p:sp>
        <p:nvSpPr>
          <p:cNvPr id="46082" name="Rectangle 2"/>
          <p:cNvSpPr>
            <a:spLocks noGrp="1"/>
          </p:cNvSpPr>
          <p:nvPr>
            <p:ph type="title" idx="4294967295"/>
          </p:nvPr>
        </p:nvSpPr>
        <p:spPr/>
        <p:txBody>
          <a:bodyPr>
            <a:normAutofit/>
          </a:bodyPr>
          <a:lstStyle/>
          <a:p>
            <a:r>
              <a:rPr lang="en-US" dirty="0">
                <a:latin typeface="Georgia" pitchFamily="18" charset="0"/>
              </a:rPr>
              <a:t>Adding Entities</a:t>
            </a:r>
          </a:p>
        </p:txBody>
      </p:sp>
      <p:sp>
        <p:nvSpPr>
          <p:cNvPr id="46083" name="Rectangle 3"/>
          <p:cNvSpPr>
            <a:spLocks noGrp="1"/>
          </p:cNvSpPr>
          <p:nvPr>
            <p:ph type="body" idx="4294967295"/>
          </p:nvPr>
        </p:nvSpPr>
        <p:spPr>
          <a:xfrm>
            <a:off x="838199" y="1286189"/>
            <a:ext cx="11353801" cy="5206686"/>
          </a:xfrm>
        </p:spPr>
        <p:txBody>
          <a:bodyPr>
            <a:normAutofit fontScale="92500" lnSpcReduction="10000"/>
          </a:bodyPr>
          <a:lstStyle/>
          <a:p>
            <a:endParaRPr lang="en-US" sz="2600" dirty="0">
              <a:latin typeface="Calibri" pitchFamily="34" charset="0"/>
              <a:cs typeface="Calibri" pitchFamily="34" charset="0"/>
            </a:endParaRPr>
          </a:p>
          <a:p>
            <a:r>
              <a:rPr lang="en-US" sz="2600" dirty="0">
                <a:latin typeface="Calibri" pitchFamily="34" charset="0"/>
                <a:cs typeface="Calibri" pitchFamily="34" charset="0"/>
              </a:rPr>
              <a:t>Required Fields</a:t>
            </a:r>
          </a:p>
          <a:p>
            <a:pPr lvl="1"/>
            <a:r>
              <a:rPr lang="en-US" sz="2200" dirty="0">
                <a:latin typeface="Calibri" pitchFamily="34" charset="0"/>
                <a:cs typeface="Calibri" pitchFamily="34" charset="0"/>
              </a:rPr>
              <a:t>Classification</a:t>
            </a:r>
          </a:p>
          <a:p>
            <a:pPr lvl="1"/>
            <a:r>
              <a:rPr lang="en-US" sz="2200" dirty="0">
                <a:latin typeface="Calibri" pitchFamily="34" charset="0"/>
                <a:cs typeface="Calibri" pitchFamily="34" charset="0"/>
              </a:rPr>
              <a:t>Business Name/Grower Name</a:t>
            </a:r>
          </a:p>
          <a:p>
            <a:pPr lvl="1"/>
            <a:r>
              <a:rPr lang="en-US" sz="2200" dirty="0">
                <a:latin typeface="Calibri" pitchFamily="34" charset="0"/>
                <a:cs typeface="Calibri" pitchFamily="34" charset="0"/>
              </a:rPr>
              <a:t>Address</a:t>
            </a:r>
          </a:p>
          <a:p>
            <a:pPr lvl="1"/>
            <a:r>
              <a:rPr lang="en-US" sz="2200" dirty="0">
                <a:latin typeface="Calibri" pitchFamily="34" charset="0"/>
                <a:cs typeface="Calibri" pitchFamily="34" charset="0"/>
              </a:rPr>
              <a:t>GLN Type</a:t>
            </a:r>
          </a:p>
          <a:p>
            <a:pPr lvl="1"/>
            <a:r>
              <a:rPr lang="en-US" sz="2200" dirty="0">
                <a:latin typeface="Calibri" pitchFamily="34" charset="0"/>
                <a:cs typeface="Calibri" pitchFamily="34" charset="0"/>
              </a:rPr>
              <a:t>Prop Code</a:t>
            </a:r>
          </a:p>
          <a:p>
            <a:r>
              <a:rPr lang="en-US" sz="2600" dirty="0">
                <a:latin typeface="Calibri" pitchFamily="34" charset="0"/>
                <a:cs typeface="Calibri" pitchFamily="34" charset="0"/>
              </a:rPr>
              <a:t>Verification</a:t>
            </a:r>
          </a:p>
          <a:p>
            <a:pPr lvl="1"/>
            <a:r>
              <a:rPr lang="en-US" sz="2200" dirty="0">
                <a:latin typeface="Calibri" pitchFamily="34" charset="0"/>
                <a:cs typeface="Calibri" pitchFamily="34" charset="0"/>
              </a:rPr>
              <a:t>Member Services</a:t>
            </a:r>
          </a:p>
          <a:p>
            <a:pPr lvl="1"/>
            <a:r>
              <a:rPr lang="en-US" sz="2200" dirty="0">
                <a:latin typeface="Calibri" pitchFamily="34" charset="0"/>
                <a:cs typeface="Calibri" pitchFamily="34" charset="0"/>
              </a:rPr>
              <a:t>Subscriber</a:t>
            </a:r>
          </a:p>
          <a:p>
            <a:pPr lvl="1"/>
            <a:r>
              <a:rPr lang="en-US" sz="2200" dirty="0">
                <a:latin typeface="Calibri" pitchFamily="34" charset="0"/>
                <a:cs typeface="Calibri" pitchFamily="34" charset="0"/>
              </a:rPr>
              <a:t>Self</a:t>
            </a:r>
          </a:p>
          <a:p>
            <a:r>
              <a:rPr lang="en-US" sz="2600" dirty="0">
                <a:latin typeface="Calibri" pitchFamily="34" charset="0"/>
                <a:cs typeface="Calibri" pitchFamily="34" charset="0"/>
              </a:rPr>
              <a:t>Identifier Assignment</a:t>
            </a:r>
          </a:p>
          <a:p>
            <a:pPr lvl="1"/>
            <a:r>
              <a:rPr lang="en-US" sz="2200" dirty="0">
                <a:latin typeface="Calibri" pitchFamily="34" charset="0"/>
                <a:cs typeface="Calibri" pitchFamily="34" charset="0"/>
              </a:rPr>
              <a:t>Subscriber Owned</a:t>
            </a:r>
          </a:p>
          <a:p>
            <a:pPr lvl="1"/>
            <a:r>
              <a:rPr lang="en-US" sz="2200" dirty="0">
                <a:latin typeface="Calibri" pitchFamily="34" charset="0"/>
                <a:cs typeface="Calibri" pitchFamily="34" charset="0"/>
              </a:rPr>
              <a:t>AGIIS Assigned</a:t>
            </a:r>
          </a:p>
          <a:p>
            <a:pPr lvl="1"/>
            <a:r>
              <a:rPr lang="en-US" sz="2200" dirty="0">
                <a:latin typeface="Calibri" pitchFamily="34" charset="0"/>
                <a:cs typeface="Calibri" pitchFamily="34" charset="0"/>
              </a:rPr>
              <a:t>Non-Subscriber Owned</a:t>
            </a:r>
          </a:p>
          <a:p>
            <a:endParaRPr lang="en-US" sz="2600" dirty="0">
              <a:latin typeface="Calibri" pitchFamily="34" charset="0"/>
              <a:cs typeface="Calibri" pitchFamily="34" charset="0"/>
            </a:endParaRPr>
          </a:p>
          <a:p>
            <a:endParaRPr lang="en-US" sz="2600" dirty="0">
              <a:latin typeface="Calibri" pitchFamily="34" charset="0"/>
              <a:cs typeface="Calibri" pitchFamily="34" charset="0"/>
            </a:endParaRPr>
          </a:p>
          <a:p>
            <a:pPr marL="365751" lvl="1" indent="0">
              <a:buNone/>
            </a:pPr>
            <a:endParaRPr lang="en-US" sz="2067" dirty="0">
              <a:latin typeface="Calibri" pitchFamily="34" charset="0"/>
              <a:cs typeface="Calibri" pitchFamily="34" charset="0"/>
            </a:endParaRPr>
          </a:p>
          <a:p>
            <a:pPr lvl="1"/>
            <a:endParaRPr lang="en-US" sz="2067" dirty="0">
              <a:latin typeface="Calibri" pitchFamily="34" charset="0"/>
              <a:cs typeface="Calibri" pitchFamily="34" charset="0"/>
            </a:endParaRPr>
          </a:p>
          <a:p>
            <a:endParaRPr lang="en-US" sz="2600" dirty="0">
              <a:latin typeface="Calibri" pitchFamily="34" charset="0"/>
              <a:cs typeface="Calibri" pitchFamily="34" charset="0"/>
            </a:endParaRPr>
          </a:p>
        </p:txBody>
      </p:sp>
      <p:pic>
        <p:nvPicPr>
          <p:cNvPr id="3" name="Picture 2">
            <a:extLst>
              <a:ext uri="{FF2B5EF4-FFF2-40B4-BE49-F238E27FC236}">
                <a16:creationId xmlns:a16="http://schemas.microsoft.com/office/drawing/2014/main" id="{7EE8A175-E0F1-C9FB-BCAD-16906D194A28}"/>
              </a:ext>
            </a:extLst>
          </p:cNvPr>
          <p:cNvPicPr>
            <a:picLocks noChangeAspect="1"/>
          </p:cNvPicPr>
          <p:nvPr/>
        </p:nvPicPr>
        <p:blipFill>
          <a:blip r:embed="rId3"/>
          <a:stretch>
            <a:fillRect/>
          </a:stretch>
        </p:blipFill>
        <p:spPr>
          <a:xfrm>
            <a:off x="6228240" y="1369019"/>
            <a:ext cx="5354160" cy="2669581"/>
          </a:xfrm>
          <a:prstGeom prst="rect">
            <a:avLst/>
          </a:prstGeom>
        </p:spPr>
      </p:pic>
      <p:pic>
        <p:nvPicPr>
          <p:cNvPr id="8" name="Picture 7">
            <a:extLst>
              <a:ext uri="{FF2B5EF4-FFF2-40B4-BE49-F238E27FC236}">
                <a16:creationId xmlns:a16="http://schemas.microsoft.com/office/drawing/2014/main" id="{3E0D3974-80EA-6D0C-E528-8749DAF6BA6F}"/>
              </a:ext>
            </a:extLst>
          </p:cNvPr>
          <p:cNvPicPr>
            <a:picLocks noChangeAspect="1"/>
          </p:cNvPicPr>
          <p:nvPr/>
        </p:nvPicPr>
        <p:blipFill>
          <a:blip r:embed="rId4"/>
          <a:stretch>
            <a:fillRect/>
          </a:stretch>
        </p:blipFill>
        <p:spPr>
          <a:xfrm>
            <a:off x="6431721" y="4061005"/>
            <a:ext cx="5049080" cy="2415995"/>
          </a:xfrm>
          <a:prstGeom prst="rect">
            <a:avLst/>
          </a:prstGeom>
        </p:spPr>
      </p:pic>
    </p:spTree>
    <p:extLst>
      <p:ext uri="{BB962C8B-B14F-4D97-AF65-F5344CB8AC3E}">
        <p14:creationId xmlns:p14="http://schemas.microsoft.com/office/powerpoint/2010/main" val="352002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E6A0-A928-663C-6395-2EDBC3826267}"/>
              </a:ext>
            </a:extLst>
          </p:cNvPr>
          <p:cNvSpPr>
            <a:spLocks noGrp="1"/>
          </p:cNvSpPr>
          <p:nvPr>
            <p:ph type="title"/>
          </p:nvPr>
        </p:nvSpPr>
        <p:spPr/>
        <p:txBody>
          <a:bodyPr/>
          <a:lstStyle/>
          <a:p>
            <a:r>
              <a:rPr lang="en-US" dirty="0"/>
              <a:t>Subscriber Owned GLN</a:t>
            </a:r>
          </a:p>
        </p:txBody>
      </p:sp>
      <p:sp>
        <p:nvSpPr>
          <p:cNvPr id="3" name="Content Placeholder 2">
            <a:extLst>
              <a:ext uri="{FF2B5EF4-FFF2-40B4-BE49-F238E27FC236}">
                <a16:creationId xmlns:a16="http://schemas.microsoft.com/office/drawing/2014/main" id="{FEA788CC-F1C8-FB18-CA53-936F31900005}"/>
              </a:ext>
            </a:extLst>
          </p:cNvPr>
          <p:cNvSpPr>
            <a:spLocks noGrp="1"/>
          </p:cNvSpPr>
          <p:nvPr>
            <p:ph idx="1"/>
          </p:nvPr>
        </p:nvSpPr>
        <p:spPr>
          <a:xfrm>
            <a:off x="1251058" y="1253331"/>
            <a:ext cx="10515601" cy="4351338"/>
          </a:xfrm>
        </p:spPr>
        <p:txBody>
          <a:bodyPr/>
          <a:lstStyle/>
          <a:p>
            <a:r>
              <a:rPr lang="en-US" sz="2000" dirty="0"/>
              <a:t>Company GS1 Prefix + Location Reference Number + Check Digit</a:t>
            </a:r>
          </a:p>
          <a:p>
            <a:r>
              <a:rPr lang="en-US" sz="2000" dirty="0"/>
              <a:t>Company GS1 Prefix + Location Reference Number = 12 digits</a:t>
            </a:r>
          </a:p>
          <a:p>
            <a:r>
              <a:rPr lang="en-US" sz="2000" dirty="0"/>
              <a:t>Company GS1 Prefix Assigned by GS1</a:t>
            </a:r>
          </a:p>
          <a:p>
            <a:r>
              <a:rPr lang="en-US" sz="2000" dirty="0"/>
              <a:t>Location Reference Number – Assigned by Subscriber</a:t>
            </a:r>
          </a:p>
          <a:p>
            <a:r>
              <a:rPr lang="en-US" sz="2000" dirty="0"/>
              <a:t>Check Digit – Calculated by GLN Check Digit Calculator</a:t>
            </a:r>
          </a:p>
          <a:p>
            <a:r>
              <a:rPr lang="en-US" sz="2000" dirty="0"/>
              <a:t>Prevents Updates by Another Subscriber</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4F30AE1-3848-4D6C-BCE5-F0F1B819CD9B}"/>
              </a:ext>
            </a:extLst>
          </p:cNvPr>
          <p:cNvSpPr>
            <a:spLocks noGrp="1"/>
          </p:cNvSpPr>
          <p:nvPr>
            <p:ph type="sldNum" sz="quarter" idx="10"/>
          </p:nvPr>
        </p:nvSpPr>
        <p:spPr/>
        <p:txBody>
          <a:bodyPr/>
          <a:lstStyle/>
          <a:p>
            <a:pPr>
              <a:defRPr/>
            </a:pPr>
            <a:fld id="{2A4B9B55-3AFC-3A4D-806B-3BD245F70F8F}" type="slidenum">
              <a:rPr lang="en-US" smtClean="0"/>
              <a:pPr>
                <a:defRPr/>
              </a:pPr>
              <a:t>15</a:t>
            </a:fld>
            <a:endParaRPr lang="en-US" dirty="0"/>
          </a:p>
        </p:txBody>
      </p:sp>
      <p:graphicFrame>
        <p:nvGraphicFramePr>
          <p:cNvPr id="5" name="Table 5">
            <a:extLst>
              <a:ext uri="{FF2B5EF4-FFF2-40B4-BE49-F238E27FC236}">
                <a16:creationId xmlns:a16="http://schemas.microsoft.com/office/drawing/2014/main" id="{43F8A0CB-4ADA-321F-6B70-4B117068D43C}"/>
              </a:ext>
            </a:extLst>
          </p:cNvPr>
          <p:cNvGraphicFramePr>
            <a:graphicFrameLocks noGrp="1"/>
          </p:cNvGraphicFramePr>
          <p:nvPr>
            <p:extLst>
              <p:ext uri="{D42A27DB-BD31-4B8C-83A1-F6EECF244321}">
                <p14:modId xmlns:p14="http://schemas.microsoft.com/office/powerpoint/2010/main" val="3067524770"/>
              </p:ext>
            </p:extLst>
          </p:nvPr>
        </p:nvGraphicFramePr>
        <p:xfrm>
          <a:off x="838200" y="4067151"/>
          <a:ext cx="10230523" cy="2286000"/>
        </p:xfrm>
        <a:graphic>
          <a:graphicData uri="http://schemas.openxmlformats.org/drawingml/2006/table">
            <a:tbl>
              <a:tblPr firstRow="1" bandRow="1">
                <a:tableStyleId>{5C22544A-7EE6-4342-B048-85BDC9FD1C3A}</a:tableStyleId>
              </a:tblPr>
              <a:tblGrid>
                <a:gridCol w="1629979">
                  <a:extLst>
                    <a:ext uri="{9D8B030D-6E8A-4147-A177-3AD203B41FA5}">
                      <a16:colId xmlns:a16="http://schemas.microsoft.com/office/drawing/2014/main" val="1804119263"/>
                    </a:ext>
                  </a:extLst>
                </a:gridCol>
                <a:gridCol w="2150136">
                  <a:extLst>
                    <a:ext uri="{9D8B030D-6E8A-4147-A177-3AD203B41FA5}">
                      <a16:colId xmlns:a16="http://schemas.microsoft.com/office/drawing/2014/main" val="3568257075"/>
                    </a:ext>
                  </a:extLst>
                </a:gridCol>
                <a:gridCol w="2150136">
                  <a:extLst>
                    <a:ext uri="{9D8B030D-6E8A-4147-A177-3AD203B41FA5}">
                      <a16:colId xmlns:a16="http://schemas.microsoft.com/office/drawing/2014/main" val="1000096349"/>
                    </a:ext>
                  </a:extLst>
                </a:gridCol>
                <a:gridCol w="1497903">
                  <a:extLst>
                    <a:ext uri="{9D8B030D-6E8A-4147-A177-3AD203B41FA5}">
                      <a16:colId xmlns:a16="http://schemas.microsoft.com/office/drawing/2014/main" val="1153924845"/>
                    </a:ext>
                  </a:extLst>
                </a:gridCol>
                <a:gridCol w="2802369">
                  <a:extLst>
                    <a:ext uri="{9D8B030D-6E8A-4147-A177-3AD203B41FA5}">
                      <a16:colId xmlns:a16="http://schemas.microsoft.com/office/drawing/2014/main" val="391631423"/>
                    </a:ext>
                  </a:extLst>
                </a:gridCol>
              </a:tblGrid>
              <a:tr h="0">
                <a:tc>
                  <a:txBody>
                    <a:bodyPr/>
                    <a:lstStyle/>
                    <a:p>
                      <a:r>
                        <a:rPr lang="en-US" dirty="0"/>
                        <a:t>Address</a:t>
                      </a:r>
                    </a:p>
                  </a:txBody>
                  <a:tcPr/>
                </a:tc>
                <a:tc>
                  <a:txBody>
                    <a:bodyPr/>
                    <a:lstStyle/>
                    <a:p>
                      <a:r>
                        <a:rPr lang="en-US" dirty="0"/>
                        <a:t>GS1 Prefix</a:t>
                      </a:r>
                    </a:p>
                  </a:txBody>
                  <a:tcPr/>
                </a:tc>
                <a:tc>
                  <a:txBody>
                    <a:bodyPr/>
                    <a:lstStyle/>
                    <a:p>
                      <a:r>
                        <a:rPr lang="en-US" dirty="0"/>
                        <a:t>Location Ref #</a:t>
                      </a:r>
                    </a:p>
                  </a:txBody>
                  <a:tcPr/>
                </a:tc>
                <a:tc>
                  <a:txBody>
                    <a:bodyPr/>
                    <a:lstStyle/>
                    <a:p>
                      <a:r>
                        <a:rPr lang="en-US" dirty="0"/>
                        <a:t>Check Digit</a:t>
                      </a:r>
                    </a:p>
                  </a:txBody>
                  <a:tcPr/>
                </a:tc>
                <a:tc>
                  <a:txBody>
                    <a:bodyPr/>
                    <a:lstStyle/>
                    <a:p>
                      <a:r>
                        <a:rPr lang="en-US" dirty="0"/>
                        <a:t>GLN</a:t>
                      </a:r>
                    </a:p>
                  </a:txBody>
                  <a:tcPr/>
                </a:tc>
                <a:extLst>
                  <a:ext uri="{0D108BD9-81ED-4DB2-BD59-A6C34878D82A}">
                    <a16:rowId xmlns:a16="http://schemas.microsoft.com/office/drawing/2014/main" val="953400124"/>
                  </a:ext>
                </a:extLst>
              </a:tr>
              <a:tr h="370840">
                <a:tc>
                  <a:txBody>
                    <a:bodyPr/>
                    <a:lstStyle/>
                    <a:p>
                      <a:r>
                        <a:rPr lang="en-US" sz="1200" dirty="0"/>
                        <a:t>123 Main</a:t>
                      </a:r>
                    </a:p>
                    <a:p>
                      <a:r>
                        <a:rPr lang="en-US" sz="1200" dirty="0"/>
                        <a:t>Overland Park KS 66212</a:t>
                      </a:r>
                    </a:p>
                  </a:txBody>
                  <a:tcPr/>
                </a:tc>
                <a:tc>
                  <a:txBody>
                    <a:bodyPr/>
                    <a:lstStyle/>
                    <a:p>
                      <a:r>
                        <a:rPr lang="en-US" dirty="0"/>
                        <a:t>1100011</a:t>
                      </a:r>
                    </a:p>
                  </a:txBody>
                  <a:tcPr/>
                </a:tc>
                <a:tc>
                  <a:txBody>
                    <a:bodyPr/>
                    <a:lstStyle/>
                    <a:p>
                      <a:r>
                        <a:rPr lang="en-US" dirty="0"/>
                        <a:t>00001</a:t>
                      </a:r>
                    </a:p>
                  </a:txBody>
                  <a:tcPr/>
                </a:tc>
                <a:tc>
                  <a:txBody>
                    <a:bodyPr/>
                    <a:lstStyle/>
                    <a:p>
                      <a:r>
                        <a:rPr lang="en-US" dirty="0"/>
                        <a:t>9</a:t>
                      </a:r>
                    </a:p>
                  </a:txBody>
                  <a:tcPr/>
                </a:tc>
                <a:tc>
                  <a:txBody>
                    <a:bodyPr/>
                    <a:lstStyle/>
                    <a:p>
                      <a:r>
                        <a:rPr lang="en-US" dirty="0"/>
                        <a:t>1100011000019</a:t>
                      </a:r>
                    </a:p>
                  </a:txBody>
                  <a:tcPr/>
                </a:tc>
                <a:extLst>
                  <a:ext uri="{0D108BD9-81ED-4DB2-BD59-A6C34878D82A}">
                    <a16:rowId xmlns:a16="http://schemas.microsoft.com/office/drawing/2014/main" val="1489571755"/>
                  </a:ext>
                </a:extLst>
              </a:tr>
              <a:tr h="370840">
                <a:tc>
                  <a:txBody>
                    <a:bodyPr/>
                    <a:lstStyle/>
                    <a:p>
                      <a:r>
                        <a:rPr lang="en-US" sz="1200" dirty="0"/>
                        <a:t>456 Elm</a:t>
                      </a:r>
                    </a:p>
                    <a:p>
                      <a:r>
                        <a:rPr lang="en-US" sz="1200" dirty="0"/>
                        <a:t>Lenexa KS </a:t>
                      </a:r>
                    </a:p>
                    <a:p>
                      <a:r>
                        <a:rPr lang="en-US" sz="1200" dirty="0"/>
                        <a:t>66215</a:t>
                      </a:r>
                    </a:p>
                  </a:txBody>
                  <a:tcPr/>
                </a:tc>
                <a:tc>
                  <a:txBody>
                    <a:bodyPr/>
                    <a:lstStyle/>
                    <a:p>
                      <a:r>
                        <a:rPr lang="en-US" dirty="0"/>
                        <a:t>1100011</a:t>
                      </a:r>
                    </a:p>
                  </a:txBody>
                  <a:tcPr/>
                </a:tc>
                <a:tc>
                  <a:txBody>
                    <a:bodyPr/>
                    <a:lstStyle/>
                    <a:p>
                      <a:r>
                        <a:rPr lang="en-US" dirty="0"/>
                        <a:t>00002</a:t>
                      </a:r>
                    </a:p>
                  </a:txBody>
                  <a:tcPr/>
                </a:tc>
                <a:tc>
                  <a:txBody>
                    <a:bodyPr/>
                    <a:lstStyle/>
                    <a:p>
                      <a:r>
                        <a:rPr lang="en-US" dirty="0"/>
                        <a:t>6</a:t>
                      </a:r>
                    </a:p>
                  </a:txBody>
                  <a:tcPr/>
                </a:tc>
                <a:tc>
                  <a:txBody>
                    <a:bodyPr/>
                    <a:lstStyle/>
                    <a:p>
                      <a:r>
                        <a:rPr lang="en-US" dirty="0"/>
                        <a:t>1100011000026</a:t>
                      </a:r>
                    </a:p>
                  </a:txBody>
                  <a:tcPr/>
                </a:tc>
                <a:extLst>
                  <a:ext uri="{0D108BD9-81ED-4DB2-BD59-A6C34878D82A}">
                    <a16:rowId xmlns:a16="http://schemas.microsoft.com/office/drawing/2014/main" val="1358274818"/>
                  </a:ext>
                </a:extLst>
              </a:tr>
              <a:tr h="370840">
                <a:tc>
                  <a:txBody>
                    <a:bodyPr/>
                    <a:lstStyle/>
                    <a:p>
                      <a:r>
                        <a:rPr lang="en-US" sz="1200" dirty="0"/>
                        <a:t>9112 </a:t>
                      </a:r>
                      <a:r>
                        <a:rPr lang="en-US" sz="1200" dirty="0" err="1"/>
                        <a:t>Westbrooke</a:t>
                      </a:r>
                      <a:r>
                        <a:rPr lang="en-US" sz="1200" dirty="0"/>
                        <a:t> Overland Park KS 66214</a:t>
                      </a:r>
                    </a:p>
                  </a:txBody>
                  <a:tcPr/>
                </a:tc>
                <a:tc>
                  <a:txBody>
                    <a:bodyPr/>
                    <a:lstStyle/>
                    <a:p>
                      <a:r>
                        <a:rPr lang="en-US" dirty="0"/>
                        <a:t>1100011</a:t>
                      </a:r>
                    </a:p>
                  </a:txBody>
                  <a:tcPr/>
                </a:tc>
                <a:tc>
                  <a:txBody>
                    <a:bodyPr/>
                    <a:lstStyle/>
                    <a:p>
                      <a:r>
                        <a:rPr lang="en-US" dirty="0"/>
                        <a:t>00003</a:t>
                      </a:r>
                    </a:p>
                  </a:txBody>
                  <a:tcPr/>
                </a:tc>
                <a:tc>
                  <a:txBody>
                    <a:bodyPr/>
                    <a:lstStyle/>
                    <a:p>
                      <a:r>
                        <a:rPr lang="en-US" dirty="0"/>
                        <a:t>3</a:t>
                      </a:r>
                    </a:p>
                  </a:txBody>
                  <a:tcPr/>
                </a:tc>
                <a:tc>
                  <a:txBody>
                    <a:bodyPr/>
                    <a:lstStyle/>
                    <a:p>
                      <a:r>
                        <a:rPr lang="en-US" dirty="0"/>
                        <a:t>1100011000033</a:t>
                      </a:r>
                    </a:p>
                  </a:txBody>
                  <a:tcPr/>
                </a:tc>
                <a:extLst>
                  <a:ext uri="{0D108BD9-81ED-4DB2-BD59-A6C34878D82A}">
                    <a16:rowId xmlns:a16="http://schemas.microsoft.com/office/drawing/2014/main" val="3105162467"/>
                  </a:ext>
                </a:extLst>
              </a:tr>
            </a:tbl>
          </a:graphicData>
        </a:graphic>
      </p:graphicFrame>
    </p:spTree>
    <p:extLst>
      <p:ext uri="{BB962C8B-B14F-4D97-AF65-F5344CB8AC3E}">
        <p14:creationId xmlns:p14="http://schemas.microsoft.com/office/powerpoint/2010/main" val="620686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808A5-1E8E-4DD6-D662-B89CD31E8A63}"/>
              </a:ext>
            </a:extLst>
          </p:cNvPr>
          <p:cNvSpPr>
            <a:spLocks noGrp="1"/>
          </p:cNvSpPr>
          <p:nvPr>
            <p:ph type="title"/>
          </p:nvPr>
        </p:nvSpPr>
        <p:spPr/>
        <p:txBody>
          <a:bodyPr/>
          <a:lstStyle/>
          <a:p>
            <a:r>
              <a:rPr lang="en-US" dirty="0"/>
              <a:t>GLN Check Digit Calculator</a:t>
            </a:r>
          </a:p>
        </p:txBody>
      </p:sp>
      <p:pic>
        <p:nvPicPr>
          <p:cNvPr id="6" name="Content Placeholder 5">
            <a:extLst>
              <a:ext uri="{FF2B5EF4-FFF2-40B4-BE49-F238E27FC236}">
                <a16:creationId xmlns:a16="http://schemas.microsoft.com/office/drawing/2014/main" id="{C9ED216D-8286-C725-76F2-8207374A2379}"/>
              </a:ext>
            </a:extLst>
          </p:cNvPr>
          <p:cNvPicPr>
            <a:picLocks noGrp="1" noChangeAspect="1"/>
          </p:cNvPicPr>
          <p:nvPr>
            <p:ph idx="1"/>
          </p:nvPr>
        </p:nvPicPr>
        <p:blipFill>
          <a:blip r:embed="rId2"/>
          <a:stretch>
            <a:fillRect/>
          </a:stretch>
        </p:blipFill>
        <p:spPr>
          <a:xfrm>
            <a:off x="838200" y="2312933"/>
            <a:ext cx="10515600" cy="3376722"/>
          </a:xfrm>
        </p:spPr>
      </p:pic>
      <p:sp>
        <p:nvSpPr>
          <p:cNvPr id="4" name="Slide Number Placeholder 3">
            <a:extLst>
              <a:ext uri="{FF2B5EF4-FFF2-40B4-BE49-F238E27FC236}">
                <a16:creationId xmlns:a16="http://schemas.microsoft.com/office/drawing/2014/main" id="{685FBBF2-8D81-721A-3C71-1E3FBC2892A7}"/>
              </a:ext>
            </a:extLst>
          </p:cNvPr>
          <p:cNvSpPr>
            <a:spLocks noGrp="1"/>
          </p:cNvSpPr>
          <p:nvPr>
            <p:ph type="sldNum" sz="quarter" idx="10"/>
          </p:nvPr>
        </p:nvSpPr>
        <p:spPr/>
        <p:txBody>
          <a:bodyPr/>
          <a:lstStyle/>
          <a:p>
            <a:pPr>
              <a:defRPr/>
            </a:pPr>
            <a:fld id="{2A4B9B55-3AFC-3A4D-806B-3BD245F70F8F}" type="slidenum">
              <a:rPr lang="en-US" smtClean="0"/>
              <a:pPr>
                <a:defRPr/>
              </a:pPr>
              <a:t>16</a:t>
            </a:fld>
            <a:endParaRPr lang="en-US" dirty="0"/>
          </a:p>
        </p:txBody>
      </p:sp>
    </p:spTree>
    <p:extLst>
      <p:ext uri="{BB962C8B-B14F-4D97-AF65-F5344CB8AC3E}">
        <p14:creationId xmlns:p14="http://schemas.microsoft.com/office/powerpoint/2010/main" val="3142330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A85B-3C8F-91CE-058F-18A88BE63316}"/>
              </a:ext>
            </a:extLst>
          </p:cNvPr>
          <p:cNvSpPr>
            <a:spLocks noGrp="1"/>
          </p:cNvSpPr>
          <p:nvPr>
            <p:ph type="title"/>
          </p:nvPr>
        </p:nvSpPr>
        <p:spPr/>
        <p:txBody>
          <a:bodyPr/>
          <a:lstStyle/>
          <a:p>
            <a:r>
              <a:rPr lang="en-US" dirty="0"/>
              <a:t>AGIIS Assigned GLN</a:t>
            </a:r>
          </a:p>
        </p:txBody>
      </p:sp>
      <p:sp>
        <p:nvSpPr>
          <p:cNvPr id="3" name="Content Placeholder 2">
            <a:extLst>
              <a:ext uri="{FF2B5EF4-FFF2-40B4-BE49-F238E27FC236}">
                <a16:creationId xmlns:a16="http://schemas.microsoft.com/office/drawing/2014/main" id="{021FBBF8-ED73-A476-D8F8-16278EAF8471}"/>
              </a:ext>
            </a:extLst>
          </p:cNvPr>
          <p:cNvSpPr>
            <a:spLocks noGrp="1"/>
          </p:cNvSpPr>
          <p:nvPr>
            <p:ph idx="1"/>
          </p:nvPr>
        </p:nvSpPr>
        <p:spPr/>
        <p:txBody>
          <a:bodyPr/>
          <a:lstStyle/>
          <a:p>
            <a:r>
              <a:rPr lang="en-US" dirty="0"/>
              <a:t>AgGateway Purchases GS1 Prefixes As Needed</a:t>
            </a:r>
          </a:p>
          <a:p>
            <a:endParaRPr lang="en-US" dirty="0"/>
          </a:p>
        </p:txBody>
      </p:sp>
      <p:sp>
        <p:nvSpPr>
          <p:cNvPr id="4" name="Slide Number Placeholder 3">
            <a:extLst>
              <a:ext uri="{FF2B5EF4-FFF2-40B4-BE49-F238E27FC236}">
                <a16:creationId xmlns:a16="http://schemas.microsoft.com/office/drawing/2014/main" id="{B6D88D68-0329-83C6-CD8C-7A975B4B2AF1}"/>
              </a:ext>
            </a:extLst>
          </p:cNvPr>
          <p:cNvSpPr>
            <a:spLocks noGrp="1"/>
          </p:cNvSpPr>
          <p:nvPr>
            <p:ph type="sldNum" sz="quarter" idx="10"/>
          </p:nvPr>
        </p:nvSpPr>
        <p:spPr/>
        <p:txBody>
          <a:bodyPr/>
          <a:lstStyle/>
          <a:p>
            <a:pPr>
              <a:defRPr/>
            </a:pPr>
            <a:fld id="{2A4B9B55-3AFC-3A4D-806B-3BD245F70F8F}" type="slidenum">
              <a:rPr lang="en-US" smtClean="0"/>
              <a:pPr>
                <a:defRPr/>
              </a:pPr>
              <a:t>17</a:t>
            </a:fld>
            <a:endParaRPr lang="en-US" dirty="0"/>
          </a:p>
        </p:txBody>
      </p:sp>
      <p:pic>
        <p:nvPicPr>
          <p:cNvPr id="6" name="Picture 5">
            <a:extLst>
              <a:ext uri="{FF2B5EF4-FFF2-40B4-BE49-F238E27FC236}">
                <a16:creationId xmlns:a16="http://schemas.microsoft.com/office/drawing/2014/main" id="{7589C799-9E9E-1EC8-EC62-FC29787EDA01}"/>
              </a:ext>
            </a:extLst>
          </p:cNvPr>
          <p:cNvPicPr>
            <a:picLocks noChangeAspect="1"/>
          </p:cNvPicPr>
          <p:nvPr/>
        </p:nvPicPr>
        <p:blipFill>
          <a:blip r:embed="rId2"/>
          <a:stretch>
            <a:fillRect/>
          </a:stretch>
        </p:blipFill>
        <p:spPr>
          <a:xfrm>
            <a:off x="1839559" y="2280620"/>
            <a:ext cx="8341590" cy="3915366"/>
          </a:xfrm>
          <a:prstGeom prst="rect">
            <a:avLst/>
          </a:prstGeom>
        </p:spPr>
      </p:pic>
    </p:spTree>
    <p:extLst>
      <p:ext uri="{BB962C8B-B14F-4D97-AF65-F5344CB8AC3E}">
        <p14:creationId xmlns:p14="http://schemas.microsoft.com/office/powerpoint/2010/main" val="696089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8F4B1-BC2E-D30A-A54A-14DFA77AE134}"/>
              </a:ext>
            </a:extLst>
          </p:cNvPr>
          <p:cNvSpPr>
            <a:spLocks noGrp="1"/>
          </p:cNvSpPr>
          <p:nvPr>
            <p:ph type="title"/>
          </p:nvPr>
        </p:nvSpPr>
        <p:spPr/>
        <p:txBody>
          <a:bodyPr/>
          <a:lstStyle/>
          <a:p>
            <a:r>
              <a:rPr lang="en-US" dirty="0"/>
              <a:t>Directory Requests</a:t>
            </a:r>
          </a:p>
        </p:txBody>
      </p:sp>
      <p:sp>
        <p:nvSpPr>
          <p:cNvPr id="3" name="Content Placeholder 2">
            <a:extLst>
              <a:ext uri="{FF2B5EF4-FFF2-40B4-BE49-F238E27FC236}">
                <a16:creationId xmlns:a16="http://schemas.microsoft.com/office/drawing/2014/main" id="{A207DCED-F2AE-83CF-33B9-A33A168AE4E6}"/>
              </a:ext>
            </a:extLst>
          </p:cNvPr>
          <p:cNvSpPr>
            <a:spLocks noGrp="1"/>
          </p:cNvSpPr>
          <p:nvPr>
            <p:ph idx="1"/>
          </p:nvPr>
        </p:nvSpPr>
        <p:spPr/>
        <p:txBody>
          <a:bodyPr/>
          <a:lstStyle/>
          <a:p>
            <a:r>
              <a:rPr lang="en-US" dirty="0"/>
              <a:t>Duplicate Detection</a:t>
            </a:r>
          </a:p>
          <a:p>
            <a:r>
              <a:rPr lang="en-US" dirty="0"/>
              <a:t>Name/Address Override</a:t>
            </a:r>
          </a:p>
          <a:p>
            <a:r>
              <a:rPr lang="en-US" dirty="0"/>
              <a:t>Entity Status Change (Reactivation, Out of Business, Replaced or Bought Out)</a:t>
            </a:r>
          </a:p>
          <a:p>
            <a:r>
              <a:rPr lang="en-US" dirty="0"/>
              <a:t>Existing Pending Request for the Entity</a:t>
            </a:r>
          </a:p>
          <a:p>
            <a:r>
              <a:rPr lang="en-US" dirty="0"/>
              <a:t>Member Services Verification Requested</a:t>
            </a:r>
          </a:p>
          <a:p>
            <a:r>
              <a:rPr lang="en-US" dirty="0"/>
              <a:t>Disputes</a:t>
            </a:r>
          </a:p>
          <a:p>
            <a:r>
              <a:rPr lang="en-US" dirty="0"/>
              <a:t>Comments</a:t>
            </a:r>
          </a:p>
        </p:txBody>
      </p:sp>
      <p:sp>
        <p:nvSpPr>
          <p:cNvPr id="4" name="Slide Number Placeholder 3">
            <a:extLst>
              <a:ext uri="{FF2B5EF4-FFF2-40B4-BE49-F238E27FC236}">
                <a16:creationId xmlns:a16="http://schemas.microsoft.com/office/drawing/2014/main" id="{AE3E6045-A952-08C4-9D55-8BAD98A90508}"/>
              </a:ext>
            </a:extLst>
          </p:cNvPr>
          <p:cNvSpPr>
            <a:spLocks noGrp="1"/>
          </p:cNvSpPr>
          <p:nvPr>
            <p:ph type="sldNum" sz="quarter" idx="10"/>
          </p:nvPr>
        </p:nvSpPr>
        <p:spPr/>
        <p:txBody>
          <a:bodyPr/>
          <a:lstStyle/>
          <a:p>
            <a:pPr>
              <a:defRPr/>
            </a:pPr>
            <a:fld id="{CB5ADD08-3A34-9040-B625-37794D4BA412}" type="slidenum">
              <a:rPr lang="en-US" smtClean="0"/>
              <a:pPr>
                <a:defRPr/>
              </a:pPr>
              <a:t>18</a:t>
            </a:fld>
            <a:endParaRPr lang="en-US" dirty="0"/>
          </a:p>
        </p:txBody>
      </p:sp>
    </p:spTree>
    <p:extLst>
      <p:ext uri="{BB962C8B-B14F-4D97-AF65-F5344CB8AC3E}">
        <p14:creationId xmlns:p14="http://schemas.microsoft.com/office/powerpoint/2010/main" val="1295391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542C-D7B5-7103-EF9D-ECCA0CA158E9}"/>
              </a:ext>
            </a:extLst>
          </p:cNvPr>
          <p:cNvSpPr>
            <a:spLocks noGrp="1"/>
          </p:cNvSpPr>
          <p:nvPr>
            <p:ph type="title"/>
          </p:nvPr>
        </p:nvSpPr>
        <p:spPr/>
        <p:txBody>
          <a:bodyPr/>
          <a:lstStyle/>
          <a:p>
            <a:r>
              <a:rPr lang="en-US" dirty="0"/>
              <a:t>Bulk Add/Update/Inquiry </a:t>
            </a:r>
            <a:br>
              <a:rPr lang="en-US" dirty="0"/>
            </a:br>
            <a:r>
              <a:rPr lang="en-US" dirty="0"/>
              <a:t>CSV File Format</a:t>
            </a:r>
          </a:p>
        </p:txBody>
      </p:sp>
      <p:pic>
        <p:nvPicPr>
          <p:cNvPr id="6" name="Content Placeholder 5">
            <a:extLst>
              <a:ext uri="{FF2B5EF4-FFF2-40B4-BE49-F238E27FC236}">
                <a16:creationId xmlns:a16="http://schemas.microsoft.com/office/drawing/2014/main" id="{2EFD3164-5DD6-D087-0637-07E520988A26}"/>
              </a:ext>
            </a:extLst>
          </p:cNvPr>
          <p:cNvPicPr>
            <a:picLocks noGrp="1" noChangeAspect="1"/>
          </p:cNvPicPr>
          <p:nvPr>
            <p:ph idx="1"/>
          </p:nvPr>
        </p:nvPicPr>
        <p:blipFill>
          <a:blip r:embed="rId2"/>
          <a:stretch>
            <a:fillRect/>
          </a:stretch>
        </p:blipFill>
        <p:spPr>
          <a:xfrm>
            <a:off x="838200" y="3554248"/>
            <a:ext cx="10515600" cy="894092"/>
          </a:xfrm>
        </p:spPr>
      </p:pic>
      <p:sp>
        <p:nvSpPr>
          <p:cNvPr id="4" name="Slide Number Placeholder 3">
            <a:extLst>
              <a:ext uri="{FF2B5EF4-FFF2-40B4-BE49-F238E27FC236}">
                <a16:creationId xmlns:a16="http://schemas.microsoft.com/office/drawing/2014/main" id="{5BA6F7FF-2D1B-201D-5308-D9D5D37F60B1}"/>
              </a:ext>
            </a:extLst>
          </p:cNvPr>
          <p:cNvSpPr>
            <a:spLocks noGrp="1"/>
          </p:cNvSpPr>
          <p:nvPr>
            <p:ph type="sldNum" sz="quarter" idx="10"/>
          </p:nvPr>
        </p:nvSpPr>
        <p:spPr/>
        <p:txBody>
          <a:bodyPr/>
          <a:lstStyle/>
          <a:p>
            <a:pPr>
              <a:defRPr/>
            </a:pPr>
            <a:fld id="{2A4B9B55-3AFC-3A4D-806B-3BD245F70F8F}" type="slidenum">
              <a:rPr lang="en-US" smtClean="0"/>
              <a:pPr>
                <a:defRPr/>
              </a:pPr>
              <a:t>19</a:t>
            </a:fld>
            <a:endParaRPr lang="en-US" dirty="0"/>
          </a:p>
        </p:txBody>
      </p:sp>
      <p:sp>
        <p:nvSpPr>
          <p:cNvPr id="7" name="TextBox 6">
            <a:extLst>
              <a:ext uri="{FF2B5EF4-FFF2-40B4-BE49-F238E27FC236}">
                <a16:creationId xmlns:a16="http://schemas.microsoft.com/office/drawing/2014/main" id="{4A397443-C763-C81F-28FE-3F7AFD6BD8C1}"/>
              </a:ext>
            </a:extLst>
          </p:cNvPr>
          <p:cNvSpPr txBox="1"/>
          <p:nvPr/>
        </p:nvSpPr>
        <p:spPr>
          <a:xfrm>
            <a:off x="935915" y="1690690"/>
            <a:ext cx="7982174" cy="646331"/>
          </a:xfrm>
          <a:prstGeom prst="rect">
            <a:avLst/>
          </a:prstGeom>
          <a:noFill/>
        </p:spPr>
        <p:txBody>
          <a:bodyPr wrap="square" rtlCol="0">
            <a:spAutoFit/>
          </a:bodyPr>
          <a:lstStyle/>
          <a:p>
            <a:r>
              <a:rPr lang="en-US" dirty="0"/>
              <a:t>LINKS MENU&gt;GLN BULK&gt;SUBMISSION TEXT&gt;FULL FEATURED CSV TEXT SUBMISSION LAYOUT</a:t>
            </a:r>
          </a:p>
        </p:txBody>
      </p:sp>
    </p:spTree>
    <p:extLst>
      <p:ext uri="{BB962C8B-B14F-4D97-AF65-F5344CB8AC3E}">
        <p14:creationId xmlns:p14="http://schemas.microsoft.com/office/powerpoint/2010/main" val="342542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eorgia" panose="02040502050405020303" pitchFamily="18" charset="0"/>
              </a:rPr>
              <a:t>Purpose </a:t>
            </a:r>
          </a:p>
        </p:txBody>
      </p:sp>
      <p:sp>
        <p:nvSpPr>
          <p:cNvPr id="3" name="Content Placeholder 2"/>
          <p:cNvSpPr>
            <a:spLocks noGrp="1"/>
          </p:cNvSpPr>
          <p:nvPr>
            <p:ph idx="1"/>
          </p:nvPr>
        </p:nvSpPr>
        <p:spPr>
          <a:xfrm>
            <a:off x="711201" y="1498600"/>
            <a:ext cx="9448799" cy="4216400"/>
          </a:xfrm>
        </p:spPr>
        <p:txBody>
          <a:bodyPr>
            <a:normAutofit/>
          </a:bodyPr>
          <a:lstStyle/>
          <a:p>
            <a:pPr marL="0" indent="0">
              <a:buNone/>
            </a:pPr>
            <a:r>
              <a:rPr lang="en-US" dirty="0">
                <a:latin typeface="Calibri" panose="020F0502020204030204" pitchFamily="34" charset="0"/>
                <a:cs typeface="Calibri" panose="020F0502020204030204" pitchFamily="34" charset="0"/>
              </a:rPr>
              <a:t>To inform users of the most efficient method to manage, navigate, input and access information to and from the Ag Industry Identification System.  This session will highlight best practices and provide tips for a successful user experience. </a:t>
            </a:r>
          </a:p>
        </p:txBody>
      </p:sp>
      <p:sp>
        <p:nvSpPr>
          <p:cNvPr id="4" name="Slide Number Placeholder 3"/>
          <p:cNvSpPr>
            <a:spLocks noGrp="1"/>
          </p:cNvSpPr>
          <p:nvPr>
            <p:ph type="sldNum" sz="quarter" idx="12"/>
          </p:nvPr>
        </p:nvSpPr>
        <p:spPr>
          <a:xfrm>
            <a:off x="10160000" y="24384"/>
            <a:ext cx="1422400"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DE3A8B2-84D3-49A8-8E03-921EE22FAEA7}" type="slidenum">
              <a:rPr lang="en-US" smtClean="0"/>
              <a:pPr/>
              <a:t>2</a:t>
            </a:fld>
            <a:endParaRPr lang="en-US" dirty="0"/>
          </a:p>
        </p:txBody>
      </p:sp>
    </p:spTree>
    <p:extLst>
      <p:ext uri="{BB962C8B-B14F-4D97-AF65-F5344CB8AC3E}">
        <p14:creationId xmlns:p14="http://schemas.microsoft.com/office/powerpoint/2010/main" val="2346023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Georgia" panose="02040502050405020303" pitchFamily="18" charset="0"/>
              </a:rPr>
              <a:t>Web Services</a:t>
            </a:r>
          </a:p>
        </p:txBody>
      </p:sp>
      <p:sp>
        <p:nvSpPr>
          <p:cNvPr id="113667" name="Rectangle 3"/>
          <p:cNvSpPr>
            <a:spLocks noGrp="1" noChangeArrowheads="1"/>
          </p:cNvSpPr>
          <p:nvPr>
            <p:ph sz="quarter" idx="1"/>
          </p:nvPr>
        </p:nvSpPr>
        <p:spPr>
          <a:xfrm>
            <a:off x="742950" y="1587500"/>
            <a:ext cx="10515601" cy="4351338"/>
          </a:xfrm>
        </p:spPr>
        <p:txBody>
          <a:bodyPr>
            <a:normAutofit/>
          </a:bodyPr>
          <a:lstStyle/>
          <a:p>
            <a:pPr marL="0" indent="0">
              <a:lnSpc>
                <a:spcPct val="80000"/>
              </a:lnSpc>
              <a:buNone/>
            </a:pPr>
            <a:r>
              <a:rPr lang="en-US" sz="2400" dirty="0">
                <a:latin typeface="Calibri" panose="020F0502020204030204" pitchFamily="34" charset="0"/>
              </a:rPr>
              <a:t>AGIIS Subscribers utilize Web Services to streamline workflow by:</a:t>
            </a:r>
          </a:p>
          <a:p>
            <a:pPr lvl="1">
              <a:lnSpc>
                <a:spcPct val="80000"/>
              </a:lnSpc>
            </a:pPr>
            <a:r>
              <a:rPr lang="en-US" dirty="0">
                <a:latin typeface="Calibri" panose="020F0502020204030204" pitchFamily="34" charset="0"/>
              </a:rPr>
              <a:t>Reducing or eliminating manual interaction with applications (AGIIS System)</a:t>
            </a:r>
          </a:p>
          <a:p>
            <a:pPr lvl="1">
              <a:lnSpc>
                <a:spcPct val="80000"/>
              </a:lnSpc>
            </a:pPr>
            <a:r>
              <a:rPr lang="en-US" dirty="0">
                <a:latin typeface="Calibri" panose="020F0502020204030204" pitchFamily="34" charset="0"/>
              </a:rPr>
              <a:t>Eliminating the need to “learn” another application</a:t>
            </a:r>
          </a:p>
          <a:p>
            <a:pPr lvl="1">
              <a:lnSpc>
                <a:spcPct val="80000"/>
              </a:lnSpc>
            </a:pPr>
            <a:r>
              <a:rPr lang="en-US" dirty="0">
                <a:latin typeface="Calibri" panose="020F0502020204030204" pitchFamily="34" charset="0"/>
              </a:rPr>
              <a:t>Providing an automated interface with your application(s)</a:t>
            </a:r>
          </a:p>
          <a:p>
            <a:pPr lvl="1">
              <a:lnSpc>
                <a:spcPct val="80000"/>
              </a:lnSpc>
            </a:pPr>
            <a:r>
              <a:rPr lang="en-US" dirty="0">
                <a:latin typeface="Calibri" panose="020F0502020204030204" pitchFamily="34" charset="0"/>
              </a:rPr>
              <a:t>Automating repetitive manual tasks</a:t>
            </a:r>
          </a:p>
          <a:p>
            <a:pPr>
              <a:buNone/>
            </a:pPr>
            <a:r>
              <a:rPr lang="en-US" sz="2400" dirty="0"/>
              <a:t>AGIIS Offers:</a:t>
            </a:r>
            <a:r>
              <a:rPr lang="en-US" dirty="0"/>
              <a:t>		</a:t>
            </a:r>
            <a:endParaRPr lang="en-US" sz="3133" dirty="0">
              <a:latin typeface="Calibri" pitchFamily="34" charset="0"/>
              <a:cs typeface="Calibri" pitchFamily="34" charset="0"/>
            </a:endParaRPr>
          </a:p>
          <a:p>
            <a:pPr lvl="1"/>
            <a:r>
              <a:rPr lang="en-US" dirty="0">
                <a:latin typeface="Calibri" pitchFamily="34" charset="0"/>
                <a:cs typeface="Calibri" pitchFamily="34" charset="0"/>
              </a:rPr>
              <a:t>REST Services</a:t>
            </a:r>
          </a:p>
          <a:p>
            <a:pPr lvl="1"/>
            <a:r>
              <a:rPr lang="en-US" dirty="0">
                <a:latin typeface="Calibri" pitchFamily="34" charset="0"/>
                <a:cs typeface="Calibri" pitchFamily="34" charset="0"/>
              </a:rPr>
              <a:t>SOAP Based Services</a:t>
            </a:r>
            <a:endParaRPr lang="en-US" dirty="0"/>
          </a:p>
          <a:p>
            <a:pPr marL="365751" lvl="1" indent="0">
              <a:buNone/>
            </a:pPr>
            <a:endParaRPr lang="en-US" sz="2067" dirty="0">
              <a:latin typeface="Calibri" pitchFamily="34" charset="0"/>
              <a:cs typeface="Calibri" pitchFamily="34" charset="0"/>
            </a:endParaRPr>
          </a:p>
          <a:p>
            <a:pPr marL="0" indent="0">
              <a:buNone/>
            </a:pPr>
            <a:endParaRPr lang="en-US" sz="2600" dirty="0">
              <a:latin typeface="Calibri" pitchFamily="34" charset="0"/>
              <a:cs typeface="Calibri" pitchFamily="34" charset="0"/>
            </a:endParaRPr>
          </a:p>
        </p:txBody>
      </p:sp>
    </p:spTree>
    <p:extLst>
      <p:ext uri="{BB962C8B-B14F-4D97-AF65-F5344CB8AC3E}">
        <p14:creationId xmlns:p14="http://schemas.microsoft.com/office/powerpoint/2010/main" val="2118873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9400"/>
            <a:ext cx="10972800" cy="1143000"/>
          </a:xfrm>
        </p:spPr>
        <p:txBody>
          <a:bodyPr/>
          <a:lstStyle/>
          <a:p>
            <a:r>
              <a:rPr lang="en-US" dirty="0">
                <a:latin typeface="Georgia" panose="02040502050405020303" pitchFamily="18" charset="0"/>
              </a:rPr>
              <a:t>Service Recommendations</a:t>
            </a:r>
          </a:p>
        </p:txBody>
      </p:sp>
      <p:sp>
        <p:nvSpPr>
          <p:cNvPr id="3" name="Content Placeholder 2"/>
          <p:cNvSpPr>
            <a:spLocks noGrp="1"/>
          </p:cNvSpPr>
          <p:nvPr>
            <p:ph idx="1"/>
          </p:nvPr>
        </p:nvSpPr>
        <p:spPr>
          <a:xfrm>
            <a:off x="914397" y="1580778"/>
            <a:ext cx="10972800" cy="4646125"/>
          </a:xfrm>
        </p:spPr>
        <p:txBody>
          <a:bodyPr>
            <a:normAutofit fontScale="92500" lnSpcReduction="10000"/>
          </a:bodyPr>
          <a:lstStyle/>
          <a:p>
            <a:r>
              <a:rPr lang="en-US" sz="2667" dirty="0">
                <a:latin typeface="Calibri" panose="020F0502020204030204" pitchFamily="34" charset="0"/>
                <a:cs typeface="Calibri" panose="020F0502020204030204" pitchFamily="34" charset="0"/>
              </a:rPr>
              <a:t>Entity Look-Up</a:t>
            </a:r>
          </a:p>
          <a:p>
            <a:pPr lvl="1"/>
            <a:r>
              <a:rPr lang="en-US" dirty="0">
                <a:latin typeface="Calibri" panose="020F0502020204030204" pitchFamily="34" charset="0"/>
                <a:cs typeface="Calibri" panose="020F0502020204030204" pitchFamily="34" charset="0"/>
              </a:rPr>
              <a:t>Demographic Look-up</a:t>
            </a:r>
          </a:p>
          <a:p>
            <a:pPr lvl="1"/>
            <a:r>
              <a:rPr lang="en-US" dirty="0">
                <a:latin typeface="Calibri" panose="020F0502020204030204" pitchFamily="34" charset="0"/>
                <a:cs typeface="Calibri" panose="020F0502020204030204" pitchFamily="34" charset="0"/>
              </a:rPr>
              <a:t>Identifier Look-up</a:t>
            </a:r>
          </a:p>
          <a:p>
            <a:r>
              <a:rPr lang="en-US" sz="2667" dirty="0">
                <a:latin typeface="Calibri" panose="020F0502020204030204" pitchFamily="34" charset="0"/>
                <a:cs typeface="Calibri" panose="020F0502020204030204" pitchFamily="34" charset="0"/>
              </a:rPr>
              <a:t>Add Entity to Subset</a:t>
            </a:r>
          </a:p>
          <a:p>
            <a:r>
              <a:rPr lang="en-US" sz="2667" dirty="0">
                <a:latin typeface="Calibri" panose="020F0502020204030204" pitchFamily="34" charset="0"/>
                <a:cs typeface="Calibri" panose="020F0502020204030204" pitchFamily="34" charset="0"/>
              </a:rPr>
              <a:t>Update Entity Demographics</a:t>
            </a:r>
          </a:p>
          <a:p>
            <a:r>
              <a:rPr lang="en-US" sz="2667" dirty="0">
                <a:latin typeface="Calibri" panose="020F0502020204030204" pitchFamily="34" charset="0"/>
                <a:cs typeface="Calibri" panose="020F0502020204030204" pitchFamily="34" charset="0"/>
              </a:rPr>
              <a:t>Add Entity to AGIIS</a:t>
            </a:r>
          </a:p>
          <a:p>
            <a:r>
              <a:rPr lang="en-US" sz="2667" dirty="0">
                <a:latin typeface="Calibri" panose="020F0502020204030204" pitchFamily="34" charset="0"/>
                <a:cs typeface="Calibri" panose="020F0502020204030204" pitchFamily="34" charset="0"/>
              </a:rPr>
              <a:t>Search for Product by Identifier</a:t>
            </a:r>
          </a:p>
          <a:p>
            <a:r>
              <a:rPr lang="en-US" sz="2667" dirty="0">
                <a:latin typeface="Calibri" panose="020F0502020204030204" pitchFamily="34" charset="0"/>
                <a:cs typeface="Calibri" panose="020F0502020204030204" pitchFamily="34" charset="0"/>
              </a:rPr>
              <a:t>Search for Product by Attribute</a:t>
            </a:r>
          </a:p>
          <a:p>
            <a:pPr marL="0" indent="0">
              <a:buNone/>
            </a:pPr>
            <a:r>
              <a:rPr lang="en-US" sz="2667" dirty="0">
                <a:latin typeface="Calibri" panose="020F0502020204030204" pitchFamily="34" charset="0"/>
                <a:cs typeface="Calibri" panose="020F0502020204030204" pitchFamily="34" charset="0"/>
              </a:rPr>
              <a:t>For more information:</a:t>
            </a:r>
          </a:p>
          <a:p>
            <a:pPr marL="0" indent="0">
              <a:buNone/>
            </a:pPr>
            <a:r>
              <a:rPr lang="en-US" sz="1867" dirty="0">
                <a:latin typeface="Calibri" panose="020F0502020204030204" pitchFamily="34" charset="0"/>
                <a:cs typeface="Calibri" panose="020F0502020204030204" pitchFamily="34" charset="0"/>
                <a:hlinkClick r:id="rId3"/>
              </a:rPr>
              <a:t>AGIIS RESTful Services</a:t>
            </a:r>
            <a:endParaRPr lang="en-US" sz="1867" dirty="0">
              <a:latin typeface="Calibri" panose="020F0502020204030204" pitchFamily="34" charset="0"/>
              <a:cs typeface="Calibri" panose="020F0502020204030204" pitchFamily="34" charset="0"/>
            </a:endParaRPr>
          </a:p>
          <a:p>
            <a:pPr marL="0" indent="0">
              <a:buNone/>
            </a:pPr>
            <a:r>
              <a:rPr lang="en-US" sz="1867" dirty="0">
                <a:latin typeface="Calibri" panose="020F0502020204030204" pitchFamily="34" charset="0"/>
                <a:cs typeface="Calibri" panose="020F0502020204030204" pitchFamily="34" charset="0"/>
                <a:hlinkClick r:id="rId4"/>
              </a:rPr>
              <a:t>Web Services Overview (agiis.org)</a:t>
            </a:r>
            <a:endParaRPr lang="en-US" sz="1867" dirty="0">
              <a:latin typeface="Calibri" panose="020F0502020204030204" pitchFamily="34" charset="0"/>
              <a:cs typeface="Calibri" panose="020F0502020204030204" pitchFamily="34" charset="0"/>
            </a:endParaRPr>
          </a:p>
          <a:p>
            <a:pPr marL="0" indent="0">
              <a:buNone/>
            </a:pPr>
            <a:endParaRPr lang="en-US" sz="2000" dirty="0"/>
          </a:p>
          <a:p>
            <a:endParaRPr lang="en-US" dirty="0"/>
          </a:p>
          <a:p>
            <a:endParaRPr lang="en-US" dirty="0"/>
          </a:p>
        </p:txBody>
      </p:sp>
      <p:sp>
        <p:nvSpPr>
          <p:cNvPr id="4" name="Slide Number Placeholder 3"/>
          <p:cNvSpPr>
            <a:spLocks noGrp="1"/>
          </p:cNvSpPr>
          <p:nvPr>
            <p:ph type="sldNum" sz="quarter" idx="12"/>
          </p:nvPr>
        </p:nvSpPr>
        <p:spPr>
          <a:xfrm>
            <a:off x="10160000" y="24384"/>
            <a:ext cx="1422400"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DE3A8B2-84D3-49A8-8E03-921EE22FAEA7}" type="slidenum">
              <a:rPr lang="en-US" smtClean="0"/>
              <a:pPr/>
              <a:t>21</a:t>
            </a:fld>
            <a:endParaRPr lang="en-US" dirty="0"/>
          </a:p>
        </p:txBody>
      </p:sp>
      <p:pic>
        <p:nvPicPr>
          <p:cNvPr id="6" name="Picture 5">
            <a:extLst>
              <a:ext uri="{FF2B5EF4-FFF2-40B4-BE49-F238E27FC236}">
                <a16:creationId xmlns:a16="http://schemas.microsoft.com/office/drawing/2014/main" id="{14EF7CC4-1D82-15D2-3B02-FCFA82E11235}"/>
              </a:ext>
            </a:extLst>
          </p:cNvPr>
          <p:cNvPicPr>
            <a:picLocks noChangeAspect="1"/>
          </p:cNvPicPr>
          <p:nvPr/>
        </p:nvPicPr>
        <p:blipFill>
          <a:blip r:embed="rId5"/>
          <a:stretch>
            <a:fillRect/>
          </a:stretch>
        </p:blipFill>
        <p:spPr>
          <a:xfrm>
            <a:off x="5791200" y="1580778"/>
            <a:ext cx="6095997" cy="1477441"/>
          </a:xfrm>
          <a:prstGeom prst="rect">
            <a:avLst/>
          </a:prstGeom>
        </p:spPr>
      </p:pic>
      <p:pic>
        <p:nvPicPr>
          <p:cNvPr id="7" name="Picture 6">
            <a:extLst>
              <a:ext uri="{FF2B5EF4-FFF2-40B4-BE49-F238E27FC236}">
                <a16:creationId xmlns:a16="http://schemas.microsoft.com/office/drawing/2014/main" id="{3350340A-E444-00DC-DA4D-BCC7C559A17B}"/>
              </a:ext>
            </a:extLst>
          </p:cNvPr>
          <p:cNvPicPr>
            <a:picLocks noChangeAspect="1"/>
          </p:cNvPicPr>
          <p:nvPr/>
        </p:nvPicPr>
        <p:blipFill>
          <a:blip r:embed="rId6"/>
          <a:stretch>
            <a:fillRect/>
          </a:stretch>
        </p:blipFill>
        <p:spPr>
          <a:xfrm>
            <a:off x="5689600" y="3058219"/>
            <a:ext cx="6096000" cy="3089693"/>
          </a:xfrm>
          <a:prstGeom prst="rect">
            <a:avLst/>
          </a:prstGeom>
        </p:spPr>
      </p:pic>
    </p:spTree>
    <p:extLst>
      <p:ext uri="{BB962C8B-B14F-4D97-AF65-F5344CB8AC3E}">
        <p14:creationId xmlns:p14="http://schemas.microsoft.com/office/powerpoint/2010/main" val="2715525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Georgia" panose="02040502050405020303" pitchFamily="18" charset="0"/>
              </a:rPr>
              <a:t>Entity Extracts</a:t>
            </a:r>
          </a:p>
        </p:txBody>
      </p:sp>
      <p:sp>
        <p:nvSpPr>
          <p:cNvPr id="113667" name="Rectangle 3"/>
          <p:cNvSpPr>
            <a:spLocks noGrp="1" noChangeArrowheads="1"/>
          </p:cNvSpPr>
          <p:nvPr>
            <p:ph sz="quarter" idx="1"/>
          </p:nvPr>
        </p:nvSpPr>
        <p:spPr>
          <a:xfrm>
            <a:off x="838199" y="1606550"/>
            <a:ext cx="10515601" cy="4351338"/>
          </a:xfrm>
        </p:spPr>
        <p:txBody>
          <a:bodyPr>
            <a:normAutofit/>
          </a:bodyPr>
          <a:lstStyle/>
          <a:p>
            <a:r>
              <a:rPr lang="en-US" sz="2600" dirty="0">
                <a:latin typeface="Calibri" pitchFamily="34" charset="0"/>
                <a:cs typeface="Calibri" pitchFamily="34" charset="0"/>
              </a:rPr>
              <a:t>Entity Update Extract – Ongoing Maintenance</a:t>
            </a:r>
          </a:p>
          <a:p>
            <a:pPr lvl="1"/>
            <a:r>
              <a:rPr lang="en-US" sz="2200" dirty="0">
                <a:latin typeface="Calibri" pitchFamily="34" charset="0"/>
                <a:cs typeface="Calibri" pitchFamily="34" charset="0"/>
              </a:rPr>
              <a:t>Provides changes to entities in your subset</a:t>
            </a:r>
          </a:p>
          <a:p>
            <a:pPr lvl="1"/>
            <a:r>
              <a:rPr lang="en-US" sz="2267" dirty="0">
                <a:latin typeface="Calibri" pitchFamily="34" charset="0"/>
                <a:cs typeface="Calibri" pitchFamily="34" charset="0"/>
              </a:rPr>
              <a:t>Frequency – Daily, Weekly and Monthly</a:t>
            </a:r>
          </a:p>
          <a:p>
            <a:pPr lvl="1"/>
            <a:r>
              <a:rPr lang="en-US" sz="2267" dirty="0">
                <a:latin typeface="Calibri" pitchFamily="34" charset="0"/>
                <a:cs typeface="Calibri" pitchFamily="34" charset="0"/>
              </a:rPr>
              <a:t>Multiple Formats available</a:t>
            </a:r>
            <a:endParaRPr lang="en-US" sz="2267" dirty="0"/>
          </a:p>
          <a:p>
            <a:r>
              <a:rPr lang="en-US" sz="2600" dirty="0">
                <a:latin typeface="Calibri" pitchFamily="34" charset="0"/>
                <a:cs typeface="Calibri" pitchFamily="34" charset="0"/>
              </a:rPr>
              <a:t>Subset Extracts</a:t>
            </a:r>
          </a:p>
          <a:p>
            <a:pPr lvl="1"/>
            <a:r>
              <a:rPr lang="en-US" sz="2200" dirty="0">
                <a:latin typeface="Calibri" pitchFamily="34" charset="0"/>
                <a:cs typeface="Calibri" pitchFamily="34" charset="0"/>
              </a:rPr>
              <a:t>Report containing all entities in your subset including GLN and associated demographics</a:t>
            </a:r>
          </a:p>
          <a:p>
            <a:pPr lvl="1"/>
            <a:r>
              <a:rPr lang="en-US" sz="2133" dirty="0">
                <a:latin typeface="Calibri" pitchFamily="34" charset="0"/>
                <a:cs typeface="Calibri" pitchFamily="34" charset="0"/>
              </a:rPr>
              <a:t>Frequency – On Demand</a:t>
            </a:r>
          </a:p>
          <a:p>
            <a:pPr lvl="1"/>
            <a:r>
              <a:rPr lang="en-US" sz="2133" dirty="0">
                <a:latin typeface="Calibri" pitchFamily="34" charset="0"/>
                <a:cs typeface="Calibri" pitchFamily="34" charset="0"/>
              </a:rPr>
              <a:t> Multiple Formats available</a:t>
            </a:r>
            <a:endParaRPr lang="en-US" sz="2133" dirty="0"/>
          </a:p>
          <a:p>
            <a:pPr marL="365751" lvl="1" indent="0">
              <a:buNone/>
            </a:pPr>
            <a:endParaRPr lang="en-US" sz="2067" dirty="0">
              <a:latin typeface="Calibri" pitchFamily="34" charset="0"/>
              <a:cs typeface="Calibri" pitchFamily="34" charset="0"/>
            </a:endParaRPr>
          </a:p>
          <a:p>
            <a:pPr marL="0" indent="0">
              <a:buNone/>
            </a:pPr>
            <a:endParaRPr lang="en-US" sz="2600" dirty="0">
              <a:latin typeface="Calibri" pitchFamily="34" charset="0"/>
              <a:cs typeface="Calibri" pitchFamily="34" charset="0"/>
            </a:endParaRPr>
          </a:p>
        </p:txBody>
      </p:sp>
    </p:spTree>
    <p:extLst>
      <p:ext uri="{BB962C8B-B14F-4D97-AF65-F5344CB8AC3E}">
        <p14:creationId xmlns:p14="http://schemas.microsoft.com/office/powerpoint/2010/main" val="810888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1" cy="1325563"/>
          </a:xfrm>
        </p:spPr>
        <p:txBody>
          <a:bodyPr/>
          <a:lstStyle/>
          <a:p>
            <a:r>
              <a:rPr lang="en-US" dirty="0">
                <a:solidFill>
                  <a:schemeClr val="accent1">
                    <a:lumMod val="75000"/>
                  </a:schemeClr>
                </a:solidFill>
                <a:latin typeface="Georgia" panose="02040502050405020303" pitchFamily="18" charset="0"/>
              </a:rPr>
              <a:t>Available Resources</a:t>
            </a:r>
          </a:p>
        </p:txBody>
      </p:sp>
      <p:sp>
        <p:nvSpPr>
          <p:cNvPr id="3" name="Content Placeholder 2"/>
          <p:cNvSpPr>
            <a:spLocks noGrp="1"/>
          </p:cNvSpPr>
          <p:nvPr>
            <p:ph idx="1"/>
          </p:nvPr>
        </p:nvSpPr>
        <p:spPr>
          <a:xfrm>
            <a:off x="539261" y="1114425"/>
            <a:ext cx="10515600" cy="4983161"/>
          </a:xfrm>
        </p:spPr>
        <p:txBody>
          <a:bodyPr>
            <a:normAutofit fontScale="92500" lnSpcReduction="20000"/>
          </a:bodyPr>
          <a:lstStyle/>
          <a:p>
            <a:r>
              <a:rPr lang="en-US" sz="1800" dirty="0">
                <a:latin typeface="Calibri" panose="020F0502020204030204" pitchFamily="34" charset="0"/>
                <a:cs typeface="Calibri" panose="020F0502020204030204" pitchFamily="34" charset="0"/>
              </a:rPr>
              <a:t>AgGateway Newsletter</a:t>
            </a:r>
          </a:p>
          <a:p>
            <a:r>
              <a:rPr lang="en-US" sz="1800" dirty="0">
                <a:latin typeface="Calibri" panose="020F0502020204030204" pitchFamily="34" charset="0"/>
                <a:cs typeface="Calibri" panose="020F0502020204030204" pitchFamily="34" charset="0"/>
              </a:rPr>
              <a:t>AgGateway Website</a:t>
            </a:r>
          </a:p>
          <a:p>
            <a:r>
              <a:rPr lang="en-US" sz="1800" dirty="0">
                <a:latin typeface="Calibri" panose="020F0502020204030204" pitchFamily="34" charset="0"/>
                <a:cs typeface="Calibri" panose="020F0502020204030204" pitchFamily="34" charset="0"/>
              </a:rPr>
              <a:t>White Papers                                                                                             </a:t>
            </a:r>
          </a:p>
          <a:p>
            <a:pPr lvl="1"/>
            <a:r>
              <a:rPr lang="en-US" sz="1800" dirty="0">
                <a:latin typeface="Calibri" panose="020F0502020204030204" pitchFamily="34" charset="0"/>
                <a:cs typeface="Calibri" panose="020F0502020204030204" pitchFamily="34" charset="0"/>
              </a:rPr>
              <a:t>AGIIS Duplicate Prevention</a:t>
            </a:r>
          </a:p>
          <a:p>
            <a:pPr lvl="1"/>
            <a:r>
              <a:rPr lang="en-US" sz="1800" dirty="0">
                <a:latin typeface="Calibri" panose="020F0502020204030204" pitchFamily="34" charset="0"/>
                <a:cs typeface="Calibri" panose="020F0502020204030204" pitchFamily="34" charset="0"/>
              </a:rPr>
              <a:t>AGIIS Entity Synchronization</a:t>
            </a:r>
          </a:p>
          <a:p>
            <a:pPr lvl="1"/>
            <a:r>
              <a:rPr lang="en-US" sz="1800" dirty="0">
                <a:latin typeface="Calibri" panose="020F0502020204030204" pitchFamily="34" charset="0"/>
                <a:cs typeface="Calibri" panose="020F0502020204030204" pitchFamily="34" charset="0"/>
              </a:rPr>
              <a:t>AGIIS Product Synchronization</a:t>
            </a:r>
          </a:p>
          <a:p>
            <a:pPr lvl="1"/>
            <a:r>
              <a:rPr lang="en-US" sz="1800" dirty="0">
                <a:latin typeface="Calibri" panose="020F0502020204030204" pitchFamily="34" charset="0"/>
                <a:cs typeface="Calibri" panose="020F0502020204030204" pitchFamily="34" charset="0"/>
              </a:rPr>
              <a:t>AGIIS Fact Sheet</a:t>
            </a:r>
          </a:p>
          <a:p>
            <a:r>
              <a:rPr lang="en-US" sz="1800" dirty="0">
                <a:latin typeface="Calibri" panose="020F0502020204030204" pitchFamily="34" charset="0"/>
                <a:cs typeface="Calibri" panose="020F0502020204030204" pitchFamily="34" charset="0"/>
              </a:rPr>
              <a:t>Release Notes</a:t>
            </a:r>
          </a:p>
          <a:p>
            <a:pPr lvl="1"/>
            <a:r>
              <a:rPr lang="en-US" sz="1800" dirty="0">
                <a:latin typeface="Calibri" panose="020F0502020204030204" pitchFamily="34" charset="0"/>
                <a:cs typeface="Calibri" panose="020F0502020204030204" pitchFamily="34" charset="0"/>
              </a:rPr>
              <a:t>Detailed information regarding new enhancements</a:t>
            </a:r>
          </a:p>
          <a:p>
            <a:pPr lvl="1"/>
            <a:r>
              <a:rPr lang="en-US" sz="1800" dirty="0">
                <a:latin typeface="Calibri" panose="020F0502020204030204" pitchFamily="34" charset="0"/>
                <a:cs typeface="Calibri" panose="020F0502020204030204" pitchFamily="34" charset="0"/>
              </a:rPr>
              <a:t>Released each time an enhancement occurs</a:t>
            </a:r>
          </a:p>
          <a:p>
            <a:r>
              <a:rPr lang="en-US" sz="1800" dirty="0">
                <a:latin typeface="Calibri" panose="020F0502020204030204" pitchFamily="34" charset="0"/>
                <a:cs typeface="Calibri" panose="020F0502020204030204" pitchFamily="34" charset="0"/>
              </a:rPr>
              <a:t>Page level help</a:t>
            </a:r>
          </a:p>
          <a:p>
            <a:pPr lvl="1"/>
            <a:r>
              <a:rPr lang="en-US" sz="1800" dirty="0">
                <a:latin typeface="Calibri" panose="020F0502020204030204" pitchFamily="34" charset="0"/>
                <a:cs typeface="Calibri" panose="020F0502020204030204" pitchFamily="34" charset="0"/>
              </a:rPr>
              <a:t>Provides detail of every field on the page</a:t>
            </a:r>
          </a:p>
          <a:p>
            <a:pPr lvl="1"/>
            <a:r>
              <a:rPr lang="en-US" sz="1800" dirty="0">
                <a:latin typeface="Calibri" panose="020F0502020204030204" pitchFamily="34" charset="0"/>
                <a:cs typeface="Calibri" panose="020F0502020204030204" pitchFamily="34" charset="0"/>
              </a:rPr>
              <a:t>Provides tips and tricks on how to navigate the page</a:t>
            </a:r>
          </a:p>
          <a:p>
            <a:pPr lvl="1"/>
            <a:r>
              <a:rPr lang="en-US" sz="1800" dirty="0">
                <a:latin typeface="Calibri" panose="020F0502020204030204" pitchFamily="34" charset="0"/>
                <a:cs typeface="Calibri" panose="020F0502020204030204" pitchFamily="34" charset="0"/>
              </a:rPr>
              <a:t>Provides details and examples of what needs to be populated in fields</a:t>
            </a:r>
          </a:p>
          <a:p>
            <a:pPr lvl="1"/>
            <a:r>
              <a:rPr lang="en-US" sz="1800" dirty="0">
                <a:latin typeface="Calibri" panose="020F0502020204030204" pitchFamily="34" charset="0"/>
                <a:cs typeface="Calibri" panose="020F0502020204030204" pitchFamily="34" charset="0"/>
              </a:rPr>
              <a:t>Hover help is used on fields to aid users</a:t>
            </a:r>
          </a:p>
          <a:p>
            <a:r>
              <a:rPr lang="en-US" sz="1800" dirty="0">
                <a:latin typeface="Calibri" panose="020F0502020204030204" pitchFamily="34" charset="0"/>
                <a:cs typeface="Calibri" panose="020F0502020204030204" pitchFamily="34" charset="0"/>
              </a:rPr>
              <a:t>Tutorials</a:t>
            </a:r>
          </a:p>
          <a:p>
            <a:pPr lvl="1"/>
            <a:r>
              <a:rPr lang="en-US" sz="1800" dirty="0">
                <a:latin typeface="Calibri" panose="020F0502020204030204" pitchFamily="34" charset="0"/>
                <a:cs typeface="Calibri" panose="020F0502020204030204" pitchFamily="34" charset="0"/>
              </a:rPr>
              <a:t>Tutorials are located under “Help” on the Menu Bar</a:t>
            </a:r>
          </a:p>
          <a:p>
            <a:pPr lvl="1"/>
            <a:r>
              <a:rPr lang="en-US" sz="1800" dirty="0">
                <a:latin typeface="Calibri" panose="020F0502020204030204" pitchFamily="34" charset="0"/>
                <a:cs typeface="Calibri" panose="020F0502020204030204" pitchFamily="34" charset="0"/>
              </a:rPr>
              <a:t>Covers – General overview, Entities, Products, Admin</a:t>
            </a:r>
          </a:p>
          <a:p>
            <a:endParaRPr lang="en-US" dirty="0"/>
          </a:p>
          <a:p>
            <a:pPr marL="0" indent="0">
              <a:buNone/>
            </a:pPr>
            <a:endParaRPr lang="en-US" dirty="0">
              <a:solidFill>
                <a:srgbClr val="FF0000"/>
              </a:solidFill>
            </a:endParaRPr>
          </a:p>
          <a:p>
            <a:endParaRPr lang="en-US" dirty="0"/>
          </a:p>
          <a:p>
            <a:endParaRPr lang="en-US" dirty="0"/>
          </a:p>
          <a:p>
            <a:pPr lvl="1"/>
            <a:endParaRPr lang="en-US" dirty="0"/>
          </a:p>
          <a:p>
            <a:pPr lvl="1"/>
            <a:endParaRPr lang="en-US" dirty="0"/>
          </a:p>
          <a:p>
            <a:pPr lvl="1"/>
            <a:endParaRPr lang="en-US" dirty="0"/>
          </a:p>
          <a:p>
            <a:pPr lvl="1"/>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23</a:t>
            </a:fld>
            <a:endParaRPr lang="en-US" dirty="0"/>
          </a:p>
        </p:txBody>
      </p:sp>
      <p:pic>
        <p:nvPicPr>
          <p:cNvPr id="5" name="Picture 4">
            <a:extLst>
              <a:ext uri="{FF2B5EF4-FFF2-40B4-BE49-F238E27FC236}">
                <a16:creationId xmlns:a16="http://schemas.microsoft.com/office/drawing/2014/main" id="{EC259E77-9D44-7547-6337-C5A49B5C2025}"/>
              </a:ext>
            </a:extLst>
          </p:cNvPr>
          <p:cNvPicPr>
            <a:picLocks noChangeAspect="1"/>
          </p:cNvPicPr>
          <p:nvPr/>
        </p:nvPicPr>
        <p:blipFill>
          <a:blip r:embed="rId3"/>
          <a:stretch>
            <a:fillRect/>
          </a:stretch>
        </p:blipFill>
        <p:spPr>
          <a:xfrm>
            <a:off x="8534401" y="1580775"/>
            <a:ext cx="2418321" cy="3141447"/>
          </a:xfrm>
          <a:prstGeom prst="rect">
            <a:avLst/>
          </a:prstGeom>
        </p:spPr>
      </p:pic>
    </p:spTree>
    <p:extLst>
      <p:ext uri="{BB962C8B-B14F-4D97-AF65-F5344CB8AC3E}">
        <p14:creationId xmlns:p14="http://schemas.microsoft.com/office/powerpoint/2010/main" val="1028362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8162"/>
            <a:ext cx="10515600" cy="690685"/>
          </a:xfrm>
        </p:spPr>
        <p:txBody>
          <a:bodyPr>
            <a:normAutofit fontScale="90000"/>
          </a:bodyPr>
          <a:lstStyle/>
          <a:p>
            <a:r>
              <a:rPr lang="en-US" dirty="0">
                <a:latin typeface="Georgia" panose="02040502050405020303" pitchFamily="18" charset="0"/>
              </a:rPr>
              <a:t>Resources - Continued</a:t>
            </a:r>
            <a:r>
              <a:rPr lang="en-US" dirty="0"/>
              <a:t>	</a:t>
            </a:r>
            <a:endParaRPr lang="en-US" dirty="0">
              <a:solidFill>
                <a:schemeClr val="tx1">
                  <a:lumMod val="65000"/>
                  <a:lumOff val="35000"/>
                </a:schemeClr>
              </a:solidFill>
            </a:endParaRPr>
          </a:p>
        </p:txBody>
      </p:sp>
      <p:sp>
        <p:nvSpPr>
          <p:cNvPr id="3" name="Content Placeholder 2"/>
          <p:cNvSpPr>
            <a:spLocks noGrp="1"/>
          </p:cNvSpPr>
          <p:nvPr>
            <p:ph idx="1"/>
          </p:nvPr>
        </p:nvSpPr>
        <p:spPr>
          <a:xfrm>
            <a:off x="987426" y="1138847"/>
            <a:ext cx="9111465" cy="5689600"/>
          </a:xfrm>
        </p:spPr>
        <p:txBody>
          <a:bodyPr>
            <a:noAutofit/>
          </a:bodyPr>
          <a:lstStyle/>
          <a:p>
            <a:r>
              <a:rPr lang="en-US" sz="1600" dirty="0">
                <a:latin typeface="Calibri" panose="020F0502020204030204" pitchFamily="34" charset="0"/>
                <a:cs typeface="Calibri" panose="020F0502020204030204" pitchFamily="34" charset="0"/>
              </a:rPr>
              <a:t>Subscriber Training</a:t>
            </a:r>
          </a:p>
          <a:p>
            <a:pPr lvl="1"/>
            <a:r>
              <a:rPr lang="en-US" sz="1600" dirty="0">
                <a:latin typeface="Calibri" panose="020F0502020204030204" pitchFamily="34" charset="0"/>
                <a:cs typeface="Calibri" panose="020F0502020204030204" pitchFamily="34" charset="0"/>
              </a:rPr>
              <a:t>Website Tour for Subscriber administrators and users</a:t>
            </a:r>
          </a:p>
          <a:p>
            <a:pPr lvl="1"/>
            <a:r>
              <a:rPr lang="en-US" sz="1600" dirty="0">
                <a:latin typeface="Calibri" panose="020F0502020204030204" pitchFamily="34" charset="0"/>
                <a:cs typeface="Calibri" panose="020F0502020204030204" pitchFamily="34" charset="0"/>
              </a:rPr>
              <a:t>Web Meetings</a:t>
            </a:r>
          </a:p>
          <a:p>
            <a:pPr lvl="2"/>
            <a:r>
              <a:rPr lang="en-US" sz="1600" dirty="0">
                <a:latin typeface="Calibri" panose="020F0502020204030204" pitchFamily="34" charset="0"/>
                <a:cs typeface="Calibri" panose="020F0502020204030204" pitchFamily="34" charset="0"/>
              </a:rPr>
              <a:t>Product loads</a:t>
            </a:r>
          </a:p>
          <a:p>
            <a:pPr lvl="2"/>
            <a:r>
              <a:rPr lang="en-US" sz="1600" dirty="0">
                <a:latin typeface="Calibri" panose="020F0502020204030204" pitchFamily="34" charset="0"/>
                <a:cs typeface="Calibri" panose="020F0502020204030204" pitchFamily="34" charset="0"/>
              </a:rPr>
              <a:t>Entity bulk loads</a:t>
            </a:r>
          </a:p>
          <a:p>
            <a:pPr lvl="2"/>
            <a:r>
              <a:rPr lang="en-US" sz="1600" dirty="0">
                <a:latin typeface="Calibri" panose="020F0502020204030204" pitchFamily="34" charset="0"/>
                <a:cs typeface="Calibri" panose="020F0502020204030204" pitchFamily="34" charset="0"/>
              </a:rPr>
              <a:t>Extracts</a:t>
            </a:r>
          </a:p>
          <a:p>
            <a:pPr lvl="2"/>
            <a:r>
              <a:rPr lang="en-US" sz="1600" dirty="0">
                <a:latin typeface="Calibri" panose="020F0502020204030204" pitchFamily="34" charset="0"/>
                <a:cs typeface="Calibri" panose="020F0502020204030204" pitchFamily="34" charset="0"/>
              </a:rPr>
              <a:t>Web Service implementation </a:t>
            </a:r>
          </a:p>
          <a:p>
            <a:pPr lvl="2"/>
            <a:r>
              <a:rPr lang="en-US" sz="1600" dirty="0">
                <a:latin typeface="Calibri" panose="020F0502020204030204" pitchFamily="34" charset="0"/>
                <a:cs typeface="Calibri" panose="020F0502020204030204" pitchFamily="34" charset="0"/>
              </a:rPr>
              <a:t>Review of existing functionality</a:t>
            </a:r>
          </a:p>
          <a:p>
            <a:pPr lvl="2"/>
            <a:r>
              <a:rPr lang="en-US" sz="1600" dirty="0">
                <a:latin typeface="Calibri" panose="020F0502020204030204" pitchFamily="34" charset="0"/>
                <a:cs typeface="Calibri" panose="020F0502020204030204" pitchFamily="34" charset="0"/>
              </a:rPr>
              <a:t>Maintaining Subscriber profiles and users</a:t>
            </a:r>
          </a:p>
          <a:p>
            <a:r>
              <a:rPr lang="en-US" sz="1600" dirty="0">
                <a:latin typeface="Calibri" panose="020F0502020204030204" pitchFamily="34" charset="0"/>
                <a:cs typeface="Calibri" panose="020F0502020204030204" pitchFamily="34" charset="0"/>
              </a:rPr>
              <a:t>Conference Training</a:t>
            </a:r>
          </a:p>
          <a:p>
            <a:pPr lvl="1"/>
            <a:r>
              <a:rPr lang="en-US" sz="1600" dirty="0">
                <a:latin typeface="Calibri" panose="020F0502020204030204" pitchFamily="34" charset="0"/>
                <a:cs typeface="Calibri" panose="020F0502020204030204" pitchFamily="34" charset="0"/>
              </a:rPr>
              <a:t>Annual </a:t>
            </a:r>
          </a:p>
          <a:p>
            <a:pPr lvl="1"/>
            <a:r>
              <a:rPr lang="en-US" sz="1600" dirty="0">
                <a:latin typeface="Calibri" panose="020F0502020204030204" pitchFamily="34" charset="0"/>
                <a:cs typeface="Calibri" panose="020F0502020204030204" pitchFamily="34" charset="0"/>
              </a:rPr>
              <a:t>MYM</a:t>
            </a:r>
          </a:p>
          <a:p>
            <a:r>
              <a:rPr lang="en-US" sz="1600" dirty="0">
                <a:latin typeface="Calibri" panose="020F0502020204030204" pitchFamily="34" charset="0"/>
                <a:cs typeface="Calibri" panose="020F0502020204030204" pitchFamily="34" charset="0"/>
              </a:rPr>
              <a:t>Member Services</a:t>
            </a:r>
          </a:p>
          <a:p>
            <a:pPr lvl="1"/>
            <a:r>
              <a:rPr lang="en-US" sz="1600" dirty="0">
                <a:latin typeface="Calibri" panose="020F0502020204030204" pitchFamily="34" charset="0"/>
                <a:cs typeface="Calibri" panose="020F0502020204030204" pitchFamily="34" charset="0"/>
              </a:rPr>
              <a:t>866-251-8618 or </a:t>
            </a:r>
            <a:r>
              <a:rPr lang="en-US" sz="1600" dirty="0">
                <a:latin typeface="Calibri" panose="020F0502020204030204" pitchFamily="34" charset="0"/>
                <a:cs typeface="Calibri" panose="020F0502020204030204" pitchFamily="34" charset="0"/>
                <a:hlinkClick r:id="rId3"/>
              </a:rPr>
              <a:t>Member.Services@AgGateway.org</a:t>
            </a:r>
            <a:endParaRPr lang="en-US" sz="1600" dirty="0">
              <a:latin typeface="Calibri" panose="020F0502020204030204" pitchFamily="34" charset="0"/>
              <a:cs typeface="Calibri" panose="020F0502020204030204" pitchFamily="34" charset="0"/>
            </a:endParaRPr>
          </a:p>
          <a:p>
            <a:endParaRPr lang="en-US" sz="2600" dirty="0"/>
          </a:p>
          <a:p>
            <a:pPr lvl="1"/>
            <a:endParaRPr lang="en-US"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24</a:t>
            </a:fld>
            <a:endParaRPr lang="en-US" dirty="0"/>
          </a:p>
        </p:txBody>
      </p:sp>
    </p:spTree>
    <p:extLst>
      <p:ext uri="{BB962C8B-B14F-4D97-AF65-F5344CB8AC3E}">
        <p14:creationId xmlns:p14="http://schemas.microsoft.com/office/powerpoint/2010/main" val="456267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6497"/>
            <a:ext cx="10515600" cy="833559"/>
          </a:xfrm>
        </p:spPr>
        <p:txBody>
          <a:bodyPr>
            <a:normAutofit/>
          </a:bodyPr>
          <a:lstStyle/>
          <a:p>
            <a:r>
              <a:rPr lang="en-US" dirty="0">
                <a:latin typeface="Georgia" panose="02040502050405020303" pitchFamily="18" charset="0"/>
              </a:rPr>
              <a:t>Resources - Continued</a:t>
            </a:r>
            <a:r>
              <a:rPr lang="en-US" dirty="0"/>
              <a:t>	</a:t>
            </a:r>
          </a:p>
        </p:txBody>
      </p:sp>
      <p:sp>
        <p:nvSpPr>
          <p:cNvPr id="3" name="Content Placeholder 2"/>
          <p:cNvSpPr>
            <a:spLocks noGrp="1"/>
          </p:cNvSpPr>
          <p:nvPr>
            <p:ph idx="1"/>
          </p:nvPr>
        </p:nvSpPr>
        <p:spPr>
          <a:xfrm>
            <a:off x="1016001" y="1369002"/>
            <a:ext cx="9111465" cy="4600575"/>
          </a:xfrm>
        </p:spPr>
        <p:txBody>
          <a:bodyPr>
            <a:noAutofit/>
          </a:bodyPr>
          <a:lstStyle/>
          <a:p>
            <a:pPr>
              <a:buClr>
                <a:srgbClr val="00548B"/>
              </a:buClr>
            </a:pPr>
            <a:r>
              <a:rPr lang="en-US" sz="2133" dirty="0">
                <a:latin typeface="Calibri" panose="020F0502020204030204" pitchFamily="34" charset="0"/>
                <a:cs typeface="Calibri" panose="020F0502020204030204" pitchFamily="34" charset="0"/>
              </a:rPr>
              <a:t>Online Duplicate Training and Certification</a:t>
            </a:r>
          </a:p>
          <a:p>
            <a:pPr lvl="1">
              <a:buClr>
                <a:srgbClr val="00548B"/>
              </a:buClr>
            </a:pPr>
            <a:r>
              <a:rPr lang="en-US" sz="2133" dirty="0">
                <a:latin typeface="Calibri" panose="020F0502020204030204" pitchFamily="34" charset="0"/>
                <a:cs typeface="Calibri" panose="020F0502020204030204" pitchFamily="34" charset="0"/>
              </a:rPr>
              <a:t>Educates users on AGIIS Business rules</a:t>
            </a:r>
          </a:p>
          <a:p>
            <a:pPr lvl="1">
              <a:buClr>
                <a:srgbClr val="00548B"/>
              </a:buClr>
            </a:pPr>
            <a:r>
              <a:rPr lang="en-US" sz="2133" dirty="0">
                <a:latin typeface="Calibri" panose="020F0502020204030204" pitchFamily="34" charset="0"/>
                <a:cs typeface="Calibri" panose="020F0502020204030204" pitchFamily="34" charset="0"/>
              </a:rPr>
              <a:t>Informs users on how to identify and report a duplicate</a:t>
            </a:r>
          </a:p>
          <a:p>
            <a:pPr lvl="1">
              <a:buClr>
                <a:srgbClr val="00548B"/>
              </a:buClr>
            </a:pPr>
            <a:r>
              <a:rPr lang="en-US" sz="2133" dirty="0">
                <a:latin typeface="Calibri" panose="020F0502020204030204" pitchFamily="34" charset="0"/>
                <a:cs typeface="Calibri" panose="020F0502020204030204" pitchFamily="34" charset="0"/>
              </a:rPr>
              <a:t>Certify users to report duplicates </a:t>
            </a:r>
          </a:p>
          <a:p>
            <a:endParaRPr lang="en-US" sz="2600" dirty="0"/>
          </a:p>
          <a:p>
            <a:pPr lvl="1"/>
            <a:endParaRPr lang="en-US" dirty="0"/>
          </a:p>
          <a:p>
            <a:pPr marL="274313" lvl="1" indent="0">
              <a:buNone/>
            </a:pPr>
            <a:endParaRPr lang="en-US" sz="1600" dirty="0"/>
          </a:p>
          <a:p>
            <a:pPr lvl="1">
              <a:buNone/>
            </a:pPr>
            <a:endParaRPr lang="en-US" dirty="0">
              <a:solidFill>
                <a:srgbClr val="FF0000"/>
              </a:solidFill>
            </a:endParaRPr>
          </a:p>
        </p:txBody>
      </p:sp>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25</a:t>
            </a:fld>
            <a:endParaRPr lang="en-US" dirty="0"/>
          </a:p>
        </p:txBody>
      </p:sp>
      <p:pic>
        <p:nvPicPr>
          <p:cNvPr id="6" name="Picture 4">
            <a:extLst>
              <a:ext uri="{FF2B5EF4-FFF2-40B4-BE49-F238E27FC236}">
                <a16:creationId xmlns:a16="http://schemas.microsoft.com/office/drawing/2014/main" id="{DA4D591D-85DB-4E97-96DA-8E1A7DA1934C}"/>
              </a:ext>
            </a:extLst>
          </p:cNvPr>
          <p:cNvPicPr>
            <a:picLocks noChangeAspect="1" noChangeArrowheads="1"/>
          </p:cNvPicPr>
          <p:nvPr/>
        </p:nvPicPr>
        <p:blipFill>
          <a:blip r:embed="rId3" cstate="print"/>
          <a:srcRect/>
          <a:stretch>
            <a:fillRect/>
          </a:stretch>
        </p:blipFill>
        <p:spPr bwMode="auto">
          <a:xfrm>
            <a:off x="1795175" y="3413761"/>
            <a:ext cx="2171700" cy="1752600"/>
          </a:xfrm>
          <a:prstGeom prst="rect">
            <a:avLst/>
          </a:prstGeom>
          <a:noFill/>
          <a:ln w="9525">
            <a:noFill/>
            <a:miter lim="800000"/>
            <a:headEnd/>
            <a:tailEnd/>
          </a:ln>
        </p:spPr>
      </p:pic>
      <p:pic>
        <p:nvPicPr>
          <p:cNvPr id="7" name="Picture 2">
            <a:extLst>
              <a:ext uri="{FF2B5EF4-FFF2-40B4-BE49-F238E27FC236}">
                <a16:creationId xmlns:a16="http://schemas.microsoft.com/office/drawing/2014/main" id="{DE92359C-FAF8-4E03-899F-E48EAA25EE5B}"/>
              </a:ext>
            </a:extLst>
          </p:cNvPr>
          <p:cNvPicPr>
            <a:picLocks noChangeAspect="1" noChangeArrowheads="1"/>
          </p:cNvPicPr>
          <p:nvPr/>
        </p:nvPicPr>
        <p:blipFill>
          <a:blip r:embed="rId4" cstate="print"/>
          <a:srcRect/>
          <a:stretch>
            <a:fillRect/>
          </a:stretch>
        </p:blipFill>
        <p:spPr bwMode="auto">
          <a:xfrm>
            <a:off x="5994401" y="2921001"/>
            <a:ext cx="3980556" cy="3185631"/>
          </a:xfrm>
          <a:prstGeom prst="rect">
            <a:avLst/>
          </a:prstGeom>
          <a:noFill/>
          <a:ln w="9525">
            <a:noFill/>
            <a:miter lim="800000"/>
            <a:headEnd/>
            <a:tailEnd/>
          </a:ln>
        </p:spPr>
      </p:pic>
    </p:spTree>
    <p:extLst>
      <p:ext uri="{BB962C8B-B14F-4D97-AF65-F5344CB8AC3E}">
        <p14:creationId xmlns:p14="http://schemas.microsoft.com/office/powerpoint/2010/main" val="3853402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FA63-25DA-9399-CADA-95645ED5DA8A}"/>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8D5B5918-1318-F56F-9D8B-5949CC3C077E}"/>
              </a:ext>
            </a:extLst>
          </p:cNvPr>
          <p:cNvSpPr>
            <a:spLocks noGrp="1"/>
          </p:cNvSpPr>
          <p:nvPr>
            <p:ph idx="1"/>
          </p:nvPr>
        </p:nvSpPr>
        <p:spPr/>
        <p:txBody>
          <a:bodyPr/>
          <a:lstStyle/>
          <a:p>
            <a:r>
              <a:rPr lang="en-US" dirty="0"/>
              <a:t>What questions do you have?</a:t>
            </a:r>
          </a:p>
          <a:p>
            <a:endParaRPr lang="en-US" dirty="0"/>
          </a:p>
          <a:p>
            <a:pPr lvl="1"/>
            <a:r>
              <a:rPr lang="en-US" dirty="0">
                <a:hlinkClick r:id="rId2"/>
              </a:rPr>
              <a:t>Member.Services@AgGateway.org</a:t>
            </a:r>
            <a:endParaRPr lang="en-US" dirty="0"/>
          </a:p>
          <a:p>
            <a:pPr lvl="1"/>
            <a:r>
              <a:rPr lang="en-US" dirty="0"/>
              <a:t>+1 (866) 251-8618</a:t>
            </a:r>
          </a:p>
        </p:txBody>
      </p:sp>
      <p:sp>
        <p:nvSpPr>
          <p:cNvPr id="4" name="Slide Number Placeholder 3">
            <a:extLst>
              <a:ext uri="{FF2B5EF4-FFF2-40B4-BE49-F238E27FC236}">
                <a16:creationId xmlns:a16="http://schemas.microsoft.com/office/drawing/2014/main" id="{16874CA7-A7EC-E99D-597F-BF611850226B}"/>
              </a:ext>
            </a:extLst>
          </p:cNvPr>
          <p:cNvSpPr>
            <a:spLocks noGrp="1"/>
          </p:cNvSpPr>
          <p:nvPr>
            <p:ph type="sldNum" sz="quarter" idx="10"/>
          </p:nvPr>
        </p:nvSpPr>
        <p:spPr/>
        <p:txBody>
          <a:bodyPr/>
          <a:lstStyle/>
          <a:p>
            <a:pPr>
              <a:defRPr/>
            </a:pPr>
            <a:fld id="{CB5ADD08-3A34-9040-B625-37794D4BA412}" type="slidenum">
              <a:rPr lang="en-US" smtClean="0"/>
              <a:pPr>
                <a:defRPr/>
              </a:pPr>
              <a:t>26</a:t>
            </a:fld>
            <a:endParaRPr lang="en-US" dirty="0"/>
          </a:p>
        </p:txBody>
      </p:sp>
    </p:spTree>
    <p:extLst>
      <p:ext uri="{BB962C8B-B14F-4D97-AF65-F5344CB8AC3E}">
        <p14:creationId xmlns:p14="http://schemas.microsoft.com/office/powerpoint/2010/main" val="1209590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1">
            <a:extLst>
              <a:ext uri="{FF2B5EF4-FFF2-40B4-BE49-F238E27FC236}">
                <a16:creationId xmlns:a16="http://schemas.microsoft.com/office/drawing/2014/main" id="{C982D252-321A-2868-FBB7-01D0F950ADAA}"/>
              </a:ext>
            </a:extLst>
          </p:cNvPr>
          <p:cNvSpPr>
            <a:spLocks noGrp="1" noChangeArrowheads="1"/>
          </p:cNvSpPr>
          <p:nvPr>
            <p:ph type="ctrTitle"/>
          </p:nvPr>
        </p:nvSpPr>
        <p:spPr>
          <a:xfrm>
            <a:off x="1601788" y="3022600"/>
            <a:ext cx="9144000" cy="919163"/>
          </a:xfrm>
        </p:spPr>
        <p:txBody>
          <a:bodyPr/>
          <a:lstStyle/>
          <a:p>
            <a:pPr eaLnBrk="1" hangingPunct="1"/>
            <a:r>
              <a:rPr lang="en-US" altLang="en-US"/>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3</a:t>
            </a:fld>
            <a:endParaRPr lang="en-US" dirty="0"/>
          </a:p>
        </p:txBody>
      </p:sp>
      <p:sp>
        <p:nvSpPr>
          <p:cNvPr id="46082" name="Rectangle 2"/>
          <p:cNvSpPr>
            <a:spLocks noGrp="1"/>
          </p:cNvSpPr>
          <p:nvPr>
            <p:ph type="title" idx="4294967295"/>
          </p:nvPr>
        </p:nvSpPr>
        <p:spPr/>
        <p:txBody>
          <a:bodyPr/>
          <a:lstStyle/>
          <a:p>
            <a:r>
              <a:rPr lang="en-US" dirty="0">
                <a:latin typeface="Georgia" pitchFamily="18" charset="0"/>
              </a:rPr>
              <a:t>Overview </a:t>
            </a:r>
          </a:p>
        </p:txBody>
      </p:sp>
      <p:sp>
        <p:nvSpPr>
          <p:cNvPr id="46083" name="Rectangle 3"/>
          <p:cNvSpPr>
            <a:spLocks noGrp="1"/>
          </p:cNvSpPr>
          <p:nvPr>
            <p:ph type="body" idx="4294967295"/>
          </p:nvPr>
        </p:nvSpPr>
        <p:spPr/>
        <p:txBody>
          <a:bodyPr>
            <a:normAutofit/>
          </a:bodyPr>
          <a:lstStyle/>
          <a:p>
            <a:r>
              <a:rPr lang="en-US" sz="2600" dirty="0">
                <a:latin typeface="Calibri" pitchFamily="34" charset="0"/>
                <a:cs typeface="Calibri" pitchFamily="34" charset="0"/>
              </a:rPr>
              <a:t>Profile Management</a:t>
            </a:r>
          </a:p>
          <a:p>
            <a:r>
              <a:rPr lang="en-US" sz="2600" dirty="0">
                <a:latin typeface="Calibri" pitchFamily="34" charset="0"/>
                <a:cs typeface="Calibri" pitchFamily="34" charset="0"/>
              </a:rPr>
              <a:t>Entity Search</a:t>
            </a:r>
          </a:p>
          <a:p>
            <a:r>
              <a:rPr lang="en-US" sz="2600" dirty="0">
                <a:latin typeface="Calibri" pitchFamily="34" charset="0"/>
                <a:cs typeface="Calibri" pitchFamily="34" charset="0"/>
              </a:rPr>
              <a:t>Adding/Updating Entities</a:t>
            </a:r>
          </a:p>
          <a:p>
            <a:r>
              <a:rPr lang="en-US" sz="2600" dirty="0">
                <a:latin typeface="Calibri" pitchFamily="34" charset="0"/>
                <a:cs typeface="Calibri" pitchFamily="34" charset="0"/>
              </a:rPr>
              <a:t>GLN Types – AGIIS Assigned/Subscriber Owned</a:t>
            </a:r>
          </a:p>
          <a:p>
            <a:r>
              <a:rPr lang="en-US" sz="2600" dirty="0">
                <a:latin typeface="Calibri" pitchFamily="34" charset="0"/>
                <a:cs typeface="Calibri" pitchFamily="34" charset="0"/>
              </a:rPr>
              <a:t>Extracts </a:t>
            </a:r>
          </a:p>
          <a:p>
            <a:r>
              <a:rPr lang="en-US" sz="2600" dirty="0">
                <a:latin typeface="Calibri" pitchFamily="34" charset="0"/>
                <a:cs typeface="Calibri" pitchFamily="34" charset="0"/>
              </a:rPr>
              <a:t>Services</a:t>
            </a:r>
          </a:p>
          <a:p>
            <a:r>
              <a:rPr lang="en-US" sz="2600" dirty="0">
                <a:latin typeface="Calibri" pitchFamily="34" charset="0"/>
                <a:cs typeface="Calibri" pitchFamily="34" charset="0"/>
              </a:rPr>
              <a:t>Resources</a:t>
            </a:r>
          </a:p>
          <a:p>
            <a:r>
              <a:rPr lang="en-US" sz="2600" dirty="0">
                <a:latin typeface="Calibri" pitchFamily="34" charset="0"/>
                <a:cs typeface="Calibri" pitchFamily="34" charset="0"/>
              </a:rPr>
              <a:t>Questions and Answers</a:t>
            </a:r>
          </a:p>
        </p:txBody>
      </p:sp>
      <p:pic>
        <p:nvPicPr>
          <p:cNvPr id="1026" name="Picture 2" descr="Image result for what's ahead">
            <a:extLst>
              <a:ext uri="{FF2B5EF4-FFF2-40B4-BE49-F238E27FC236}">
                <a16:creationId xmlns:a16="http://schemas.microsoft.com/office/drawing/2014/main" id="{CED81831-E3B3-20F3-85B4-EA0E855E2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900" y="509489"/>
            <a:ext cx="4660900" cy="263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717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4</a:t>
            </a:fld>
            <a:endParaRPr lang="en-US" dirty="0"/>
          </a:p>
        </p:txBody>
      </p:sp>
      <p:sp>
        <p:nvSpPr>
          <p:cNvPr id="46082" name="Rectangle 2"/>
          <p:cNvSpPr>
            <a:spLocks noGrp="1"/>
          </p:cNvSpPr>
          <p:nvPr>
            <p:ph type="title" idx="4294967295"/>
          </p:nvPr>
        </p:nvSpPr>
        <p:spPr/>
        <p:txBody>
          <a:bodyPr>
            <a:normAutofit/>
          </a:bodyPr>
          <a:lstStyle/>
          <a:p>
            <a:r>
              <a:rPr lang="en-US" dirty="0">
                <a:latin typeface="Georgia" pitchFamily="18" charset="0"/>
              </a:rPr>
              <a:t>Profile Management</a:t>
            </a:r>
          </a:p>
        </p:txBody>
      </p:sp>
      <p:sp>
        <p:nvSpPr>
          <p:cNvPr id="46083" name="Rectangle 3"/>
          <p:cNvSpPr>
            <a:spLocks noGrp="1"/>
          </p:cNvSpPr>
          <p:nvPr>
            <p:ph type="body" idx="4294967295"/>
          </p:nvPr>
        </p:nvSpPr>
        <p:spPr/>
        <p:txBody>
          <a:bodyPr>
            <a:normAutofit/>
          </a:bodyPr>
          <a:lstStyle/>
          <a:p>
            <a:r>
              <a:rPr lang="en-US" sz="2600" dirty="0">
                <a:latin typeface="Calibri" pitchFamily="34" charset="0"/>
                <a:cs typeface="Calibri" pitchFamily="34" charset="0"/>
              </a:rPr>
              <a:t>Subscriber Profile</a:t>
            </a:r>
          </a:p>
          <a:p>
            <a:pPr lvl="1"/>
            <a:r>
              <a:rPr lang="en-US" sz="2067" dirty="0">
                <a:latin typeface="Calibri" pitchFamily="34" charset="0"/>
                <a:cs typeface="Calibri" pitchFamily="34" charset="0"/>
              </a:rPr>
              <a:t>Contacts</a:t>
            </a:r>
          </a:p>
          <a:p>
            <a:pPr lvl="1"/>
            <a:r>
              <a:rPr lang="en-US" sz="2067" dirty="0">
                <a:latin typeface="Calibri" pitchFamily="34" charset="0"/>
                <a:cs typeface="Calibri" pitchFamily="34" charset="0"/>
              </a:rPr>
              <a:t>Email Notifications</a:t>
            </a:r>
          </a:p>
          <a:p>
            <a:pPr lvl="1"/>
            <a:r>
              <a:rPr lang="en-US" sz="2067" dirty="0">
                <a:latin typeface="Calibri" pitchFamily="34" charset="0"/>
                <a:cs typeface="Calibri" pitchFamily="34" charset="0"/>
              </a:rPr>
              <a:t>GS1 Prefixes</a:t>
            </a:r>
          </a:p>
          <a:p>
            <a:pPr lvl="1"/>
            <a:r>
              <a:rPr lang="en-US" sz="2067" dirty="0">
                <a:latin typeface="Calibri" pitchFamily="34" charset="0"/>
                <a:cs typeface="Calibri" pitchFamily="34" charset="0"/>
              </a:rPr>
              <a:t>Product Settings</a:t>
            </a:r>
          </a:p>
          <a:p>
            <a:pPr lvl="1"/>
            <a:endParaRPr lang="en-US" sz="2067" dirty="0">
              <a:latin typeface="Calibri" pitchFamily="34" charset="0"/>
              <a:cs typeface="Calibri" pitchFamily="34" charset="0"/>
            </a:endParaRPr>
          </a:p>
          <a:p>
            <a:pPr lvl="1"/>
            <a:endParaRPr lang="en-US" sz="2067" dirty="0">
              <a:latin typeface="Calibri" pitchFamily="34" charset="0"/>
              <a:cs typeface="Calibri" pitchFamily="34" charset="0"/>
            </a:endParaRPr>
          </a:p>
          <a:p>
            <a:endParaRPr lang="en-US" sz="2600" dirty="0">
              <a:latin typeface="Calibri" pitchFamily="34" charset="0"/>
              <a:cs typeface="Calibri" pitchFamily="34" charset="0"/>
            </a:endParaRPr>
          </a:p>
        </p:txBody>
      </p:sp>
      <p:pic>
        <p:nvPicPr>
          <p:cNvPr id="3" name="Picture 2">
            <a:extLst>
              <a:ext uri="{FF2B5EF4-FFF2-40B4-BE49-F238E27FC236}">
                <a16:creationId xmlns:a16="http://schemas.microsoft.com/office/drawing/2014/main" id="{7DD4AEBF-BD7A-00A1-9EC4-4C8C670EE1E2}"/>
              </a:ext>
            </a:extLst>
          </p:cNvPr>
          <p:cNvPicPr>
            <a:picLocks noChangeAspect="1"/>
          </p:cNvPicPr>
          <p:nvPr/>
        </p:nvPicPr>
        <p:blipFill>
          <a:blip r:embed="rId3"/>
          <a:stretch>
            <a:fillRect/>
          </a:stretch>
        </p:blipFill>
        <p:spPr>
          <a:xfrm>
            <a:off x="6248416" y="1259968"/>
            <a:ext cx="5373847" cy="3225800"/>
          </a:xfrm>
          <a:prstGeom prst="rect">
            <a:avLst/>
          </a:prstGeom>
        </p:spPr>
      </p:pic>
      <p:pic>
        <p:nvPicPr>
          <p:cNvPr id="6" name="Picture 5">
            <a:extLst>
              <a:ext uri="{FF2B5EF4-FFF2-40B4-BE49-F238E27FC236}">
                <a16:creationId xmlns:a16="http://schemas.microsoft.com/office/drawing/2014/main" id="{A3A61656-7C1C-C650-112D-9EF25DB3306D}"/>
              </a:ext>
            </a:extLst>
          </p:cNvPr>
          <p:cNvPicPr>
            <a:picLocks noChangeAspect="1"/>
          </p:cNvPicPr>
          <p:nvPr/>
        </p:nvPicPr>
        <p:blipFill>
          <a:blip r:embed="rId4"/>
          <a:stretch>
            <a:fillRect/>
          </a:stretch>
        </p:blipFill>
        <p:spPr>
          <a:xfrm>
            <a:off x="6248409" y="4538795"/>
            <a:ext cx="5943591" cy="1773105"/>
          </a:xfrm>
          <a:prstGeom prst="rect">
            <a:avLst/>
          </a:prstGeom>
        </p:spPr>
      </p:pic>
    </p:spTree>
    <p:extLst>
      <p:ext uri="{BB962C8B-B14F-4D97-AF65-F5344CB8AC3E}">
        <p14:creationId xmlns:p14="http://schemas.microsoft.com/office/powerpoint/2010/main" val="26334304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0AE4-970D-BBC0-785E-2E73B19F37EA}"/>
              </a:ext>
            </a:extLst>
          </p:cNvPr>
          <p:cNvSpPr>
            <a:spLocks noGrp="1"/>
          </p:cNvSpPr>
          <p:nvPr>
            <p:ph type="title"/>
          </p:nvPr>
        </p:nvSpPr>
        <p:spPr/>
        <p:txBody>
          <a:bodyPr/>
          <a:lstStyle/>
          <a:p>
            <a:r>
              <a:rPr lang="en-US" dirty="0"/>
              <a:t>Subscriber Profile – GS1 Prefix</a:t>
            </a:r>
          </a:p>
        </p:txBody>
      </p:sp>
      <p:sp>
        <p:nvSpPr>
          <p:cNvPr id="3" name="Content Placeholder 2">
            <a:extLst>
              <a:ext uri="{FF2B5EF4-FFF2-40B4-BE49-F238E27FC236}">
                <a16:creationId xmlns:a16="http://schemas.microsoft.com/office/drawing/2014/main" id="{BACCA1E2-1EB9-D660-F894-954FAFEC738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677AA04-1498-0A72-537A-7C99FA679FC5}"/>
              </a:ext>
            </a:extLst>
          </p:cNvPr>
          <p:cNvSpPr>
            <a:spLocks noGrp="1"/>
          </p:cNvSpPr>
          <p:nvPr>
            <p:ph type="sldNum" sz="quarter" idx="10"/>
          </p:nvPr>
        </p:nvSpPr>
        <p:spPr/>
        <p:txBody>
          <a:bodyPr/>
          <a:lstStyle/>
          <a:p>
            <a:pPr>
              <a:defRPr/>
            </a:pPr>
            <a:fld id="{CB5ADD08-3A34-9040-B625-37794D4BA412}" type="slidenum">
              <a:rPr lang="en-US" smtClean="0"/>
              <a:pPr>
                <a:defRPr/>
              </a:pPr>
              <a:t>5</a:t>
            </a:fld>
            <a:endParaRPr lang="en-US" dirty="0"/>
          </a:p>
        </p:txBody>
      </p:sp>
      <p:pic>
        <p:nvPicPr>
          <p:cNvPr id="6" name="Picture 5">
            <a:extLst>
              <a:ext uri="{FF2B5EF4-FFF2-40B4-BE49-F238E27FC236}">
                <a16:creationId xmlns:a16="http://schemas.microsoft.com/office/drawing/2014/main" id="{0CFEB0BF-63A3-76B9-D40E-7AED0933B8D2}"/>
              </a:ext>
            </a:extLst>
          </p:cNvPr>
          <p:cNvPicPr>
            <a:picLocks noChangeAspect="1"/>
          </p:cNvPicPr>
          <p:nvPr/>
        </p:nvPicPr>
        <p:blipFill>
          <a:blip r:embed="rId2"/>
          <a:stretch>
            <a:fillRect/>
          </a:stretch>
        </p:blipFill>
        <p:spPr>
          <a:xfrm>
            <a:off x="833437" y="1462087"/>
            <a:ext cx="10525125" cy="3933825"/>
          </a:xfrm>
          <a:prstGeom prst="rect">
            <a:avLst/>
          </a:prstGeom>
        </p:spPr>
      </p:pic>
    </p:spTree>
    <p:extLst>
      <p:ext uri="{BB962C8B-B14F-4D97-AF65-F5344CB8AC3E}">
        <p14:creationId xmlns:p14="http://schemas.microsoft.com/office/powerpoint/2010/main" val="168946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B4CDC1-1AB0-217F-B8B2-82E08BD26854}"/>
              </a:ext>
            </a:extLst>
          </p:cNvPr>
          <p:cNvSpPr>
            <a:spLocks noGrp="1"/>
          </p:cNvSpPr>
          <p:nvPr>
            <p:ph type="title"/>
          </p:nvPr>
        </p:nvSpPr>
        <p:spPr/>
        <p:txBody>
          <a:bodyPr/>
          <a:lstStyle/>
          <a:p>
            <a:r>
              <a:rPr lang="en-US" dirty="0"/>
              <a:t>User Profile</a:t>
            </a:r>
          </a:p>
        </p:txBody>
      </p:sp>
      <p:sp>
        <p:nvSpPr>
          <p:cNvPr id="6" name="Picture Placeholder 5">
            <a:extLst>
              <a:ext uri="{FF2B5EF4-FFF2-40B4-BE49-F238E27FC236}">
                <a16:creationId xmlns:a16="http://schemas.microsoft.com/office/drawing/2014/main" id="{5827B31C-3EF1-DA41-51EB-7CB4091E7F9D}"/>
              </a:ext>
            </a:extLst>
          </p:cNvPr>
          <p:cNvSpPr>
            <a:spLocks noGrp="1"/>
          </p:cNvSpPr>
          <p:nvPr>
            <p:ph type="pic" idx="1"/>
          </p:nvPr>
        </p:nvSpPr>
        <p:spPr/>
      </p:sp>
      <p:sp>
        <p:nvSpPr>
          <p:cNvPr id="3" name="Content Placeholder 2">
            <a:extLst>
              <a:ext uri="{FF2B5EF4-FFF2-40B4-BE49-F238E27FC236}">
                <a16:creationId xmlns:a16="http://schemas.microsoft.com/office/drawing/2014/main" id="{C78BE5B1-E98D-8657-8E2C-7650E0CB4B62}"/>
              </a:ext>
            </a:extLst>
          </p:cNvPr>
          <p:cNvSpPr>
            <a:spLocks noGrp="1"/>
          </p:cNvSpPr>
          <p:nvPr>
            <p:ph type="body" sz="half" idx="2"/>
          </p:nvPr>
        </p:nvSpPr>
        <p:spPr/>
        <p:txBody>
          <a:bodyPr/>
          <a:lstStyle/>
          <a:p>
            <a:pPr marL="800132" lvl="1" indent="-342900">
              <a:buFont typeface="Arial" panose="020B0604020202020204" pitchFamily="34" charset="0"/>
              <a:buChar char="•"/>
            </a:pPr>
            <a:r>
              <a:rPr lang="en-US" sz="2067" dirty="0">
                <a:latin typeface="Calibri" pitchFamily="34" charset="0"/>
                <a:cs typeface="Calibri" pitchFamily="34" charset="0"/>
              </a:rPr>
              <a:t>Email</a:t>
            </a:r>
          </a:p>
          <a:p>
            <a:pPr marL="800132" lvl="1" indent="-342900">
              <a:buFont typeface="Arial" panose="020B0604020202020204" pitchFamily="34" charset="0"/>
              <a:buChar char="•"/>
            </a:pPr>
            <a:r>
              <a:rPr lang="en-US" sz="2067" dirty="0">
                <a:latin typeface="Calibri" pitchFamily="34" charset="0"/>
                <a:cs typeface="Calibri" pitchFamily="34" charset="0"/>
              </a:rPr>
              <a:t>Password</a:t>
            </a:r>
          </a:p>
          <a:p>
            <a:pPr marL="800132" lvl="1" indent="-342900">
              <a:buFont typeface="Arial" panose="020B0604020202020204" pitchFamily="34" charset="0"/>
              <a:buChar char="•"/>
            </a:pPr>
            <a:r>
              <a:rPr lang="en-US" sz="2067" dirty="0">
                <a:latin typeface="Calibri" pitchFamily="34" charset="0"/>
                <a:cs typeface="Calibri" pitchFamily="34" charset="0"/>
              </a:rPr>
              <a:t>Product View</a:t>
            </a:r>
          </a:p>
          <a:p>
            <a:pPr marL="800132" lvl="1" indent="-342900">
              <a:buFont typeface="Arial" panose="020B0604020202020204" pitchFamily="34" charset="0"/>
              <a:buChar char="•"/>
            </a:pPr>
            <a:r>
              <a:rPr lang="en-US" sz="2067" dirty="0">
                <a:latin typeface="Calibri" pitchFamily="34" charset="0"/>
                <a:cs typeface="Calibri" pitchFamily="34" charset="0"/>
              </a:rPr>
              <a:t>Privileges</a:t>
            </a:r>
          </a:p>
          <a:p>
            <a:pPr marL="800132" lvl="1" indent="-342900">
              <a:buFont typeface="Arial" panose="020B0604020202020204" pitchFamily="34" charset="0"/>
              <a:buChar char="•"/>
            </a:pPr>
            <a:r>
              <a:rPr lang="en-US" sz="2067" dirty="0">
                <a:latin typeface="Calibri" pitchFamily="34" charset="0"/>
                <a:cs typeface="Calibri" pitchFamily="34" charset="0"/>
              </a:rPr>
              <a:t>Email Notifications</a:t>
            </a:r>
          </a:p>
          <a:p>
            <a:pPr marL="800132" lvl="1" indent="-342900">
              <a:buFont typeface="Arial" panose="020B0604020202020204" pitchFamily="34" charset="0"/>
              <a:buChar char="•"/>
            </a:pPr>
            <a:r>
              <a:rPr lang="en-US" sz="2067" dirty="0">
                <a:latin typeface="Calibri" pitchFamily="34" charset="0"/>
                <a:cs typeface="Calibri" pitchFamily="34" charset="0"/>
              </a:rPr>
              <a:t>Subscriber Administrator Information</a:t>
            </a:r>
          </a:p>
        </p:txBody>
      </p:sp>
      <p:sp>
        <p:nvSpPr>
          <p:cNvPr id="4" name="Slide Number Placeholder 3">
            <a:extLst>
              <a:ext uri="{FF2B5EF4-FFF2-40B4-BE49-F238E27FC236}">
                <a16:creationId xmlns:a16="http://schemas.microsoft.com/office/drawing/2014/main" id="{5B889CBA-F580-9E11-29CE-6B2B3B0621EB}"/>
              </a:ext>
            </a:extLst>
          </p:cNvPr>
          <p:cNvSpPr>
            <a:spLocks noGrp="1"/>
          </p:cNvSpPr>
          <p:nvPr>
            <p:ph type="sldNum" sz="quarter" idx="10"/>
          </p:nvPr>
        </p:nvSpPr>
        <p:spPr/>
        <p:txBody>
          <a:bodyPr/>
          <a:lstStyle/>
          <a:p>
            <a:pPr>
              <a:defRPr/>
            </a:pPr>
            <a:fld id="{2A4B9B55-3AFC-3A4D-806B-3BD245F70F8F}" type="slidenum">
              <a:rPr lang="en-US" smtClean="0"/>
              <a:pPr>
                <a:defRPr/>
              </a:pPr>
              <a:t>6</a:t>
            </a:fld>
            <a:endParaRPr lang="en-US" dirty="0"/>
          </a:p>
        </p:txBody>
      </p:sp>
      <p:pic>
        <p:nvPicPr>
          <p:cNvPr id="8" name="Picture 7">
            <a:extLst>
              <a:ext uri="{FF2B5EF4-FFF2-40B4-BE49-F238E27FC236}">
                <a16:creationId xmlns:a16="http://schemas.microsoft.com/office/drawing/2014/main" id="{099BF127-5FD7-9455-4DF3-1C2C85CAF9FA}"/>
              </a:ext>
            </a:extLst>
          </p:cNvPr>
          <p:cNvPicPr>
            <a:picLocks noChangeAspect="1"/>
          </p:cNvPicPr>
          <p:nvPr/>
        </p:nvPicPr>
        <p:blipFill>
          <a:blip r:embed="rId2"/>
          <a:stretch>
            <a:fillRect/>
          </a:stretch>
        </p:blipFill>
        <p:spPr>
          <a:xfrm>
            <a:off x="5183187" y="138112"/>
            <a:ext cx="5585218" cy="5936701"/>
          </a:xfrm>
          <a:prstGeom prst="rect">
            <a:avLst/>
          </a:prstGeom>
        </p:spPr>
      </p:pic>
    </p:spTree>
    <p:extLst>
      <p:ext uri="{BB962C8B-B14F-4D97-AF65-F5344CB8AC3E}">
        <p14:creationId xmlns:p14="http://schemas.microsoft.com/office/powerpoint/2010/main" val="412538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5E7585-C482-926B-E5A6-E60D64EC705A}"/>
              </a:ext>
            </a:extLst>
          </p:cNvPr>
          <p:cNvSpPr>
            <a:spLocks noGrp="1"/>
          </p:cNvSpPr>
          <p:nvPr>
            <p:ph type="title"/>
          </p:nvPr>
        </p:nvSpPr>
        <p:spPr>
          <a:xfrm>
            <a:off x="838200" y="365125"/>
            <a:ext cx="10515600" cy="1325563"/>
          </a:xfrm>
        </p:spPr>
        <p:txBody>
          <a:bodyPr wrap="square" anchor="ctr">
            <a:normAutofit/>
          </a:bodyPr>
          <a:lstStyle/>
          <a:p>
            <a:r>
              <a:rPr lang="en-US" dirty="0"/>
              <a:t>What is an Entity?</a:t>
            </a:r>
          </a:p>
        </p:txBody>
      </p:sp>
      <p:pic>
        <p:nvPicPr>
          <p:cNvPr id="9" name="Picture 8">
            <a:extLst>
              <a:ext uri="{FF2B5EF4-FFF2-40B4-BE49-F238E27FC236}">
                <a16:creationId xmlns:a16="http://schemas.microsoft.com/office/drawing/2014/main" id="{3C075C90-CE58-CCD4-EA56-B6FF77D31AAE}"/>
              </a:ext>
            </a:extLst>
          </p:cNvPr>
          <p:cNvPicPr>
            <a:picLocks noChangeAspect="1"/>
          </p:cNvPicPr>
          <p:nvPr/>
        </p:nvPicPr>
        <p:blipFill>
          <a:blip r:embed="rId2"/>
          <a:stretch>
            <a:fillRect/>
          </a:stretch>
        </p:blipFill>
        <p:spPr>
          <a:xfrm>
            <a:off x="838200" y="2006378"/>
            <a:ext cx="5181600" cy="3989831"/>
          </a:xfrm>
          <a:prstGeom prst="rect">
            <a:avLst/>
          </a:prstGeom>
          <a:noFill/>
        </p:spPr>
      </p:pic>
      <p:sp>
        <p:nvSpPr>
          <p:cNvPr id="7" name="Content Placeholder 6">
            <a:extLst>
              <a:ext uri="{FF2B5EF4-FFF2-40B4-BE49-F238E27FC236}">
                <a16:creationId xmlns:a16="http://schemas.microsoft.com/office/drawing/2014/main" id="{6CB16C62-230B-A70C-5C23-A6F63081D695}"/>
              </a:ext>
            </a:extLst>
          </p:cNvPr>
          <p:cNvSpPr>
            <a:spLocks noGrp="1"/>
          </p:cNvSpPr>
          <p:nvPr>
            <p:ph sz="half" idx="2"/>
          </p:nvPr>
        </p:nvSpPr>
        <p:spPr>
          <a:xfrm>
            <a:off x="6172201" y="1825625"/>
            <a:ext cx="5181600" cy="4351338"/>
          </a:xfrm>
        </p:spPr>
        <p:txBody>
          <a:bodyPr wrap="square" anchor="t">
            <a:normAutofit/>
          </a:bodyPr>
          <a:lstStyle/>
          <a:p>
            <a:r>
              <a:rPr lang="en-US" b="0" i="0" dirty="0">
                <a:effectLst/>
              </a:rPr>
              <a:t>An entity is a unique combination of name and location conducting business within the agriculture industry.  Each entity is identified in AGIIS with a 13-digit GLN and possibly a 13-digit EBID.</a:t>
            </a:r>
            <a:endParaRPr lang="en-US" dirty="0"/>
          </a:p>
        </p:txBody>
      </p:sp>
      <p:sp>
        <p:nvSpPr>
          <p:cNvPr id="5" name="Slide Number Placeholder 4">
            <a:extLst>
              <a:ext uri="{FF2B5EF4-FFF2-40B4-BE49-F238E27FC236}">
                <a16:creationId xmlns:a16="http://schemas.microsoft.com/office/drawing/2014/main" id="{2868817B-3C2C-0261-1055-5890E69377F1}"/>
              </a:ext>
            </a:extLst>
          </p:cNvPr>
          <p:cNvSpPr>
            <a:spLocks noGrp="1"/>
          </p:cNvSpPr>
          <p:nvPr>
            <p:ph type="sldNum" sz="quarter" idx="10"/>
          </p:nvPr>
        </p:nvSpPr>
        <p:spPr>
          <a:xfrm>
            <a:off x="0" y="6427788"/>
            <a:ext cx="500063" cy="315912"/>
          </a:xfrm>
        </p:spPr>
        <p:txBody>
          <a:bodyPr>
            <a:normAutofit/>
          </a:bodyPr>
          <a:lstStyle/>
          <a:p>
            <a:pPr>
              <a:lnSpc>
                <a:spcPct val="90000"/>
              </a:lnSpc>
              <a:spcAft>
                <a:spcPts val="600"/>
              </a:spcAft>
              <a:defRPr/>
            </a:pPr>
            <a:fld id="{304AC70C-F3C7-D743-BF4A-8BA47D113FAA}" type="slidenum">
              <a:rPr lang="en-US" smtClean="0"/>
              <a:pPr>
                <a:lnSpc>
                  <a:spcPct val="90000"/>
                </a:lnSpc>
                <a:spcAft>
                  <a:spcPts val="600"/>
                </a:spcAft>
                <a:defRPr/>
              </a:pPr>
              <a:t>7</a:t>
            </a:fld>
            <a:endParaRPr lang="en-US"/>
          </a:p>
        </p:txBody>
      </p:sp>
    </p:spTree>
    <p:extLst>
      <p:ext uri="{BB962C8B-B14F-4D97-AF65-F5344CB8AC3E}">
        <p14:creationId xmlns:p14="http://schemas.microsoft.com/office/powerpoint/2010/main" val="351897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8</a:t>
            </a:fld>
            <a:endParaRPr lang="en-US" dirty="0"/>
          </a:p>
        </p:txBody>
      </p:sp>
      <p:sp>
        <p:nvSpPr>
          <p:cNvPr id="46082" name="Rectangle 2"/>
          <p:cNvSpPr>
            <a:spLocks noGrp="1"/>
          </p:cNvSpPr>
          <p:nvPr>
            <p:ph type="title" idx="4294967295"/>
          </p:nvPr>
        </p:nvSpPr>
        <p:spPr/>
        <p:txBody>
          <a:bodyPr>
            <a:normAutofit/>
          </a:bodyPr>
          <a:lstStyle/>
          <a:p>
            <a:r>
              <a:rPr lang="en-US" dirty="0">
                <a:latin typeface="Georgia" pitchFamily="18" charset="0"/>
              </a:rPr>
              <a:t>Entity Search</a:t>
            </a:r>
          </a:p>
        </p:txBody>
      </p:sp>
      <p:sp>
        <p:nvSpPr>
          <p:cNvPr id="46083" name="Rectangle 3"/>
          <p:cNvSpPr>
            <a:spLocks noGrp="1"/>
          </p:cNvSpPr>
          <p:nvPr>
            <p:ph type="body" idx="4294967295"/>
          </p:nvPr>
        </p:nvSpPr>
        <p:spPr/>
        <p:txBody>
          <a:bodyPr>
            <a:normAutofit/>
          </a:bodyPr>
          <a:lstStyle/>
          <a:p>
            <a:r>
              <a:rPr lang="en-US" sz="2600" dirty="0">
                <a:latin typeface="Calibri" pitchFamily="34" charset="0"/>
                <a:cs typeface="Calibri" pitchFamily="34" charset="0"/>
              </a:rPr>
              <a:t>Identifier Type Selection</a:t>
            </a:r>
          </a:p>
          <a:p>
            <a:pPr lvl="1"/>
            <a:r>
              <a:rPr lang="en-US" sz="2067" dirty="0">
                <a:latin typeface="Calibri" pitchFamily="34" charset="0"/>
                <a:cs typeface="Calibri" pitchFamily="34" charset="0"/>
              </a:rPr>
              <a:t>GLN</a:t>
            </a:r>
          </a:p>
          <a:p>
            <a:pPr lvl="1"/>
            <a:r>
              <a:rPr lang="en-US" sz="2067" dirty="0">
                <a:latin typeface="Calibri" pitchFamily="34" charset="0"/>
                <a:cs typeface="Calibri" pitchFamily="34" charset="0"/>
              </a:rPr>
              <a:t>NAPD</a:t>
            </a:r>
          </a:p>
          <a:p>
            <a:pPr lvl="1"/>
            <a:r>
              <a:rPr lang="en-US" sz="2067" dirty="0">
                <a:latin typeface="Calibri" pitchFamily="34" charset="0"/>
                <a:cs typeface="Calibri" pitchFamily="34" charset="0"/>
              </a:rPr>
              <a:t>EBID</a:t>
            </a:r>
          </a:p>
          <a:p>
            <a:r>
              <a:rPr lang="en-US" sz="2600" dirty="0">
                <a:latin typeface="Calibri" pitchFamily="34" charset="0"/>
                <a:cs typeface="Calibri" pitchFamily="34" charset="0"/>
              </a:rPr>
              <a:t>Four Search Methods</a:t>
            </a:r>
          </a:p>
          <a:p>
            <a:pPr marL="822939" lvl="1" indent="-457189">
              <a:buFont typeface="+mj-lt"/>
              <a:buAutoNum type="arabicPeriod"/>
            </a:pPr>
            <a:r>
              <a:rPr lang="en-US" sz="2067" dirty="0">
                <a:latin typeface="Calibri" pitchFamily="34" charset="0"/>
                <a:cs typeface="Calibri" pitchFamily="34" charset="0"/>
              </a:rPr>
              <a:t>Identifier</a:t>
            </a:r>
          </a:p>
          <a:p>
            <a:pPr marL="822939" lvl="1" indent="-457189">
              <a:buFont typeface="+mj-lt"/>
              <a:buAutoNum type="arabicPeriod"/>
            </a:pPr>
            <a:r>
              <a:rPr lang="en-US" sz="2067" dirty="0">
                <a:latin typeface="Calibri" pitchFamily="34" charset="0"/>
                <a:cs typeface="Calibri" pitchFamily="34" charset="0"/>
              </a:rPr>
              <a:t>Name/Address/Postal Code/City/State </a:t>
            </a:r>
          </a:p>
          <a:p>
            <a:pPr marL="822939" lvl="1" indent="-457189">
              <a:buFont typeface="+mj-lt"/>
              <a:buAutoNum type="arabicPeriod"/>
            </a:pPr>
            <a:r>
              <a:rPr lang="en-US" sz="2067" dirty="0">
                <a:latin typeface="Calibri" pitchFamily="34" charset="0"/>
                <a:cs typeface="Calibri" pitchFamily="34" charset="0"/>
              </a:rPr>
              <a:t>Phone</a:t>
            </a:r>
          </a:p>
          <a:p>
            <a:pPr marL="822939" lvl="1" indent="-457189">
              <a:buFont typeface="+mj-lt"/>
              <a:buAutoNum type="arabicPeriod"/>
            </a:pPr>
            <a:r>
              <a:rPr lang="en-US" sz="2067" dirty="0">
                <a:latin typeface="Calibri" pitchFamily="34" charset="0"/>
                <a:cs typeface="Calibri" pitchFamily="34" charset="0"/>
              </a:rPr>
              <a:t>Prop Code</a:t>
            </a:r>
          </a:p>
          <a:p>
            <a:pPr marL="365751" lvl="1" indent="0">
              <a:buNone/>
            </a:pPr>
            <a:endParaRPr lang="en-US" sz="2067" dirty="0">
              <a:latin typeface="Calibri" pitchFamily="34" charset="0"/>
              <a:cs typeface="Calibri" pitchFamily="34" charset="0"/>
            </a:endParaRPr>
          </a:p>
          <a:p>
            <a:pPr lvl="1"/>
            <a:endParaRPr lang="en-US" sz="2067" dirty="0">
              <a:latin typeface="Calibri" pitchFamily="34" charset="0"/>
              <a:cs typeface="Calibri" pitchFamily="34" charset="0"/>
            </a:endParaRPr>
          </a:p>
          <a:p>
            <a:endParaRPr lang="en-US" sz="2600" dirty="0">
              <a:latin typeface="Calibri" pitchFamily="34" charset="0"/>
              <a:cs typeface="Calibri" pitchFamily="34" charset="0"/>
            </a:endParaRPr>
          </a:p>
        </p:txBody>
      </p:sp>
      <p:pic>
        <p:nvPicPr>
          <p:cNvPr id="5" name="Picture 4">
            <a:extLst>
              <a:ext uri="{FF2B5EF4-FFF2-40B4-BE49-F238E27FC236}">
                <a16:creationId xmlns:a16="http://schemas.microsoft.com/office/drawing/2014/main" id="{3B066AB9-7E0F-B678-FFEA-6446C85A235D}"/>
              </a:ext>
            </a:extLst>
          </p:cNvPr>
          <p:cNvPicPr>
            <a:picLocks noChangeAspect="1"/>
          </p:cNvPicPr>
          <p:nvPr/>
        </p:nvPicPr>
        <p:blipFill>
          <a:blip r:embed="rId3"/>
          <a:stretch>
            <a:fillRect/>
          </a:stretch>
        </p:blipFill>
        <p:spPr>
          <a:xfrm>
            <a:off x="5892800" y="685801"/>
            <a:ext cx="6022339" cy="3588135"/>
          </a:xfrm>
          <a:prstGeom prst="rect">
            <a:avLst/>
          </a:prstGeom>
        </p:spPr>
      </p:pic>
      <p:pic>
        <p:nvPicPr>
          <p:cNvPr id="7" name="Picture 6">
            <a:extLst>
              <a:ext uri="{FF2B5EF4-FFF2-40B4-BE49-F238E27FC236}">
                <a16:creationId xmlns:a16="http://schemas.microsoft.com/office/drawing/2014/main" id="{6597AF3D-70DE-B89F-E845-15A40A04499B}"/>
              </a:ext>
            </a:extLst>
          </p:cNvPr>
          <p:cNvPicPr>
            <a:picLocks noChangeAspect="1"/>
          </p:cNvPicPr>
          <p:nvPr/>
        </p:nvPicPr>
        <p:blipFill>
          <a:blip r:embed="rId4"/>
          <a:stretch>
            <a:fillRect/>
          </a:stretch>
        </p:blipFill>
        <p:spPr>
          <a:xfrm>
            <a:off x="5994400" y="4727529"/>
            <a:ext cx="6197600" cy="806508"/>
          </a:xfrm>
          <a:prstGeom prst="rect">
            <a:avLst/>
          </a:prstGeom>
        </p:spPr>
      </p:pic>
    </p:spTree>
    <p:extLst>
      <p:ext uri="{BB962C8B-B14F-4D97-AF65-F5344CB8AC3E}">
        <p14:creationId xmlns:p14="http://schemas.microsoft.com/office/powerpoint/2010/main" val="17760838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0651"/>
            <a:ext cx="10515601" cy="1325563"/>
          </a:xfrm>
        </p:spPr>
        <p:txBody>
          <a:bodyPr/>
          <a:lstStyle/>
          <a:p>
            <a:r>
              <a:rPr lang="en-US" dirty="0">
                <a:latin typeface="Georgia" panose="02040502050405020303" pitchFamily="18" charset="0"/>
              </a:rPr>
              <a:t>Entity Best Practices</a:t>
            </a:r>
          </a:p>
        </p:txBody>
      </p:sp>
      <p:sp>
        <p:nvSpPr>
          <p:cNvPr id="5" name="Content Placeholder 4"/>
          <p:cNvSpPr>
            <a:spLocks noGrp="1"/>
          </p:cNvSpPr>
          <p:nvPr>
            <p:ph sz="quarter" idx="1"/>
          </p:nvPr>
        </p:nvSpPr>
        <p:spPr>
          <a:xfrm>
            <a:off x="304800" y="1417640"/>
            <a:ext cx="11887200" cy="5059361"/>
          </a:xfrm>
        </p:spPr>
        <p:txBody>
          <a:bodyPr>
            <a:normAutofit fontScale="32500" lnSpcReduction="20000"/>
          </a:bodyPr>
          <a:lstStyle/>
          <a:p>
            <a:r>
              <a:rPr lang="en-US" sz="7333" dirty="0">
                <a:latin typeface="Calibri" pitchFamily="34" charset="0"/>
                <a:cs typeface="Calibri" pitchFamily="34" charset="0"/>
              </a:rPr>
              <a:t>Establish Standards when sending data to AGIIS</a:t>
            </a:r>
          </a:p>
          <a:p>
            <a:pPr lvl="1"/>
            <a:r>
              <a:rPr lang="en-US" sz="7333" dirty="0">
                <a:latin typeface="Calibri" pitchFamily="34" charset="0"/>
                <a:cs typeface="Calibri" pitchFamily="34" charset="0"/>
              </a:rPr>
              <a:t>Name field – last, first, middle, (Avoid submitting substandard data such as  cash sales, non-exempt, COD)</a:t>
            </a:r>
          </a:p>
          <a:p>
            <a:pPr lvl="1"/>
            <a:r>
              <a:rPr lang="en-US" sz="7333" dirty="0">
                <a:latin typeface="Calibri" pitchFamily="34" charset="0"/>
                <a:cs typeface="Calibri" pitchFamily="34" charset="0"/>
              </a:rPr>
              <a:t>Address Line 1 &amp; Line 2 – Need a valid complete address </a:t>
            </a:r>
          </a:p>
          <a:p>
            <a:pPr lvl="1"/>
            <a:r>
              <a:rPr lang="en-US" sz="7333" dirty="0">
                <a:latin typeface="Calibri" pitchFamily="34" charset="0"/>
                <a:cs typeface="Calibri" pitchFamily="34" charset="0"/>
              </a:rPr>
              <a:t>City, State, Zip Code – Appropriate field sizes, valid</a:t>
            </a:r>
          </a:p>
          <a:p>
            <a:pPr lvl="1"/>
            <a:r>
              <a:rPr lang="en-US" sz="7333" dirty="0">
                <a:latin typeface="Calibri" pitchFamily="34" charset="0"/>
                <a:cs typeface="Calibri" pitchFamily="34" charset="0"/>
              </a:rPr>
              <a:t>Phone number - (913) 469-8700 (field size, what can be entered).  When asking for verification please provide valid phone information</a:t>
            </a:r>
          </a:p>
          <a:p>
            <a:pPr lvl="1"/>
            <a:r>
              <a:rPr lang="en-US" sz="7333" dirty="0">
                <a:latin typeface="Calibri" pitchFamily="34" charset="0"/>
                <a:cs typeface="Calibri" pitchFamily="34" charset="0"/>
              </a:rPr>
              <a:t>Utilize data hygiene tools and standards within internal systems</a:t>
            </a:r>
          </a:p>
          <a:p>
            <a:r>
              <a:rPr lang="en-US" sz="7333" dirty="0">
                <a:latin typeface="Calibri" pitchFamily="34" charset="0"/>
                <a:cs typeface="Calibri" pitchFamily="34" charset="0"/>
              </a:rPr>
              <a:t>Establish an internal identifier to industry Identifier x-ref</a:t>
            </a:r>
          </a:p>
          <a:p>
            <a:r>
              <a:rPr lang="en-US" sz="7333" dirty="0">
                <a:latin typeface="Calibri" pitchFamily="34" charset="0"/>
                <a:cs typeface="Calibri" pitchFamily="34" charset="0"/>
              </a:rPr>
              <a:t>Only send entities to AGIIS that need a unique identifier</a:t>
            </a:r>
          </a:p>
          <a:p>
            <a:r>
              <a:rPr lang="en-US" sz="7333" dirty="0">
                <a:latin typeface="Calibri" pitchFamily="34" charset="0"/>
                <a:cs typeface="Calibri" pitchFamily="34" charset="0"/>
              </a:rPr>
              <a:t>Share unique identifiers with new trading partners</a:t>
            </a:r>
          </a:p>
          <a:p>
            <a:r>
              <a:rPr lang="en-US" sz="7333" dirty="0">
                <a:latin typeface="Calibri" pitchFamily="34" charset="0"/>
                <a:cs typeface="Calibri" pitchFamily="34" charset="0"/>
              </a:rPr>
              <a:t>Utilize GS1 Prefix for owned entities</a:t>
            </a:r>
          </a:p>
          <a:p>
            <a:r>
              <a:rPr lang="en-US" sz="7333" dirty="0">
                <a:latin typeface="Calibri" pitchFamily="34" charset="0"/>
                <a:cs typeface="Calibri" pitchFamily="34" charset="0"/>
              </a:rPr>
              <a:t>Review Substandard Data </a:t>
            </a:r>
          </a:p>
          <a:p>
            <a:pPr marL="0" indent="0">
              <a:buNone/>
            </a:pPr>
            <a:endParaRPr lang="en-US" dirty="0">
              <a:latin typeface="Calibri" pitchFamily="34" charset="0"/>
              <a:cs typeface="Calibri" pitchFamily="34" charset="0"/>
            </a:endParaRPr>
          </a:p>
          <a:p>
            <a:pPr>
              <a:buNone/>
            </a:pPr>
            <a:r>
              <a:rPr lang="en-US" dirty="0"/>
              <a:t> </a:t>
            </a:r>
          </a:p>
          <a:p>
            <a:endParaRPr lang="en-US" dirty="0"/>
          </a:p>
        </p:txBody>
      </p:sp>
      <p:sp>
        <p:nvSpPr>
          <p:cNvPr id="4" name="Slide Number Placeholder 3"/>
          <p:cNvSpPr>
            <a:spLocks noGrp="1"/>
          </p:cNvSpPr>
          <p:nvPr>
            <p:ph type="sldNum" sz="quarter" idx="12"/>
          </p:nvPr>
        </p:nvSpPr>
        <p:spPr>
          <a:xfrm>
            <a:off x="10160000" y="24384"/>
            <a:ext cx="1422400"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fld id="{ADE3A8B2-84D3-49A8-8E03-921EE22FAEA7}" type="slidenum">
              <a:rPr lang="en-US" smtClean="0"/>
              <a:pPr>
                <a:defRPr/>
              </a:pPr>
              <a:t>9</a:t>
            </a:fld>
            <a:endParaRPr lang="en-US" dirty="0"/>
          </a:p>
        </p:txBody>
      </p:sp>
    </p:spTree>
    <p:extLst>
      <p:ext uri="{BB962C8B-B14F-4D97-AF65-F5344CB8AC3E}">
        <p14:creationId xmlns:p14="http://schemas.microsoft.com/office/powerpoint/2010/main" val="113440884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99D19253-42BD-EC4C-A0D6-0B7A8526039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3E910C5A-C7D3-E144-BE33-ED67DB3BE3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1948</TotalTime>
  <Words>1079</Words>
  <Application>Microsoft Office PowerPoint</Application>
  <PresentationFormat>Widescreen</PresentationFormat>
  <Paragraphs>266</Paragraphs>
  <Slides>27</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Georgia</vt:lpstr>
      <vt:lpstr>Google Sans</vt:lpstr>
      <vt:lpstr>Wingdings</vt:lpstr>
      <vt:lpstr>Office Theme</vt:lpstr>
      <vt:lpstr>1_Office Theme</vt:lpstr>
      <vt:lpstr>Ag Industry Identification System 201 Education Session - Entities</vt:lpstr>
      <vt:lpstr>Purpose </vt:lpstr>
      <vt:lpstr>Overview </vt:lpstr>
      <vt:lpstr>Profile Management</vt:lpstr>
      <vt:lpstr>Subscriber Profile – GS1 Prefix</vt:lpstr>
      <vt:lpstr>User Profile</vt:lpstr>
      <vt:lpstr>What is an Entity?</vt:lpstr>
      <vt:lpstr>Entity Search</vt:lpstr>
      <vt:lpstr>Entity Best Practices</vt:lpstr>
      <vt:lpstr>Entity Best Practices - Continued</vt:lpstr>
      <vt:lpstr>Adding Entities</vt:lpstr>
      <vt:lpstr>PowerPoint Presentation</vt:lpstr>
      <vt:lpstr>PowerPoint Presentation</vt:lpstr>
      <vt:lpstr>Adding Entities</vt:lpstr>
      <vt:lpstr>Subscriber Owned GLN</vt:lpstr>
      <vt:lpstr>GLN Check Digit Calculator</vt:lpstr>
      <vt:lpstr>AGIIS Assigned GLN</vt:lpstr>
      <vt:lpstr>Directory Requests</vt:lpstr>
      <vt:lpstr>Bulk Add/Update/Inquiry  CSV File Format</vt:lpstr>
      <vt:lpstr>Web Services</vt:lpstr>
      <vt:lpstr>Service Recommendations</vt:lpstr>
      <vt:lpstr>Entity Extracts</vt:lpstr>
      <vt:lpstr>Available Resources</vt:lpstr>
      <vt:lpstr>Resources - Continued </vt:lpstr>
      <vt:lpstr>Resources - Continued </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Meri Kotlas</dc:creator>
  <cp:lastModifiedBy>Crutchfield, Christopher M</cp:lastModifiedBy>
  <cp:revision>13</cp:revision>
  <cp:lastPrinted>2023-04-19T01:40:50Z</cp:lastPrinted>
  <dcterms:created xsi:type="dcterms:W3CDTF">2023-10-19T16:23:46Z</dcterms:created>
  <dcterms:modified xsi:type="dcterms:W3CDTF">2023-11-13T20:33:34Z</dcterms:modified>
</cp:coreProperties>
</file>