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3"/>
    <p:sldMasterId id="2147483802" r:id="rId4"/>
  </p:sldMasterIdLst>
  <p:notesMasterIdLst>
    <p:notesMasterId r:id="rId57"/>
  </p:notesMasterIdLst>
  <p:sldIdLst>
    <p:sldId id="277" r:id="rId5"/>
    <p:sldId id="338" r:id="rId6"/>
    <p:sldId id="339" r:id="rId7"/>
    <p:sldId id="340" r:id="rId8"/>
    <p:sldId id="262" r:id="rId9"/>
    <p:sldId id="3325" r:id="rId10"/>
    <p:sldId id="3326" r:id="rId11"/>
    <p:sldId id="3327" r:id="rId12"/>
    <p:sldId id="700" r:id="rId13"/>
    <p:sldId id="507" r:id="rId14"/>
    <p:sldId id="628" r:id="rId15"/>
    <p:sldId id="3331" r:id="rId16"/>
    <p:sldId id="713" r:id="rId17"/>
    <p:sldId id="696" r:id="rId18"/>
    <p:sldId id="950" r:id="rId19"/>
    <p:sldId id="3332" r:id="rId20"/>
    <p:sldId id="3320" r:id="rId21"/>
    <p:sldId id="946" r:id="rId22"/>
    <p:sldId id="3348" r:id="rId23"/>
    <p:sldId id="3190" r:id="rId24"/>
    <p:sldId id="3365" r:id="rId25"/>
    <p:sldId id="3384" r:id="rId26"/>
    <p:sldId id="951" r:id="rId27"/>
    <p:sldId id="3203" r:id="rId28"/>
    <p:sldId id="3359" r:id="rId29"/>
    <p:sldId id="3387" r:id="rId30"/>
    <p:sldId id="3386" r:id="rId31"/>
    <p:sldId id="3388" r:id="rId32"/>
    <p:sldId id="3389" r:id="rId33"/>
    <p:sldId id="3390" r:id="rId34"/>
    <p:sldId id="3391" r:id="rId35"/>
    <p:sldId id="3392" r:id="rId36"/>
    <p:sldId id="3393" r:id="rId37"/>
    <p:sldId id="3394" r:id="rId38"/>
    <p:sldId id="3395" r:id="rId39"/>
    <p:sldId id="3396" r:id="rId40"/>
    <p:sldId id="3397" r:id="rId41"/>
    <p:sldId id="3398" r:id="rId42"/>
    <p:sldId id="3399" r:id="rId43"/>
    <p:sldId id="3400" r:id="rId44"/>
    <p:sldId id="3401" r:id="rId45"/>
    <p:sldId id="3402" r:id="rId46"/>
    <p:sldId id="3404" r:id="rId47"/>
    <p:sldId id="3405" r:id="rId48"/>
    <p:sldId id="3412" r:id="rId49"/>
    <p:sldId id="3406" r:id="rId50"/>
    <p:sldId id="3407" r:id="rId51"/>
    <p:sldId id="3408" r:id="rId52"/>
    <p:sldId id="3409" r:id="rId53"/>
    <p:sldId id="3410" r:id="rId54"/>
    <p:sldId id="3411" r:id="rId55"/>
    <p:sldId id="256" r:id="rId56"/>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85" autoAdjust="0"/>
    <p:restoredTop sz="86642" autoAdjust="0"/>
  </p:normalViewPr>
  <p:slideViewPr>
    <p:cSldViewPr snapToGrid="0">
      <p:cViewPr varScale="1">
        <p:scale>
          <a:sx n="62" d="100"/>
          <a:sy n="62" d="100"/>
        </p:scale>
        <p:origin x="654" y="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3734E2-030A-619B-50CD-CF459470EA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A2AAE94-2384-8F7B-85F5-D99A7409A9F6}"/>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5202081-EAAA-FE40-976A-75A38CB55CA5}" type="datetimeFigureOut">
              <a:rPr lang="en-US"/>
              <a:pPr>
                <a:defRPr/>
              </a:pPr>
              <a:t>11/16/2023</a:t>
            </a:fld>
            <a:endParaRPr lang="en-US"/>
          </a:p>
        </p:txBody>
      </p:sp>
      <p:sp>
        <p:nvSpPr>
          <p:cNvPr id="4" name="Slide Image Placeholder 3">
            <a:extLst>
              <a:ext uri="{FF2B5EF4-FFF2-40B4-BE49-F238E27FC236}">
                <a16:creationId xmlns:a16="http://schemas.microsoft.com/office/drawing/2014/main" id="{10B119BB-4C51-91C4-1192-CE89385D5093}"/>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B1DB3812-540B-F89E-7AF9-AFE89094FAA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00049D6A-C26D-F55C-040A-74CEC7701EF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6042CB51-51F3-EB92-EA33-56B1B6F2ACEA}"/>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B3B82131-D889-014D-A990-D23CB393F8B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1</a:t>
            </a:fld>
            <a:endParaRPr lang="en-US"/>
          </a:p>
        </p:txBody>
      </p:sp>
    </p:spTree>
    <p:extLst>
      <p:ext uri="{BB962C8B-B14F-4D97-AF65-F5344CB8AC3E}">
        <p14:creationId xmlns:p14="http://schemas.microsoft.com/office/powerpoint/2010/main" val="419396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AgGateway Does and Does Not do.  From a data perspective, you can see on this slide all the things that AgGateway does and does not do with Reference data compared to Transactional or Operational data.  What is important to take away from this graphic is that AgGateway does </a:t>
            </a:r>
            <a:r>
              <a:rPr lang="en-US" u="sng" dirty="0"/>
              <a:t>not </a:t>
            </a:r>
            <a:r>
              <a:rPr lang="en-US" dirty="0"/>
              <a:t>collect, store, transform, or analyze transactional or operational data. AgGateway is not a data hub.</a:t>
            </a:r>
          </a:p>
          <a:p>
            <a:endParaRPr lang="en-US" dirty="0"/>
          </a:p>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10</a:t>
            </a:fld>
            <a:endParaRPr lang="en-US" dirty="0"/>
          </a:p>
        </p:txBody>
      </p:sp>
    </p:spTree>
    <p:extLst>
      <p:ext uri="{BB962C8B-B14F-4D97-AF65-F5344CB8AC3E}">
        <p14:creationId xmlns:p14="http://schemas.microsoft.com/office/powerpoint/2010/main" val="4095870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r>
              <a:rPr lang="en-US" dirty="0"/>
              <a:t>Some of our members are shown on this slide …</a:t>
            </a:r>
          </a:p>
          <a:p>
            <a:endParaRPr lang="en-US" dirty="0"/>
          </a:p>
          <a:p>
            <a:r>
              <a:rPr lang="en-US" dirty="0"/>
              <a:t>As you can see, we have broad representation across  the ag industry.  Our members include </a:t>
            </a:r>
            <a:r>
              <a:rPr lang="en-US" b="1" dirty="0"/>
              <a:t>Ag Retailers, Manufacturers </a:t>
            </a:r>
            <a:r>
              <a:rPr lang="en-US" dirty="0"/>
              <a:t>(of seed, crop nutrition and crop protection products and equipment), </a:t>
            </a:r>
            <a:r>
              <a:rPr lang="en-US" b="1" dirty="0"/>
              <a:t>Distributors, Grain &amp; feed companies, Precision ag providers, Specialty chemical  manufacturers, Software and data service providers, and a few growers. </a:t>
            </a:r>
            <a:r>
              <a:rPr lang="en-US" dirty="0"/>
              <a:t>Our members range from well established firms to brand new start ups.</a:t>
            </a:r>
          </a:p>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11</a:t>
            </a:fld>
            <a:endParaRPr lang="en-US" dirty="0"/>
          </a:p>
        </p:txBody>
      </p:sp>
    </p:spTree>
    <p:extLst>
      <p:ext uri="{BB962C8B-B14F-4D97-AF65-F5344CB8AC3E}">
        <p14:creationId xmlns:p14="http://schemas.microsoft.com/office/powerpoint/2010/main" val="2782955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at AgGateway, we are member-driven,  which means that our members set the priorities and decide what we work on. Our members come together to collaborate on challenges they are facing and develop business solutions. In our working sessions you’ll find that members often volunteer up both their </a:t>
            </a:r>
            <a:r>
              <a:rPr lang="en-US" b="1" dirty="0"/>
              <a:t>Business professionals and IT professionals</a:t>
            </a:r>
            <a:r>
              <a:rPr lang="en-US" dirty="0"/>
              <a:t>. </a:t>
            </a:r>
          </a:p>
          <a:p>
            <a:endParaRPr lang="en-US" dirty="0"/>
          </a:p>
          <a:p>
            <a:r>
              <a:rPr lang="en-US" dirty="0"/>
              <a:t>We need to hear from both sides– from the managers of the business to identify the problems and propose a solution, and from the IT professionals to develop a solution.</a:t>
            </a:r>
          </a:p>
          <a:p>
            <a:endParaRPr lang="en-US" dirty="0"/>
          </a:p>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12</a:t>
            </a:fld>
            <a:endParaRPr lang="en-US" dirty="0"/>
          </a:p>
        </p:txBody>
      </p:sp>
    </p:spTree>
    <p:extLst>
      <p:ext uri="{BB962C8B-B14F-4D97-AF65-F5344CB8AC3E}">
        <p14:creationId xmlns:p14="http://schemas.microsoft.com/office/powerpoint/2010/main" val="3101781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6194425" cy="34845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Global in scope – We are now a global organization, which includes regional groups in North America, Europe and Latin America. We also have interest in Asia and Australia/New Zealand.</a:t>
            </a:r>
          </a:p>
          <a:p>
            <a:pPr marL="0" indent="0">
              <a:buFont typeface="Arial" panose="020B0604020202020204" pitchFamily="34" charset="0"/>
              <a:buNone/>
            </a:pPr>
            <a:endParaRPr lang="en-US" dirty="0"/>
          </a:p>
          <a:p>
            <a:pPr marL="0" indent="0">
              <a:buFont typeface="Arial" panose="020B0604020202020204" pitchFamily="34" charset="0"/>
              <a:buNone/>
            </a:pPr>
            <a:endParaRPr lang="en-US" b="1" dirty="0"/>
          </a:p>
          <a:p>
            <a:pPr marL="0" lvl="0" indent="0">
              <a:buFont typeface="Arial" panose="020B0604020202020204" pitchFamily="34" charset="0"/>
              <a:buNone/>
            </a:pPr>
            <a:endParaRPr lang="en-US" dirty="0"/>
          </a:p>
          <a:p>
            <a:pPr marL="285750" lvl="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34112AF-BEF8-497E-88B7-84326C335B13}"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9667858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AgGateway is composed of a Board of Directors, Regional Groups in Latin America, North America and Europe (each overseen by Regional Steering Committees,) a Digital Resource Center, a Portfolio Management Center, committees that support our digital resources or our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Board of Directors- The board consists of members which are elected by AgGateway membership (voting members or dues paying members), the President and Chief Executive Officer, and a Corporate Treasurer.  </a:t>
            </a:r>
            <a:r>
              <a:rPr lang="en-US" sz="1200" b="1" kern="1200" dirty="0">
                <a:solidFill>
                  <a:schemeClr val="tx1"/>
                </a:solidFill>
                <a:effectLst/>
                <a:latin typeface="+mn-lt"/>
                <a:ea typeface="+mn-ea"/>
                <a:cs typeface="+mn-cs"/>
              </a:rPr>
              <a:t>Each AgGateway region votes for its representatives to the board.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Each Regional Group has a Regional Steering Committee made up of member volunteers to provide oversight and direction of the Working Group activities in that region.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Digital Resource Center (DRC) provides oversight and support for all AgGateway digital resources published and/or requiring ongoing maintenance. It oversees compliance with AgGateway's patent policy and digital resource development process, which protects members from developing or distributing digital resources that infringe on their own intellectual property not available in a royalty-free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Digital resources are produced within Working Groups "Digital resources" refers to any digital content developed with the intent of assisting companies with implementing electronic connectivity.. </a:t>
            </a:r>
            <a:r>
              <a:rPr lang="en-US" sz="1200" b="1" kern="1200" dirty="0">
                <a:solidFill>
                  <a:schemeClr val="tx1"/>
                </a:solidFill>
                <a:effectLst/>
                <a:latin typeface="+mn-lt"/>
                <a:ea typeface="+mn-ea"/>
                <a:cs typeface="+mn-cs"/>
              </a:rPr>
              <a:t>These resources can include standards, guidelines, communications tools, project management tools, implementation tools, and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Portfolio Management Center (PMC) provides oversight and support of AgGateway Working Groups and coordinates closely with the Digital Resource Center. Confirm Working Group charters • Manage the commissioning of Working Groups, their work progress and financial reporting • Create tools and resources to help move work forward.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Also have various committees that support AgGateway and our resources.  </a:t>
            </a:r>
          </a:p>
          <a:p>
            <a:endParaRPr lang="en-US" dirty="0"/>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4112AF-BEF8-497E-88B7-84326C335B13}" type="slidenum">
              <a:rPr lang="en-US" smtClean="0"/>
              <a:t>14</a:t>
            </a:fld>
            <a:endParaRPr lang="en-US" dirty="0"/>
          </a:p>
        </p:txBody>
      </p:sp>
    </p:spTree>
    <p:extLst>
      <p:ext uri="{BB962C8B-B14F-4D97-AF65-F5344CB8AC3E}">
        <p14:creationId xmlns:p14="http://schemas.microsoft.com/office/powerpoint/2010/main" val="1147290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Here is a listing of all AgGateway staff.  Everyone on here except for Chris Crutchfield, Nikki Marshall, and Kimberly Chauche are paid contractors with AgGateway.  They are not full-time staff.  Each are contracted for anywhere between 5 and 80% of their time.  Chris, Nikki, and Kimberly work for DXC Technologies.  DXC hosts and maintains the AGIIS Directory and provides member and subscriber support through Member Services.</a:t>
            </a:r>
          </a:p>
        </p:txBody>
      </p:sp>
      <p:sp>
        <p:nvSpPr>
          <p:cNvPr id="4" name="Slide Number Placeholder 3"/>
          <p:cNvSpPr>
            <a:spLocks noGrp="1"/>
          </p:cNvSpPr>
          <p:nvPr>
            <p:ph type="sldNum" sz="quarter" idx="5"/>
          </p:nvPr>
        </p:nvSpPr>
        <p:spPr/>
        <p:txBody>
          <a:bodyPr/>
          <a:lstStyle/>
          <a:p>
            <a:fld id="{034112AF-BEF8-497E-88B7-84326C335B13}" type="slidenum">
              <a:rPr lang="en-US" smtClean="0"/>
              <a:t>15</a:t>
            </a:fld>
            <a:endParaRPr lang="en-US" dirty="0"/>
          </a:p>
        </p:txBody>
      </p:sp>
    </p:spTree>
    <p:extLst>
      <p:ext uri="{BB962C8B-B14F-4D97-AF65-F5344CB8AC3E}">
        <p14:creationId xmlns:p14="http://schemas.microsoft.com/office/powerpoint/2010/main" val="889699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talk about AgGateway Working Groups.  The value you get from membership comes down to your participation in an AgGateway working group or implementing the digital resource that is developed in a Working Group!</a:t>
            </a:r>
          </a:p>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16</a:t>
            </a:fld>
            <a:endParaRPr lang="en-US" dirty="0"/>
          </a:p>
        </p:txBody>
      </p:sp>
    </p:spTree>
    <p:extLst>
      <p:ext uri="{BB962C8B-B14F-4D97-AF65-F5344CB8AC3E}">
        <p14:creationId xmlns:p14="http://schemas.microsoft.com/office/powerpoint/2010/main" val="24151531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show AgGateway goes from an idea, to a Working group, and the development of a digital resource.  </a:t>
            </a:r>
          </a:p>
          <a:p>
            <a:endParaRPr lang="en-US" dirty="0"/>
          </a:p>
          <a:p>
            <a:r>
              <a:rPr lang="en-US" dirty="0"/>
              <a:t>Meetups are open to anyone with interest in developing a solution to a common industry issue or pain point.  The problem is defined, and a scope is set, and we make sure everyone is aligned on the goals, and key deliverables.  We find out the level of interest to spin up a Working Group.  If the level of interest in high, a Working Group charter is drafted.  The charter identifies Goals, objectives and deliverable timeframes.  The charter identifies a Working group chair and vice-chair to lead the working group.  It also identifies companies that are likely to participate.  Once drafted, the charter is submitted to the AgGateway CEO, and COO for approval.  </a:t>
            </a:r>
          </a:p>
          <a:p>
            <a:endParaRPr lang="en-US" dirty="0"/>
          </a:p>
          <a:p>
            <a:r>
              <a:rPr lang="en-US" dirty="0"/>
              <a:t>We then send out a Call for Participation to join a working group.  Companies that wish to participate must be an AgGateway member.  Individuals from member organizations then complete a Working Group sign up form that is available on the AgGateway wiki.</a:t>
            </a:r>
          </a:p>
          <a:p>
            <a:endParaRPr lang="en-US" dirty="0"/>
          </a:p>
          <a:p>
            <a:r>
              <a:rPr lang="en-US" dirty="0"/>
              <a:t>The Working Group sets up a recurring meeting and gets to work.  Some work is done within the meeting schedule, but work is also done outside of scheduled meetings.  The digital resource is developed, tested and submitted for approval and finally it is published.  </a:t>
            </a:r>
          </a:p>
        </p:txBody>
      </p:sp>
      <p:sp>
        <p:nvSpPr>
          <p:cNvPr id="4" name="Slide Number Placeholder 3"/>
          <p:cNvSpPr>
            <a:spLocks noGrp="1"/>
          </p:cNvSpPr>
          <p:nvPr>
            <p:ph type="sldNum" sz="quarter" idx="5"/>
          </p:nvPr>
        </p:nvSpPr>
        <p:spPr/>
        <p:txBody>
          <a:bodyPr/>
          <a:lstStyle/>
          <a:p>
            <a:fld id="{94E89C9D-E25A-4B69-A4F5-A2BC67DF9957}" type="slidenum">
              <a:rPr lang="en-US" smtClean="0"/>
              <a:t>17</a:t>
            </a:fld>
            <a:endParaRPr lang="en-US"/>
          </a:p>
        </p:txBody>
      </p:sp>
    </p:spTree>
    <p:extLst>
      <p:ext uri="{BB962C8B-B14F-4D97-AF65-F5344CB8AC3E}">
        <p14:creationId xmlns:p14="http://schemas.microsoft.com/office/powerpoint/2010/main" val="277307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a:t>
            </a:r>
            <a:r>
              <a:rPr lang="en-US" dirty="0" err="1"/>
              <a:t>AgGateway’s</a:t>
            </a:r>
            <a:r>
              <a:rPr lang="en-US" dirty="0"/>
              <a:t> priorities is to develop solutions (or digital resources) for members as quickly as possible.  We want solutions developed in several weeks or few months and not have projects linger on without a digital resource being developed.  This is one reason we have implemented a Portfolio Management Center to oversee all our working groups.   The PMC helps working groups get started, develop a working group charter, navigate roadblocks, like resources for example, and helps apply best practices to ensure a successful project.  </a:t>
            </a:r>
          </a:p>
          <a:p>
            <a:endParaRPr lang="en-US" dirty="0"/>
          </a:p>
          <a:p>
            <a:r>
              <a:rPr lang="en-US" dirty="0"/>
              <a:t>Many resources require ongoing management, so our Digital Resource Center is responsible for maintaining a digital resource once it is developed.   </a:t>
            </a:r>
          </a:p>
        </p:txBody>
      </p:sp>
    </p:spTree>
    <p:extLst>
      <p:ext uri="{BB962C8B-B14F-4D97-AF65-F5344CB8AC3E}">
        <p14:creationId xmlns:p14="http://schemas.microsoft.com/office/powerpoint/2010/main" val="31361506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19</a:t>
            </a:fld>
            <a:endParaRPr lang="en-US"/>
          </a:p>
        </p:txBody>
      </p:sp>
    </p:spTree>
    <p:extLst>
      <p:ext uri="{BB962C8B-B14F-4D97-AF65-F5344CB8AC3E}">
        <p14:creationId xmlns:p14="http://schemas.microsoft.com/office/powerpoint/2010/main" val="2996679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704850"/>
            <a:ext cx="6254750" cy="3519488"/>
          </a:xfrm>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10"/>
          </p:nvPr>
        </p:nvSpPr>
        <p:spPr/>
        <p:txBody>
          <a:bodyPr/>
          <a:lstStyle/>
          <a:p>
            <a:pPr>
              <a:defRPr/>
            </a:pPr>
            <a:fld id="{57AE63FB-82D8-46FD-AC6C-59F2622AA713}" type="slidenum">
              <a:rPr lang="en-US" smtClean="0"/>
              <a:pPr>
                <a:defRPr/>
              </a:pPr>
              <a:t>2</a:t>
            </a:fld>
            <a:endParaRPr lang="en-US" dirty="0"/>
          </a:p>
        </p:txBody>
      </p:sp>
    </p:spTree>
    <p:extLst>
      <p:ext uri="{BB962C8B-B14F-4D97-AF65-F5344CB8AC3E}">
        <p14:creationId xmlns:p14="http://schemas.microsoft.com/office/powerpoint/2010/main" val="3400645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How do you join an existing Working Group? The sign-up form can be found on the AgGateway Wiki, under the Portfolio Management Center.  Here is an example of the form. </a:t>
            </a:r>
          </a:p>
          <a:p>
            <a:endParaRPr lang="en-US" b="0" dirty="0"/>
          </a:p>
          <a:p>
            <a:r>
              <a:rPr lang="en-US" b="0" dirty="0"/>
              <a:t> Once this form is completed, Member Services receives a notification of your interest in joining the Working Group.  Member Services will send your company’s primary contact an email for approval.  This is done to ensure that your organization is aware of your participation and that you are participating according to </a:t>
            </a:r>
            <a:r>
              <a:rPr lang="en-US" b="0" dirty="0" err="1"/>
              <a:t>AgGateways</a:t>
            </a:r>
            <a:r>
              <a:rPr lang="en-US" b="0" dirty="0"/>
              <a:t> Intellectual Property Policies and Procedures.  Once approval is received, you are included in the Working Groups meeting invitations.  </a:t>
            </a:r>
          </a:p>
        </p:txBody>
      </p:sp>
      <p:sp>
        <p:nvSpPr>
          <p:cNvPr id="4" name="Slide Number Placeholder 3"/>
          <p:cNvSpPr>
            <a:spLocks noGrp="1"/>
          </p:cNvSpPr>
          <p:nvPr>
            <p:ph type="sldNum" sz="quarter" idx="5"/>
          </p:nvPr>
        </p:nvSpPr>
        <p:spPr/>
        <p:txBody>
          <a:bodyPr/>
          <a:lstStyle/>
          <a:p>
            <a:fld id="{034112AF-BEF8-497E-88B7-84326C335B13}" type="slidenum">
              <a:rPr lang="en-US" smtClean="0"/>
              <a:t>20</a:t>
            </a:fld>
            <a:endParaRPr lang="en-US" dirty="0"/>
          </a:p>
        </p:txBody>
      </p:sp>
    </p:spTree>
    <p:extLst>
      <p:ext uri="{BB962C8B-B14F-4D97-AF65-F5344CB8AC3E}">
        <p14:creationId xmlns:p14="http://schemas.microsoft.com/office/powerpoint/2010/main" val="3752582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21</a:t>
            </a:fld>
            <a:endParaRPr lang="en-US"/>
          </a:p>
        </p:txBody>
      </p:sp>
    </p:spTree>
    <p:extLst>
      <p:ext uri="{BB962C8B-B14F-4D97-AF65-F5344CB8AC3E}">
        <p14:creationId xmlns:p14="http://schemas.microsoft.com/office/powerpoint/2010/main" val="250760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22</a:t>
            </a:fld>
            <a:endParaRPr lang="en-US"/>
          </a:p>
        </p:txBody>
      </p:sp>
    </p:spTree>
    <p:extLst>
      <p:ext uri="{BB962C8B-B14F-4D97-AF65-F5344CB8AC3E}">
        <p14:creationId xmlns:p14="http://schemas.microsoft.com/office/powerpoint/2010/main" val="2724153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other resources that are available for members.</a:t>
            </a:r>
          </a:p>
          <a:p>
            <a:endParaRPr lang="en-US" dirty="0"/>
          </a:p>
          <a:p>
            <a:r>
              <a:rPr lang="en-US" dirty="0"/>
              <a:t>The AGW Website- Contains Industry news, meeting announcements, descriptions of current work, a meeting calendar and much more.</a:t>
            </a:r>
          </a:p>
          <a:p>
            <a:endParaRPr lang="en-US" dirty="0"/>
          </a:p>
          <a:p>
            <a:r>
              <a:rPr lang="en-US" dirty="0"/>
              <a:t>The AGW Wiki – Mostly members only content – Working Group Documents, Project Dashboards, Meeting Agendas, Minutes and some of our published Digital Resources</a:t>
            </a:r>
          </a:p>
          <a:p>
            <a:endParaRPr lang="en-US" dirty="0"/>
          </a:p>
          <a:p>
            <a:r>
              <a:rPr lang="en-US" dirty="0" err="1"/>
              <a:t>MyAgGateway</a:t>
            </a:r>
            <a:r>
              <a:rPr lang="en-US" dirty="0"/>
              <a:t>- Association Management System,  - Where we maintain your company contact information.  All member individuals have access.  Can access Membership directory, see </a:t>
            </a:r>
            <a:r>
              <a:rPr lang="en-US" dirty="0" err="1"/>
              <a:t>whos</a:t>
            </a:r>
            <a:r>
              <a:rPr lang="en-US" dirty="0"/>
              <a:t> participating in Committees and Working Groups, Register for meetings, purchase sponsorships, Access Billing info and maintain a directory of your company volunteers.</a:t>
            </a:r>
          </a:p>
          <a:p>
            <a:endParaRPr lang="en-US" dirty="0"/>
          </a:p>
          <a:p>
            <a:r>
              <a:rPr lang="en-US" dirty="0"/>
              <a:t>Member Services- </a:t>
            </a:r>
          </a:p>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23</a:t>
            </a:fld>
            <a:endParaRPr lang="en-US" dirty="0"/>
          </a:p>
        </p:txBody>
      </p:sp>
    </p:spTree>
    <p:extLst>
      <p:ext uri="{BB962C8B-B14F-4D97-AF65-F5344CB8AC3E}">
        <p14:creationId xmlns:p14="http://schemas.microsoft.com/office/powerpoint/2010/main" val="342938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Can You Get Involved?</a:t>
            </a:r>
            <a:endParaRPr lang="en-US" sz="105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several ways for you to get involved in AgGateway:</a:t>
            </a:r>
          </a:p>
          <a:p>
            <a:endParaRPr lang="en-US" sz="1200" kern="1200" dirty="0">
              <a:solidFill>
                <a:schemeClr val="tx1"/>
              </a:solidFill>
              <a:effectLst/>
              <a:latin typeface="+mn-lt"/>
              <a:ea typeface="+mn-ea"/>
              <a:cs typeface="+mn-cs"/>
            </a:endParaRPr>
          </a:p>
          <a:p>
            <a:pPr lvl="0"/>
            <a:r>
              <a:rPr lang="en-US" sz="1050" b="1" kern="1200" dirty="0">
                <a:solidFill>
                  <a:schemeClr val="tx1"/>
                </a:solidFill>
                <a:effectLst/>
                <a:latin typeface="+mn-lt"/>
                <a:ea typeface="+mn-ea"/>
                <a:cs typeface="+mn-cs"/>
              </a:rPr>
              <a:t>Join or start a Working group </a:t>
            </a:r>
            <a:r>
              <a:rPr lang="en-US" sz="1050" kern="1200" dirty="0">
                <a:solidFill>
                  <a:schemeClr val="tx1"/>
                </a:solidFill>
                <a:effectLst/>
                <a:latin typeface="+mn-lt"/>
                <a:ea typeface="+mn-ea"/>
                <a:cs typeface="+mn-cs"/>
              </a:rPr>
              <a:t>or a connectivity initiative with your trading partners. . . you could even help create a project or new Working Group</a:t>
            </a:r>
          </a:p>
          <a:p>
            <a:pPr lvl="0"/>
            <a:r>
              <a:rPr lang="en-US" sz="1050" b="1" kern="1200" dirty="0">
                <a:solidFill>
                  <a:schemeClr val="tx1"/>
                </a:solidFill>
                <a:effectLst/>
                <a:latin typeface="+mn-lt"/>
                <a:ea typeface="+mn-ea"/>
                <a:cs typeface="+mn-cs"/>
              </a:rPr>
              <a:t>Attend Committee Meetings</a:t>
            </a:r>
            <a:r>
              <a:rPr lang="en-US" sz="1050" kern="1200" dirty="0">
                <a:solidFill>
                  <a:schemeClr val="tx1"/>
                </a:solidFill>
                <a:effectLst/>
                <a:latin typeface="+mn-lt"/>
                <a:ea typeface="+mn-ea"/>
                <a:cs typeface="+mn-cs"/>
              </a:rPr>
              <a:t> and </a:t>
            </a:r>
            <a:r>
              <a:rPr lang="en-US" sz="1050" b="0" kern="1200" dirty="0">
                <a:solidFill>
                  <a:schemeClr val="tx1"/>
                </a:solidFill>
                <a:effectLst/>
                <a:latin typeface="+mn-lt"/>
                <a:ea typeface="+mn-ea"/>
                <a:cs typeface="+mn-cs"/>
              </a:rPr>
              <a:t>consider taking a leadership role; all of our Committees are listed on our website</a:t>
            </a:r>
            <a:endParaRPr lang="en-US" sz="900" b="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Attend our face-to-face meetings</a:t>
            </a:r>
            <a:r>
              <a:rPr lang="en-US" sz="1200" kern="1200" dirty="0">
                <a:solidFill>
                  <a:schemeClr val="tx1"/>
                </a:solidFill>
                <a:effectLst/>
                <a:latin typeface="+mn-lt"/>
                <a:ea typeface="+mn-ea"/>
                <a:cs typeface="+mn-cs"/>
              </a:rPr>
              <a:t> in June &amp; November.</a:t>
            </a:r>
            <a:endParaRPr lang="en-US" sz="105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Our face-to-face meetings are great opportunities to network with vendors, customers, and competitors</a:t>
            </a:r>
            <a:endParaRPr lang="en-US" sz="105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kern="1200" dirty="0">
                <a:solidFill>
                  <a:schemeClr val="tx1"/>
                </a:solidFill>
                <a:effectLst/>
                <a:latin typeface="+mn-lt"/>
                <a:ea typeface="+mn-ea"/>
                <a:cs typeface="+mn-cs"/>
              </a:rPr>
              <a:t>Ask for a Mentor</a:t>
            </a:r>
            <a:r>
              <a:rPr lang="en-US" sz="1050" kern="1200" dirty="0">
                <a:solidFill>
                  <a:schemeClr val="tx1"/>
                </a:solidFill>
                <a:effectLst/>
                <a:latin typeface="+mn-lt"/>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050" kern="1200" dirty="0">
                <a:solidFill>
                  <a:schemeClr val="tx1"/>
                </a:solidFill>
                <a:effectLst/>
                <a:latin typeface="+mn-lt"/>
                <a:ea typeface="+mn-ea"/>
                <a:cs typeface="+mn-cs"/>
              </a:rPr>
              <a:t>We have current members who are willing to work with new members and walk along with them for 3-6 months to bring them up to speed on what AgGateway is, and how to get the best value out of your membership. Our meetings can be intimidating for some people, so having a mentor or someone from your company who has been around AgGateway for a while will help to decide what sessions you should attend.</a:t>
            </a:r>
            <a:r>
              <a:rPr lang="en-US" sz="900" kern="1200" dirty="0">
                <a:solidFill>
                  <a:schemeClr val="tx1"/>
                </a:solidFill>
                <a:effectLst/>
                <a:latin typeface="+mn-lt"/>
                <a:ea typeface="+mn-ea"/>
                <a:cs typeface="+mn-cs"/>
              </a:rPr>
              <a:t> </a:t>
            </a:r>
            <a:r>
              <a:rPr lang="en-US" sz="1050" kern="1200" dirty="0">
                <a:solidFill>
                  <a:schemeClr val="tx1"/>
                </a:solidFill>
                <a:effectLst/>
                <a:latin typeface="+mn-lt"/>
                <a:ea typeface="+mn-ea"/>
                <a:cs typeface="+mn-cs"/>
              </a:rPr>
              <a:t>If your company is not new to AgGateway, you can probably find a mentor within your company. Either way, we can help you find someone to work with you!</a:t>
            </a:r>
            <a:endParaRPr lang="en-US" sz="9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effectLst/>
                <a:latin typeface="+mn-lt"/>
                <a:ea typeface="+mn-ea"/>
                <a:cs typeface="+mn-cs"/>
              </a:rPr>
              <a:t>Join the Member Advisory Panel </a:t>
            </a:r>
            <a:r>
              <a:rPr lang="en-US" sz="900" b="0" kern="1200" dirty="0">
                <a:solidFill>
                  <a:schemeClr val="tx1"/>
                </a:solidFill>
                <a:effectLst/>
                <a:latin typeface="+mn-lt"/>
                <a:ea typeface="+mn-ea"/>
                <a:cs typeface="+mn-cs"/>
              </a:rPr>
              <a:t>which is a small subset of members; at this year’s Annual Conference the Member Advisory Panel will participate in a design thinking session focused on member engagement and communication.</a:t>
            </a:r>
            <a:endParaRPr lang="en-US" sz="105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baseline="0" dirty="0"/>
          </a:p>
        </p:txBody>
      </p:sp>
      <p:sp>
        <p:nvSpPr>
          <p:cNvPr id="4" name="Slide Number Placeholder 3"/>
          <p:cNvSpPr>
            <a:spLocks noGrp="1"/>
          </p:cNvSpPr>
          <p:nvPr>
            <p:ph type="sldNum" sz="quarter" idx="10"/>
          </p:nvPr>
        </p:nvSpPr>
        <p:spPr/>
        <p:txBody>
          <a:bodyPr/>
          <a:lstStyle/>
          <a:p>
            <a:fld id="{034112AF-BEF8-497E-88B7-84326C335B13}" type="slidenum">
              <a:rPr lang="en-US" smtClean="0"/>
              <a:t>24</a:t>
            </a:fld>
            <a:endParaRPr lang="en-US" dirty="0"/>
          </a:p>
        </p:txBody>
      </p:sp>
    </p:spTree>
    <p:extLst>
      <p:ext uri="{BB962C8B-B14F-4D97-AF65-F5344CB8AC3E}">
        <p14:creationId xmlns:p14="http://schemas.microsoft.com/office/powerpoint/2010/main" val="22395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25</a:t>
            </a:fld>
            <a:endParaRPr lang="en-US"/>
          </a:p>
        </p:txBody>
      </p:sp>
    </p:spTree>
    <p:extLst>
      <p:ext uri="{BB962C8B-B14F-4D97-AF65-F5344CB8AC3E}">
        <p14:creationId xmlns:p14="http://schemas.microsoft.com/office/powerpoint/2010/main" val="28163938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26</a:t>
            </a:fld>
            <a:endParaRPr lang="en-US"/>
          </a:p>
        </p:txBody>
      </p:sp>
    </p:spTree>
    <p:extLst>
      <p:ext uri="{BB962C8B-B14F-4D97-AF65-F5344CB8AC3E}">
        <p14:creationId xmlns:p14="http://schemas.microsoft.com/office/powerpoint/2010/main" val="14427391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27</a:t>
            </a:fld>
            <a:endParaRPr lang="en-US"/>
          </a:p>
        </p:txBody>
      </p:sp>
    </p:spTree>
    <p:extLst>
      <p:ext uri="{BB962C8B-B14F-4D97-AF65-F5344CB8AC3E}">
        <p14:creationId xmlns:p14="http://schemas.microsoft.com/office/powerpoint/2010/main" val="8110544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28</a:t>
            </a:fld>
            <a:endParaRPr lang="en-US"/>
          </a:p>
        </p:txBody>
      </p:sp>
    </p:spTree>
    <p:extLst>
      <p:ext uri="{BB962C8B-B14F-4D97-AF65-F5344CB8AC3E}">
        <p14:creationId xmlns:p14="http://schemas.microsoft.com/office/powerpoint/2010/main" val="18326368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29</a:t>
            </a:fld>
            <a:endParaRPr lang="en-US"/>
          </a:p>
        </p:txBody>
      </p:sp>
    </p:spTree>
    <p:extLst>
      <p:ext uri="{BB962C8B-B14F-4D97-AF65-F5344CB8AC3E}">
        <p14:creationId xmlns:p14="http://schemas.microsoft.com/office/powerpoint/2010/main" val="2916413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3</a:t>
            </a:fld>
            <a:endParaRPr lang="en-US"/>
          </a:p>
        </p:txBody>
      </p:sp>
    </p:spTree>
    <p:extLst>
      <p:ext uri="{BB962C8B-B14F-4D97-AF65-F5344CB8AC3E}">
        <p14:creationId xmlns:p14="http://schemas.microsoft.com/office/powerpoint/2010/main" val="728558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GET ACCESS</a:t>
            </a:r>
          </a:p>
          <a:p>
            <a:endParaRPr lang="en-US" dirty="0"/>
          </a:p>
          <a:p>
            <a:r>
              <a:rPr lang="en-US" dirty="0"/>
              <a:t>To get </a:t>
            </a:r>
            <a:r>
              <a:rPr lang="en-US" baseline="0" dirty="0"/>
              <a:t>access to the wiki, go to </a:t>
            </a:r>
            <a:r>
              <a:rPr lang="en-US" sz="1200" b="0" i="0" u="sng" strike="noStrike" kern="1200" dirty="0">
                <a:solidFill>
                  <a:schemeClr val="tx1"/>
                </a:solidFill>
                <a:effectLst/>
                <a:latin typeface="+mn-lt"/>
                <a:ea typeface="+mn-ea"/>
                <a:cs typeface="+mn-cs"/>
              </a:rPr>
              <a:t>https://aggateway.atlassian.net/login </a:t>
            </a:r>
            <a:r>
              <a:rPr lang="en-US" sz="1200" b="0" i="0" u="none" strike="noStrike" kern="1200" baseline="0" dirty="0">
                <a:solidFill>
                  <a:schemeClr val="tx1"/>
                </a:solidFill>
                <a:effectLst/>
                <a:latin typeface="+mn-lt"/>
                <a:ea typeface="+mn-ea"/>
                <a:cs typeface="+mn-cs"/>
              </a:rPr>
              <a:t> and click “Sign Up for an Account”.  Once registered, you will have immediate access to the public content on the wiki.  Member Services will receive a notification that you have signed up and we will give you membership access.  </a:t>
            </a:r>
            <a:endParaRPr lang="en-US" baseline="0" dirty="0"/>
          </a:p>
          <a:p>
            <a:endParaRPr lang="en-US" baseline="0" dirty="0"/>
          </a:p>
          <a:p>
            <a:r>
              <a:rPr lang="en-US" baseline="0" dirty="0"/>
              <a:t>Some spaces are restricted at an individual or group level.  To get access to spaces that are restricted to certain groups, contact the groups council chair or vice chair, or a project lead to request access.  This person will send the request to Member Services so that we can update your user profile with access to the space.  </a:t>
            </a:r>
          </a:p>
          <a:p>
            <a:endParaRPr lang="en-US" baseline="0" dirty="0"/>
          </a:p>
          <a:p>
            <a:r>
              <a:rPr lang="en-US" baseline="0" dirty="0"/>
              <a:t>Login</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30</a:t>
            </a:fld>
            <a:endParaRPr lang="en-US"/>
          </a:p>
        </p:txBody>
      </p:sp>
    </p:spTree>
    <p:extLst>
      <p:ext uri="{BB962C8B-B14F-4D97-AF65-F5344CB8AC3E}">
        <p14:creationId xmlns:p14="http://schemas.microsoft.com/office/powerpoint/2010/main" val="32131027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Spaces</a:t>
            </a:r>
            <a:r>
              <a:rPr lang="en-US" dirty="0"/>
              <a:t> are containers for pages and blog posts with related content.  Each space that is created is automatically created with a home page</a:t>
            </a:r>
            <a:r>
              <a:rPr lang="en-US" baseline="0" dirty="0"/>
              <a:t> – this is the first page you will see when navigating to a space.  There are two types of spaces, Site Spaces and Personal Spaces.</a:t>
            </a:r>
          </a:p>
          <a:p>
            <a:endParaRPr lang="en-US" baseline="0" dirty="0"/>
          </a:p>
          <a:p>
            <a:pPr lvl="1"/>
            <a:r>
              <a:rPr lang="en-US" b="1" dirty="0"/>
              <a:t>Site Spaces </a:t>
            </a:r>
            <a:r>
              <a:rPr lang="en-US" dirty="0"/>
              <a:t>– These are areas where you can create content and collaborate with other users.  The links here on the</a:t>
            </a:r>
            <a:r>
              <a:rPr lang="en-US" baseline="0" dirty="0"/>
              <a:t> AgGateway home page will take you to a site space.  Only AgGateway Staff, primarily Jim Wilson or Marilyn Hunter, along with Member Services, can create a Space.</a:t>
            </a:r>
          </a:p>
          <a:p>
            <a:pPr lvl="1"/>
            <a:endParaRPr lang="en-US" baseline="0" dirty="0"/>
          </a:p>
          <a:p>
            <a:pPr lvl="1"/>
            <a:r>
              <a:rPr lang="en-US" baseline="0" dirty="0"/>
              <a:t>Then there are personal spaces.</a:t>
            </a:r>
          </a:p>
          <a:p>
            <a:pPr lvl="1"/>
            <a:endParaRPr lang="en-US" dirty="0"/>
          </a:p>
          <a:p>
            <a:pPr lvl="1"/>
            <a:r>
              <a:rPr lang="en-US" b="1" dirty="0"/>
              <a:t>Personal Spaces </a:t>
            </a:r>
            <a:r>
              <a:rPr lang="en-US" dirty="0"/>
              <a:t>– You can also create your own personal space to store personal documents, links, etc.</a:t>
            </a:r>
            <a:r>
              <a:rPr lang="en-US" baseline="0" dirty="0"/>
              <a:t> for personal use.</a:t>
            </a:r>
            <a:r>
              <a:rPr lang="en-US" dirty="0"/>
              <a:t> Your space can be kept private, or you can open it up for others to view and edit.  Later in this demonstration I will show you where</a:t>
            </a:r>
            <a:r>
              <a:rPr lang="en-US" baseline="0" dirty="0"/>
              <a:t> you can create your own personal space.</a:t>
            </a:r>
            <a:endParaRPr lang="en-US" dirty="0"/>
          </a:p>
          <a:p>
            <a:pPr lvl="1"/>
            <a:endParaRPr lang="en-US" dirty="0"/>
          </a:p>
          <a:p>
            <a:pPr lvl="0"/>
            <a:r>
              <a:rPr lang="en-US" b="1" baseline="0" dirty="0"/>
              <a:t>Pages </a:t>
            </a:r>
            <a:r>
              <a:rPr lang="en-US" b="0" baseline="0" dirty="0"/>
              <a:t>on the other hand</a:t>
            </a:r>
            <a:r>
              <a:rPr lang="en-US" baseline="0" dirty="0"/>
              <a:t> allow you to create content and store it in a space so that it can be shared.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31</a:t>
            </a:fld>
            <a:endParaRPr lang="en-US"/>
          </a:p>
        </p:txBody>
      </p:sp>
    </p:spTree>
    <p:extLst>
      <p:ext uri="{BB962C8B-B14F-4D97-AF65-F5344CB8AC3E}">
        <p14:creationId xmlns:p14="http://schemas.microsoft.com/office/powerpoint/2010/main" val="765048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32</a:t>
            </a:fld>
            <a:endParaRPr lang="en-US"/>
          </a:p>
        </p:txBody>
      </p:sp>
    </p:spTree>
    <p:extLst>
      <p:ext uri="{BB962C8B-B14F-4D97-AF65-F5344CB8AC3E}">
        <p14:creationId xmlns:p14="http://schemas.microsoft.com/office/powerpoint/2010/main" val="901579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33</a:t>
            </a:fld>
            <a:endParaRPr lang="en-US"/>
          </a:p>
        </p:txBody>
      </p:sp>
    </p:spTree>
    <p:extLst>
      <p:ext uri="{BB962C8B-B14F-4D97-AF65-F5344CB8AC3E}">
        <p14:creationId xmlns:p14="http://schemas.microsoft.com/office/powerpoint/2010/main" val="683400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34</a:t>
            </a:fld>
            <a:endParaRPr lang="en-US"/>
          </a:p>
        </p:txBody>
      </p:sp>
    </p:spTree>
    <p:extLst>
      <p:ext uri="{BB962C8B-B14F-4D97-AF65-F5344CB8AC3E}">
        <p14:creationId xmlns:p14="http://schemas.microsoft.com/office/powerpoint/2010/main" val="17913758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35</a:t>
            </a:fld>
            <a:endParaRPr lang="en-US"/>
          </a:p>
        </p:txBody>
      </p:sp>
    </p:spTree>
    <p:extLst>
      <p:ext uri="{BB962C8B-B14F-4D97-AF65-F5344CB8AC3E}">
        <p14:creationId xmlns:p14="http://schemas.microsoft.com/office/powerpoint/2010/main" val="25790247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Navigate to MS Home and create a new page.  Show how pages become Parent/Child</a:t>
            </a:r>
          </a:p>
          <a:p>
            <a:endParaRPr lang="en-US" dirty="0"/>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36</a:t>
            </a:fld>
            <a:endParaRPr lang="en-US"/>
          </a:p>
        </p:txBody>
      </p:sp>
    </p:spTree>
    <p:extLst>
      <p:ext uri="{BB962C8B-B14F-4D97-AF65-F5344CB8AC3E}">
        <p14:creationId xmlns:p14="http://schemas.microsoft.com/office/powerpoint/2010/main" val="29578733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37</a:t>
            </a:fld>
            <a:endParaRPr lang="en-US"/>
          </a:p>
        </p:txBody>
      </p:sp>
    </p:spTree>
    <p:extLst>
      <p:ext uri="{BB962C8B-B14F-4D97-AF65-F5344CB8AC3E}">
        <p14:creationId xmlns:p14="http://schemas.microsoft.com/office/powerpoint/2010/main" val="4099779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38</a:t>
            </a:fld>
            <a:endParaRPr lang="en-US"/>
          </a:p>
        </p:txBody>
      </p:sp>
    </p:spTree>
    <p:extLst>
      <p:ext uri="{BB962C8B-B14F-4D97-AF65-F5344CB8AC3E}">
        <p14:creationId xmlns:p14="http://schemas.microsoft.com/office/powerpoint/2010/main" val="18154719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39</a:t>
            </a:fld>
            <a:endParaRPr lang="en-US"/>
          </a:p>
        </p:txBody>
      </p:sp>
    </p:spTree>
    <p:extLst>
      <p:ext uri="{BB962C8B-B14F-4D97-AF65-F5344CB8AC3E}">
        <p14:creationId xmlns:p14="http://schemas.microsoft.com/office/powerpoint/2010/main" val="19932463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i="0" dirty="0">
                <a:solidFill>
                  <a:srgbClr val="091E42"/>
                </a:solidFill>
                <a:effectLst/>
                <a:latin typeface="-apple-system"/>
              </a:rPr>
              <a:t>In all of </a:t>
            </a:r>
            <a:r>
              <a:rPr lang="en-US" b="0" i="0" dirty="0" err="1">
                <a:solidFill>
                  <a:srgbClr val="091E42"/>
                </a:solidFill>
                <a:effectLst/>
                <a:latin typeface="-apple-system"/>
              </a:rPr>
              <a:t>AgGateway’s</a:t>
            </a:r>
            <a:r>
              <a:rPr lang="en-US" b="0" i="0" dirty="0">
                <a:solidFill>
                  <a:srgbClr val="091E42"/>
                </a:solidFill>
                <a:effectLst/>
                <a:latin typeface="-apple-system"/>
              </a:rPr>
              <a:t> operations and activities, it must avoid discussions or conduct that might violate applicable antitrust laws, or even appear to do so. To that end, AgGateway has established antitrust guidelines, which it has provided to each participant in this meeting. While it is your ultimate responsibility to ensure that your actions comply with applicable antitrust laws, your participation in this meeting is affirmation that you will abide by </a:t>
            </a:r>
            <a:r>
              <a:rPr lang="en-US" b="0" i="0" dirty="0" err="1">
                <a:solidFill>
                  <a:srgbClr val="091E42"/>
                </a:solidFill>
                <a:effectLst/>
                <a:latin typeface="-apple-system"/>
              </a:rPr>
              <a:t>AgGateway’s</a:t>
            </a:r>
            <a:r>
              <a:rPr lang="en-US" b="0" i="0" dirty="0">
                <a:solidFill>
                  <a:srgbClr val="091E42"/>
                </a:solidFill>
                <a:effectLst/>
                <a:latin typeface="-apple-system"/>
              </a:rPr>
              <a:t> guidelines.</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2B14DCD9-26F3-2041-A928-AD8714780227}" type="slidenum">
              <a:rPr lang="en-US" smtClean="0"/>
              <a:pPr>
                <a:defRPr/>
              </a:pPr>
              <a:t>4</a:t>
            </a:fld>
            <a:endParaRPr lang="en-US"/>
          </a:p>
        </p:txBody>
      </p:sp>
    </p:spTree>
    <p:extLst>
      <p:ext uri="{BB962C8B-B14F-4D97-AF65-F5344CB8AC3E}">
        <p14:creationId xmlns:p14="http://schemas.microsoft.com/office/powerpoint/2010/main" val="1032258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40</a:t>
            </a:fld>
            <a:endParaRPr lang="en-US"/>
          </a:p>
        </p:txBody>
      </p:sp>
    </p:spTree>
    <p:extLst>
      <p:ext uri="{BB962C8B-B14F-4D97-AF65-F5344CB8AC3E}">
        <p14:creationId xmlns:p14="http://schemas.microsoft.com/office/powerpoint/2010/main" val="1833665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41</a:t>
            </a:fld>
            <a:endParaRPr lang="en-US"/>
          </a:p>
        </p:txBody>
      </p:sp>
    </p:spTree>
    <p:extLst>
      <p:ext uri="{BB962C8B-B14F-4D97-AF65-F5344CB8AC3E}">
        <p14:creationId xmlns:p14="http://schemas.microsoft.com/office/powerpoint/2010/main" val="41067002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42</a:t>
            </a:fld>
            <a:endParaRPr lang="en-US"/>
          </a:p>
        </p:txBody>
      </p:sp>
    </p:spTree>
    <p:extLst>
      <p:ext uri="{BB962C8B-B14F-4D97-AF65-F5344CB8AC3E}">
        <p14:creationId xmlns:p14="http://schemas.microsoft.com/office/powerpoint/2010/main" val="2237700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43</a:t>
            </a:fld>
            <a:endParaRPr lang="en-US"/>
          </a:p>
        </p:txBody>
      </p:sp>
    </p:spTree>
    <p:extLst>
      <p:ext uri="{BB962C8B-B14F-4D97-AF65-F5344CB8AC3E}">
        <p14:creationId xmlns:p14="http://schemas.microsoft.com/office/powerpoint/2010/main" val="23702940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AgGateway has a new Member Management System, which makes a few things much easier for our members to navigate. </a:t>
            </a:r>
          </a:p>
          <a:p>
            <a:r>
              <a:rPr lang="en-US" dirty="0"/>
              <a:t>AgGateway members can now:</a:t>
            </a:r>
          </a:p>
          <a:p>
            <a:pPr marL="171450" indent="-171450">
              <a:buFont typeface="Arial" panose="020B0604020202020204" pitchFamily="34" charset="0"/>
              <a:buChar char="•"/>
            </a:pPr>
            <a:r>
              <a:rPr lang="en-US" dirty="0"/>
              <a:t>Access a Membership Directory; the ability to look up contact information for other members, </a:t>
            </a:r>
          </a:p>
          <a:p>
            <a:pPr marL="171450" indent="-171450">
              <a:buFont typeface="Arial" panose="020B0604020202020204" pitchFamily="34" charset="0"/>
              <a:buChar char="•"/>
            </a:pPr>
            <a:r>
              <a:rPr lang="en-US" dirty="0"/>
              <a:t>Look up lists of committee and working group members</a:t>
            </a:r>
          </a:p>
          <a:p>
            <a:pPr marL="171450" indent="-171450">
              <a:buFont typeface="Arial" panose="020B0604020202020204" pitchFamily="34" charset="0"/>
              <a:buChar char="•"/>
            </a:pPr>
            <a:r>
              <a:rPr lang="en-US" dirty="0"/>
              <a:t>Track your AgGateway volunteer history, and that of your company</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44</a:t>
            </a:fld>
            <a:endParaRPr lang="en-US"/>
          </a:p>
        </p:txBody>
      </p:sp>
    </p:spTree>
    <p:extLst>
      <p:ext uri="{BB962C8B-B14F-4D97-AF65-F5344CB8AC3E}">
        <p14:creationId xmlns:p14="http://schemas.microsoft.com/office/powerpoint/2010/main" val="541160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Review and adjust AgGateway email lists you’re on</a:t>
            </a:r>
          </a:p>
          <a:p>
            <a:pPr marL="171450" indent="-171450">
              <a:buFont typeface="Arial" panose="020B0604020202020204" pitchFamily="34" charset="0"/>
              <a:buChar char="•"/>
            </a:pPr>
            <a:r>
              <a:rPr lang="en-US" dirty="0"/>
              <a:t>Update your AgGateway company roster – who is getting communications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45</a:t>
            </a:fld>
            <a:endParaRPr lang="en-US"/>
          </a:p>
        </p:txBody>
      </p:sp>
    </p:spTree>
    <p:extLst>
      <p:ext uri="{BB962C8B-B14F-4D97-AF65-F5344CB8AC3E}">
        <p14:creationId xmlns:p14="http://schemas.microsoft.com/office/powerpoint/2010/main" val="42428046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Register for AgGateway meetings</a:t>
            </a:r>
          </a:p>
          <a:p>
            <a:pPr marL="171450" indent="-171450">
              <a:buFont typeface="Arial" panose="020B0604020202020204" pitchFamily="34" charset="0"/>
              <a:buChar char="•"/>
            </a:pPr>
            <a:r>
              <a:rPr lang="en-US" dirty="0"/>
              <a:t>Purchase sponsorships</a:t>
            </a:r>
          </a:p>
          <a:p>
            <a:pPr marL="171450" indent="-171450">
              <a:buFont typeface="Arial" panose="020B0604020202020204" pitchFamily="34" charset="0"/>
              <a:buChar char="•"/>
            </a:pPr>
            <a:r>
              <a:rPr lang="en-US" dirty="0"/>
              <a:t>Track and manage your AgGateway dues and fees invoices,</a:t>
            </a:r>
          </a:p>
          <a:p>
            <a:pPr marL="171450" indent="-171450">
              <a:buFont typeface="Arial" panose="020B0604020202020204" pitchFamily="34" charset="0"/>
              <a:buChar char="•"/>
            </a:pPr>
            <a:r>
              <a:rPr lang="en-US" dirty="0"/>
              <a:t>…with the ability to see your accounting history (IF you are the Primary Contact for your Org)</a:t>
            </a:r>
          </a:p>
          <a:p>
            <a:pPr marL="171450" indent="-1714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46</a:t>
            </a:fld>
            <a:endParaRPr lang="en-US"/>
          </a:p>
        </p:txBody>
      </p:sp>
    </p:spTree>
    <p:extLst>
      <p:ext uri="{BB962C8B-B14F-4D97-AF65-F5344CB8AC3E}">
        <p14:creationId xmlns:p14="http://schemas.microsoft.com/office/powerpoint/2010/main" val="9284107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URL for MyAgGateway</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47</a:t>
            </a:fld>
            <a:endParaRPr lang="en-US"/>
          </a:p>
        </p:txBody>
      </p:sp>
    </p:spTree>
    <p:extLst>
      <p:ext uri="{BB962C8B-B14F-4D97-AF65-F5344CB8AC3E}">
        <p14:creationId xmlns:p14="http://schemas.microsoft.com/office/powerpoint/2010/main" val="789523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48</a:t>
            </a:fld>
            <a:endParaRPr lang="en-US"/>
          </a:p>
        </p:txBody>
      </p:sp>
    </p:spTree>
    <p:extLst>
      <p:ext uri="{BB962C8B-B14F-4D97-AF65-F5344CB8AC3E}">
        <p14:creationId xmlns:p14="http://schemas.microsoft.com/office/powerpoint/2010/main" val="26118233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This is a sample member profile page</a:t>
            </a:r>
          </a:p>
          <a:p>
            <a:endParaRPr lang="en-US" dirty="0"/>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49</a:t>
            </a:fld>
            <a:endParaRPr lang="en-US"/>
          </a:p>
        </p:txBody>
      </p:sp>
    </p:spTree>
    <p:extLst>
      <p:ext uri="{BB962C8B-B14F-4D97-AF65-F5344CB8AC3E}">
        <p14:creationId xmlns:p14="http://schemas.microsoft.com/office/powerpoint/2010/main" val="140205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5</a:t>
            </a:fld>
            <a:endParaRPr lang="en-US"/>
          </a:p>
        </p:txBody>
      </p:sp>
    </p:spTree>
    <p:extLst>
      <p:ext uri="{BB962C8B-B14F-4D97-AF65-F5344CB8AC3E}">
        <p14:creationId xmlns:p14="http://schemas.microsoft.com/office/powerpoint/2010/main" val="4091553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50</a:t>
            </a:fld>
            <a:endParaRPr lang="en-US"/>
          </a:p>
        </p:txBody>
      </p:sp>
    </p:spTree>
    <p:extLst>
      <p:ext uri="{BB962C8B-B14F-4D97-AF65-F5344CB8AC3E}">
        <p14:creationId xmlns:p14="http://schemas.microsoft.com/office/powerpoint/2010/main" val="15754105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51</a:t>
            </a:fld>
            <a:endParaRPr lang="en-US"/>
          </a:p>
        </p:txBody>
      </p:sp>
    </p:spTree>
    <p:extLst>
      <p:ext uri="{BB962C8B-B14F-4D97-AF65-F5344CB8AC3E}">
        <p14:creationId xmlns:p14="http://schemas.microsoft.com/office/powerpoint/2010/main" val="12212419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52</a:t>
            </a:fld>
            <a:endParaRPr lang="en-US"/>
          </a:p>
        </p:txBody>
      </p:sp>
    </p:spTree>
    <p:extLst>
      <p:ext uri="{BB962C8B-B14F-4D97-AF65-F5344CB8AC3E}">
        <p14:creationId xmlns:p14="http://schemas.microsoft.com/office/powerpoint/2010/main" val="18784410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Success in Agriculture today requires mastering the Use and Exchange of data and being able to maximize efficiency and productivity while tightening the financial management of large-scale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ag industry faces many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The technology in the field and throughout the industry is getting more and more complex</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Consumers and regulators are demanding more and more visibility.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Companies face increasing regulatory and traceability requirements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Farmers are trying to make sense of the data they have.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Digital data exchange plays a key role in navigating many of these challenges.</a:t>
            </a:r>
          </a:p>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6</a:t>
            </a:fld>
            <a:endParaRPr lang="en-US" dirty="0"/>
          </a:p>
        </p:txBody>
      </p:sp>
    </p:spTree>
    <p:extLst>
      <p:ext uri="{BB962C8B-B14F-4D97-AF65-F5344CB8AC3E}">
        <p14:creationId xmlns:p14="http://schemas.microsoft.com/office/powerpoint/2010/main" val="2119073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pPr>
              <a:defRPr/>
            </a:pPr>
            <a:fld id="{B3B82131-D889-014D-A990-D23CB393F8B4}" type="slidenum">
              <a:rPr lang="en-US" smtClean="0"/>
              <a:pPr>
                <a:defRPr/>
              </a:pPr>
              <a:t>7</a:t>
            </a:fld>
            <a:endParaRPr lang="en-US"/>
          </a:p>
        </p:txBody>
      </p:sp>
    </p:spTree>
    <p:extLst>
      <p:ext uri="{BB962C8B-B14F-4D97-AF65-F5344CB8AC3E}">
        <p14:creationId xmlns:p14="http://schemas.microsoft.com/office/powerpoint/2010/main" val="27584303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 we do what we do? Member companies, like yours, identify the priorities that we work on.  This is usually done through what we call Meet Ups.  Meets ups bring organizations together to brainstorm and generate interest in developing a solution to a common problem.  If there is enough interest in tackling a problem, a Working Group is formed that brings AgGateway members together to develop a solution..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This solution is called digital resource. </a:t>
            </a:r>
            <a:r>
              <a:rPr lang="en-US" sz="1200" b="1" kern="1200" dirty="0">
                <a:solidFill>
                  <a:schemeClr val="tx1"/>
                </a:solidFill>
                <a:effectLst/>
                <a:latin typeface="+mn-lt"/>
                <a:ea typeface="+mn-ea"/>
                <a:cs typeface="+mn-cs"/>
              </a:rPr>
              <a:t>These resources can include standards, guidelines, communications tools, project management tools, implementation tools, and requirements.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dirty="0"/>
              <a:t>All this work is done under our antitrust guidelines and according to our Intellectual Property policy. You must be a member in AgGateway to participate in a working group. That’s because membership provides the  commitment to honor the policies and procedures set up for this type of collaborative work. </a:t>
            </a:r>
          </a:p>
          <a:p>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8</a:t>
            </a:fld>
            <a:endParaRPr lang="en-US" dirty="0"/>
          </a:p>
        </p:txBody>
      </p:sp>
    </p:spTree>
    <p:extLst>
      <p:ext uri="{BB962C8B-B14F-4D97-AF65-F5344CB8AC3E}">
        <p14:creationId xmlns:p14="http://schemas.microsoft.com/office/powerpoint/2010/main" val="286286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AgGateway teams, or working groups, don’t work in a void. We’re in conversation and work with standards groups, trade associations and government agencies, some of which you see listed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we work with these organizations?  Well, the solutions we develop need to be compatible and workable throughout the industry and across the globe.  Also, there is not point in reinventing the wheel.  If a standard already exists and it will meet our needs, we try to adopt it as is.  If it doesn’t quite meet our needs, we may modify it, but if one doesn’t exist, then we work together to develop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34112AF-BEF8-497E-88B7-84326C335B13}" type="slidenum">
              <a:rPr lang="en-US" smtClean="0"/>
              <a:t>9</a:t>
            </a:fld>
            <a:endParaRPr lang="en-US" dirty="0"/>
          </a:p>
        </p:txBody>
      </p:sp>
    </p:spTree>
    <p:extLst>
      <p:ext uri="{BB962C8B-B14F-4D97-AF65-F5344CB8AC3E}">
        <p14:creationId xmlns:p14="http://schemas.microsoft.com/office/powerpoint/2010/main" val="3294424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descr="A city skyline with a bridge&#10;&#10;Description automatically generated">
            <a:extLst>
              <a:ext uri="{FF2B5EF4-FFF2-40B4-BE49-F238E27FC236}">
                <a16:creationId xmlns:a16="http://schemas.microsoft.com/office/drawing/2014/main" id="{0CB9D20D-C0A3-75B4-B591-6551AD5395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5388"/>
            <a:ext cx="121920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up of a logo&#10;&#10;Description automatically generated">
            <a:extLst>
              <a:ext uri="{FF2B5EF4-FFF2-40B4-BE49-F238E27FC236}">
                <a16:creationId xmlns:a16="http://schemas.microsoft.com/office/drawing/2014/main" id="{84E402A9-7586-5BD9-BDA8-C8CFAA3E1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700" y="1368425"/>
            <a:ext cx="304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logo with blue and green text&#10;&#10;Description automatically generated">
            <a:extLst>
              <a:ext uri="{FF2B5EF4-FFF2-40B4-BE49-F238E27FC236}">
                <a16:creationId xmlns:a16="http://schemas.microsoft.com/office/drawing/2014/main" id="{A7080354-A039-D023-E1CD-F6B2F189E6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675" y="638175"/>
            <a:ext cx="39036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01041" y="3022190"/>
            <a:ext cx="9144000" cy="919617"/>
          </a:xfrm>
        </p:spPr>
        <p:txBody>
          <a:bodyPr anchor="t">
            <a:normAutofit/>
          </a:bodyPr>
          <a:lstStyle>
            <a:lvl1pPr algn="l">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601041" y="4244386"/>
            <a:ext cx="9144000" cy="1655762"/>
          </a:xfrm>
        </p:spPr>
        <p:txBody>
          <a:bodyPr/>
          <a:lstStyle>
            <a:lvl1pPr marL="0" indent="0" algn="l">
              <a:buNone/>
              <a:defRPr sz="2400">
                <a:solidFill>
                  <a:schemeClr val="bg1"/>
                </a:solidFill>
              </a:defRPr>
            </a:lvl1pPr>
            <a:lvl2pPr marL="457232" indent="0" algn="ctr">
              <a:buNone/>
              <a:defRPr sz="2001"/>
            </a:lvl2pPr>
            <a:lvl3pPr marL="914466" indent="0" algn="ctr">
              <a:buNone/>
              <a:defRPr sz="1800"/>
            </a:lvl3pPr>
            <a:lvl4pPr marL="1371698" indent="0" algn="ctr">
              <a:buNone/>
              <a:defRPr sz="1600"/>
            </a:lvl4pPr>
            <a:lvl5pPr marL="1828931" indent="0" algn="ctr">
              <a:buNone/>
              <a:defRPr sz="1600"/>
            </a:lvl5pPr>
            <a:lvl6pPr marL="2286164" indent="0" algn="ctr">
              <a:buNone/>
              <a:defRPr sz="1600"/>
            </a:lvl6pPr>
            <a:lvl7pPr marL="2743397" indent="0" algn="ctr">
              <a:buNone/>
              <a:defRPr sz="1600"/>
            </a:lvl7pPr>
            <a:lvl8pPr marL="3200630" indent="0" algn="ctr">
              <a:buNone/>
              <a:defRPr sz="1600"/>
            </a:lvl8pPr>
            <a:lvl9pPr marL="3657863"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30589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1"/>
            </a:lvl2pPr>
            <a:lvl3pPr>
              <a:defRPr sz="2400"/>
            </a:lvl3pPr>
            <a:lvl4pPr>
              <a:defRPr sz="2001"/>
            </a:lvl4pPr>
            <a:lvl5pPr>
              <a:defRPr sz="2001"/>
            </a:lvl5pPr>
            <a:lvl6pPr>
              <a:defRPr sz="2001"/>
            </a:lvl6pPr>
            <a:lvl7pPr>
              <a:defRPr sz="2001"/>
            </a:lvl7pPr>
            <a:lvl8pPr>
              <a:defRPr sz="2001"/>
            </a:lvl8pPr>
            <a:lvl9pPr>
              <a:defRPr sz="2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2" indent="0">
              <a:buNone/>
              <a:defRPr sz="1400"/>
            </a:lvl2pPr>
            <a:lvl3pPr marL="914466" indent="0">
              <a:buNone/>
              <a:defRPr sz="1201"/>
            </a:lvl3pPr>
            <a:lvl4pPr marL="1371698" indent="0">
              <a:buNone/>
              <a:defRPr sz="1000"/>
            </a:lvl4pPr>
            <a:lvl5pPr marL="1828931" indent="0">
              <a:buNone/>
              <a:defRPr sz="1000"/>
            </a:lvl5pPr>
            <a:lvl6pPr marL="2286164" indent="0">
              <a:buNone/>
              <a:defRPr sz="1000"/>
            </a:lvl6pPr>
            <a:lvl7pPr marL="2743397" indent="0">
              <a:buNone/>
              <a:defRPr sz="1000"/>
            </a:lvl7pPr>
            <a:lvl8pPr marL="3200630" indent="0">
              <a:buNone/>
              <a:defRPr sz="1000"/>
            </a:lvl8pPr>
            <a:lvl9pPr marL="3657863"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59F4EA20-C7FA-7EF7-E6B2-B03C357F7960}"/>
              </a:ext>
            </a:extLst>
          </p:cNvPr>
          <p:cNvSpPr>
            <a:spLocks noGrp="1"/>
          </p:cNvSpPr>
          <p:nvPr>
            <p:ph type="sldNum" sz="quarter" idx="10"/>
          </p:nvPr>
        </p:nvSpPr>
        <p:spPr/>
        <p:txBody>
          <a:bodyPr/>
          <a:lstStyle>
            <a:lvl1pPr>
              <a:defRPr/>
            </a:lvl1pPr>
          </a:lstStyle>
          <a:p>
            <a:pPr>
              <a:defRPr/>
            </a:pPr>
            <a:fld id="{B0DF7432-2E7E-C04B-BDDE-DDFFB90F685B}" type="slidenum">
              <a:rPr lang="en-US"/>
              <a:pPr>
                <a:defRPr/>
              </a:pPr>
              <a:t>‹#›</a:t>
            </a:fld>
            <a:endParaRPr lang="en-US" dirty="0"/>
          </a:p>
        </p:txBody>
      </p:sp>
    </p:spTree>
    <p:extLst>
      <p:ext uri="{BB962C8B-B14F-4D97-AF65-F5344CB8AC3E}">
        <p14:creationId xmlns:p14="http://schemas.microsoft.com/office/powerpoint/2010/main" val="405892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32" indent="0">
              <a:buNone/>
              <a:defRPr sz="2801"/>
            </a:lvl2pPr>
            <a:lvl3pPr marL="914466" indent="0">
              <a:buNone/>
              <a:defRPr sz="2400"/>
            </a:lvl3pPr>
            <a:lvl4pPr marL="1371698" indent="0">
              <a:buNone/>
              <a:defRPr sz="2001"/>
            </a:lvl4pPr>
            <a:lvl5pPr marL="1828931" indent="0">
              <a:buNone/>
              <a:defRPr sz="2001"/>
            </a:lvl5pPr>
            <a:lvl6pPr marL="2286164" indent="0">
              <a:buNone/>
              <a:defRPr sz="2001"/>
            </a:lvl6pPr>
            <a:lvl7pPr marL="2743397" indent="0">
              <a:buNone/>
              <a:defRPr sz="2001"/>
            </a:lvl7pPr>
            <a:lvl8pPr marL="3200630" indent="0">
              <a:buNone/>
              <a:defRPr sz="2001"/>
            </a:lvl8pPr>
            <a:lvl9pPr marL="3657863" indent="0">
              <a:buNone/>
              <a:defRPr sz="2001"/>
            </a:lvl9pPr>
          </a:lstStyle>
          <a:p>
            <a:pPr lvl="0"/>
            <a:r>
              <a:rPr lang="en-US" noProof="0"/>
              <a:t>Click icon to add picture</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2" indent="0">
              <a:buNone/>
              <a:defRPr sz="1400"/>
            </a:lvl2pPr>
            <a:lvl3pPr marL="914466" indent="0">
              <a:buNone/>
              <a:defRPr sz="1201"/>
            </a:lvl3pPr>
            <a:lvl4pPr marL="1371698" indent="0">
              <a:buNone/>
              <a:defRPr sz="1000"/>
            </a:lvl4pPr>
            <a:lvl5pPr marL="1828931" indent="0">
              <a:buNone/>
              <a:defRPr sz="1000"/>
            </a:lvl5pPr>
            <a:lvl6pPr marL="2286164" indent="0">
              <a:buNone/>
              <a:defRPr sz="1000"/>
            </a:lvl6pPr>
            <a:lvl7pPr marL="2743397" indent="0">
              <a:buNone/>
              <a:defRPr sz="1000"/>
            </a:lvl7pPr>
            <a:lvl8pPr marL="3200630" indent="0">
              <a:buNone/>
              <a:defRPr sz="1000"/>
            </a:lvl8pPr>
            <a:lvl9pPr marL="3657863"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BB163B97-E461-90DF-510B-4DCBF1E98907}"/>
              </a:ext>
            </a:extLst>
          </p:cNvPr>
          <p:cNvSpPr>
            <a:spLocks noGrp="1"/>
          </p:cNvSpPr>
          <p:nvPr>
            <p:ph type="sldNum" sz="quarter" idx="10"/>
          </p:nvPr>
        </p:nvSpPr>
        <p:spPr/>
        <p:txBody>
          <a:bodyPr/>
          <a:lstStyle>
            <a:lvl1pPr>
              <a:defRPr/>
            </a:lvl1pPr>
          </a:lstStyle>
          <a:p>
            <a:pPr>
              <a:defRPr/>
            </a:pPr>
            <a:fld id="{304AC70C-F3C7-D743-BF4A-8BA47D113FAA}" type="slidenum">
              <a:rPr lang="en-US"/>
              <a:pPr>
                <a:defRPr/>
              </a:pPr>
              <a:t>‹#›</a:t>
            </a:fld>
            <a:endParaRPr lang="en-US" dirty="0"/>
          </a:p>
        </p:txBody>
      </p:sp>
    </p:spTree>
    <p:extLst>
      <p:ext uri="{BB962C8B-B14F-4D97-AF65-F5344CB8AC3E}">
        <p14:creationId xmlns:p14="http://schemas.microsoft.com/office/powerpoint/2010/main" val="2226148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E18AABD0-86BD-B4B7-30B5-630BBDBCAA5D}"/>
              </a:ext>
            </a:extLst>
          </p:cNvPr>
          <p:cNvSpPr>
            <a:spLocks noGrp="1"/>
          </p:cNvSpPr>
          <p:nvPr>
            <p:ph type="sldNum" sz="quarter" idx="10"/>
          </p:nvPr>
        </p:nvSpPr>
        <p:spPr/>
        <p:txBody>
          <a:bodyPr/>
          <a:lstStyle>
            <a:lvl1pPr>
              <a:defRPr/>
            </a:lvl1pPr>
          </a:lstStyle>
          <a:p>
            <a:pPr>
              <a:defRPr/>
            </a:pPr>
            <a:fld id="{956CD801-72E6-0449-9F55-7F05FCE8FE89}" type="slidenum">
              <a:rPr lang="en-US"/>
              <a:pPr>
                <a:defRPr/>
              </a:pPr>
              <a:t>‹#›</a:t>
            </a:fld>
            <a:endParaRPr lang="en-US" dirty="0"/>
          </a:p>
        </p:txBody>
      </p:sp>
    </p:spTree>
    <p:extLst>
      <p:ext uri="{BB962C8B-B14F-4D97-AF65-F5344CB8AC3E}">
        <p14:creationId xmlns:p14="http://schemas.microsoft.com/office/powerpoint/2010/main" val="15321708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609600" y="256811"/>
            <a:ext cx="10972800" cy="1178656"/>
          </a:xfrm>
          <a:prstGeom prst="rect">
            <a:avLst/>
          </a:prstGeom>
        </p:spPr>
        <p:txBody>
          <a:bodyPr/>
          <a:lstStyle/>
          <a:p>
            <a:r>
              <a:t>Title Text</a:t>
            </a:r>
          </a:p>
        </p:txBody>
      </p:sp>
      <p:sp>
        <p:nvSpPr>
          <p:cNvPr id="89" name="Body Level One…"/>
          <p:cNvSpPr txBox="1">
            <a:spLocks noGrp="1"/>
          </p:cNvSpPr>
          <p:nvPr>
            <p:ph type="body" sz="quarter" idx="1"/>
          </p:nvPr>
        </p:nvSpPr>
        <p:spPr>
          <a:xfrm>
            <a:off x="609600" y="1435466"/>
            <a:ext cx="5386917" cy="739411"/>
          </a:xfrm>
          <a:prstGeom prst="rect">
            <a:avLst/>
          </a:prstGeom>
        </p:spPr>
        <p:txBody>
          <a:bodyPr anchor="b"/>
          <a:lstStyle>
            <a:lvl1pPr marL="0" indent="0">
              <a:buClrTx/>
              <a:buSzTx/>
              <a:buFontTx/>
              <a:buNone/>
              <a:defRPr b="1"/>
            </a:lvl1pPr>
            <a:lvl2pPr marL="0" indent="457189">
              <a:buClrTx/>
              <a:buSzTx/>
              <a:buFontTx/>
              <a:buNone/>
              <a:defRPr b="1"/>
            </a:lvl2pPr>
            <a:lvl3pPr marL="0" indent="914377">
              <a:buClrTx/>
              <a:buSzTx/>
              <a:buFontTx/>
              <a:buNone/>
              <a:defRPr b="1"/>
            </a:lvl3pPr>
            <a:lvl4pPr marL="0" indent="1371566">
              <a:buClrTx/>
              <a:buSzTx/>
              <a:buFontTx/>
              <a:buNone/>
              <a:defRPr b="1"/>
            </a:lvl4pPr>
            <a:lvl5pPr marL="0" indent="1828754">
              <a:buClrTx/>
              <a:buSzTx/>
              <a:buFontTx/>
              <a:buNone/>
              <a:defRPr b="1"/>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0" name="Slide Number"/>
          <p:cNvSpPr txBox="1">
            <a:spLocks noGrp="1"/>
          </p:cNvSpPr>
          <p:nvPr>
            <p:ph type="sldNum" sz="quarter" idx="2"/>
          </p:nvPr>
        </p:nvSpPr>
        <p:spPr>
          <a:xfrm>
            <a:off x="10160000" y="35561"/>
            <a:ext cx="1422400" cy="294641"/>
          </a:xfrm>
          <a:prstGeom prst="rect">
            <a:avLst/>
          </a:prstGeom>
        </p:spPr>
        <p:txBody>
          <a:bodyPr/>
          <a:lstStyle/>
          <a:p>
            <a:fld id="{86CB4B4D-7CA3-9044-876B-883B54F8677D}" type="slidenum">
              <a:t>‹#›</a:t>
            </a:fld>
            <a:endParaRPr dirty="0"/>
          </a:p>
        </p:txBody>
      </p:sp>
    </p:spTree>
    <p:extLst>
      <p:ext uri="{BB962C8B-B14F-4D97-AF65-F5344CB8AC3E}">
        <p14:creationId xmlns:p14="http://schemas.microsoft.com/office/powerpoint/2010/main" val="1601562415"/>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609600" y="274639"/>
            <a:ext cx="10972800" cy="1143000"/>
          </a:xfrm>
          <a:prstGeom prst="rect">
            <a:avLst/>
          </a:prstGeom>
        </p:spPr>
        <p:txBody>
          <a:bodyPr/>
          <a:lstStyle/>
          <a:p>
            <a:r>
              <a:rPr lang="en-US" dirty="0"/>
              <a:t>Click to edit Master title style</a:t>
            </a:r>
          </a:p>
        </p:txBody>
      </p:sp>
      <p:sp>
        <p:nvSpPr>
          <p:cNvPr id="4" name="Date Placeholder 3">
            <a:extLst>
              <a:ext uri="{FF2B5EF4-FFF2-40B4-BE49-F238E27FC236}">
                <a16:creationId xmlns:a16="http://schemas.microsoft.com/office/drawing/2014/main" id="{86FB9542-5405-05C8-6466-0564EE869C32}"/>
              </a:ext>
            </a:extLst>
          </p:cNvPr>
          <p:cNvSpPr>
            <a:spLocks noGrp="1"/>
          </p:cNvSpPr>
          <p:nvPr>
            <p:ph type="dt" sz="half" idx="2"/>
          </p:nvPr>
        </p:nvSpPr>
        <p:spPr>
          <a:xfrm>
            <a:off x="10583711" y="6477001"/>
            <a:ext cx="1422400" cy="395660"/>
          </a:xfrm>
          <a:prstGeom prst="rect">
            <a:avLst/>
          </a:prstGeom>
        </p:spPr>
        <p:txBody>
          <a:bodyPr vert="horz" lIns="91440" tIns="45720" rIns="91440" bIns="45720" rtlCol="0" anchor="ctr"/>
          <a:lstStyle>
            <a:lvl1pPr algn="l">
              <a:defRPr sz="1600">
                <a:solidFill>
                  <a:schemeClr val="accent1">
                    <a:lumMod val="75000"/>
                  </a:schemeClr>
                </a:solidFill>
              </a:defRPr>
            </a:lvl1pPr>
          </a:lstStyle>
          <a:p>
            <a:pPr>
              <a:defRPr/>
            </a:pPr>
            <a:endParaRPr lang="en-US" kern="0" dirty="0"/>
          </a:p>
        </p:txBody>
      </p:sp>
      <p:sp>
        <p:nvSpPr>
          <p:cNvPr id="5" name="Slide Number Placeholder 5">
            <a:extLst>
              <a:ext uri="{FF2B5EF4-FFF2-40B4-BE49-F238E27FC236}">
                <a16:creationId xmlns:a16="http://schemas.microsoft.com/office/drawing/2014/main" id="{751CB8CA-AAC3-E404-AA54-1F6F8C2F3C90}"/>
              </a:ext>
            </a:extLst>
          </p:cNvPr>
          <p:cNvSpPr>
            <a:spLocks noGrp="1"/>
          </p:cNvSpPr>
          <p:nvPr>
            <p:ph type="sldNum" sz="quarter" idx="4"/>
          </p:nvPr>
        </p:nvSpPr>
        <p:spPr>
          <a:xfrm>
            <a:off x="406400" y="6477000"/>
            <a:ext cx="1422400" cy="329184"/>
          </a:xfrm>
          <a:prstGeom prst="rect">
            <a:avLst/>
          </a:prstGeom>
        </p:spPr>
        <p:txBody>
          <a:bodyPr vert="horz" lIns="91440" tIns="45720" rIns="91440" bIns="45720" rtlCol="0" anchor="ctr"/>
          <a:lstStyle>
            <a:lvl1pPr algn="l">
              <a:defRPr sz="1867" b="1">
                <a:solidFill>
                  <a:schemeClr val="accent1">
                    <a:lumMod val="75000"/>
                  </a:schemeClr>
                </a:solidFill>
              </a:defRPr>
            </a:lvl1pPr>
          </a:lstStyle>
          <a:p>
            <a:pPr>
              <a:defRPr/>
            </a:pPr>
            <a:fld id="{ADE3A8B2-84D3-49A8-8E03-921EE22FAEA7}" type="slidenum">
              <a:rPr lang="en-US" kern="0" smtClean="0"/>
              <a:pPr>
                <a:defRPr/>
              </a:pPr>
              <a:t>‹#›</a:t>
            </a:fld>
            <a:endParaRPr lang="en-US" kern="0" dirty="0"/>
          </a:p>
        </p:txBody>
      </p:sp>
    </p:spTree>
    <p:extLst>
      <p:ext uri="{BB962C8B-B14F-4D97-AF65-F5344CB8AC3E}">
        <p14:creationId xmlns:p14="http://schemas.microsoft.com/office/powerpoint/2010/main" val="724080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6" descr="A green city skyline with a bridge&#10;&#10;Description automatically generated">
            <a:extLst>
              <a:ext uri="{FF2B5EF4-FFF2-40B4-BE49-F238E27FC236}">
                <a16:creationId xmlns:a16="http://schemas.microsoft.com/office/drawing/2014/main" id="{D0FDD1C6-AB2E-70FF-0F40-4C7468B673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5388"/>
            <a:ext cx="121920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9FDFC283-9A35-0967-D0FC-817B4D33E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900113"/>
            <a:ext cx="33051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close-up of a logo&#10;&#10;Description automatically generated">
            <a:extLst>
              <a:ext uri="{FF2B5EF4-FFF2-40B4-BE49-F238E27FC236}">
                <a16:creationId xmlns:a16="http://schemas.microsoft.com/office/drawing/2014/main" id="{BD0A63B8-69D6-08F6-2AF2-0AE6DE2D37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2700" y="1368425"/>
            <a:ext cx="304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01041" y="3022190"/>
            <a:ext cx="9144000" cy="919617"/>
          </a:xfrm>
        </p:spPr>
        <p:txBody>
          <a:bodyPr anchor="t">
            <a:normAutofit/>
          </a:bodyPr>
          <a:lstStyle>
            <a:lvl1pPr algn="l">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601041" y="4244386"/>
            <a:ext cx="9144000" cy="1655762"/>
          </a:xfrm>
        </p:spPr>
        <p:txBody>
          <a:bodyPr/>
          <a:lstStyle>
            <a:lvl1pPr marL="0" indent="0" algn="l">
              <a:buNone/>
              <a:defRPr sz="2400">
                <a:solidFill>
                  <a:schemeClr val="bg1"/>
                </a:solidFill>
              </a:defRPr>
            </a:lvl1pPr>
            <a:lvl2pPr marL="457232" indent="0" algn="ctr">
              <a:buNone/>
              <a:defRPr sz="2001"/>
            </a:lvl2pPr>
            <a:lvl3pPr marL="914466" indent="0" algn="ctr">
              <a:buNone/>
              <a:defRPr sz="1800"/>
            </a:lvl3pPr>
            <a:lvl4pPr marL="1371698" indent="0" algn="ctr">
              <a:buNone/>
              <a:defRPr sz="1600"/>
            </a:lvl4pPr>
            <a:lvl5pPr marL="1828931" indent="0" algn="ctr">
              <a:buNone/>
              <a:defRPr sz="1600"/>
            </a:lvl5pPr>
            <a:lvl6pPr marL="2286164" indent="0" algn="ctr">
              <a:buNone/>
              <a:defRPr sz="1600"/>
            </a:lvl6pPr>
            <a:lvl7pPr marL="2743397" indent="0" algn="ctr">
              <a:buNone/>
              <a:defRPr sz="1600"/>
            </a:lvl7pPr>
            <a:lvl8pPr marL="3200630" indent="0" algn="ctr">
              <a:buNone/>
              <a:defRPr sz="1600"/>
            </a:lvl8pPr>
            <a:lvl9pPr marL="3657863"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18993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4" name="Picture 6" descr="A green cityscape with a bridge&#10;&#10;Description automatically generated">
            <a:extLst>
              <a:ext uri="{FF2B5EF4-FFF2-40B4-BE49-F238E27FC236}">
                <a16:creationId xmlns:a16="http://schemas.microsoft.com/office/drawing/2014/main" id="{F8E5BE62-64A4-C06B-8057-3A5D2A8754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5388"/>
            <a:ext cx="121920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B17612D6-6734-2D0F-9F45-EA54AB4C4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300" y="900113"/>
            <a:ext cx="3305175"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A close-up of a logo&#10;&#10;Description automatically generated">
            <a:extLst>
              <a:ext uri="{FF2B5EF4-FFF2-40B4-BE49-F238E27FC236}">
                <a16:creationId xmlns:a16="http://schemas.microsoft.com/office/drawing/2014/main" id="{F1713D00-B843-0D95-9B85-3E0198D034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02700" y="1368425"/>
            <a:ext cx="304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01041" y="3022190"/>
            <a:ext cx="9144000" cy="919617"/>
          </a:xfrm>
        </p:spPr>
        <p:txBody>
          <a:bodyPr anchor="t">
            <a:normAutofit/>
          </a:bodyPr>
          <a:lstStyle>
            <a:lvl1pPr algn="l">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601041" y="4244386"/>
            <a:ext cx="9144000" cy="1655762"/>
          </a:xfrm>
        </p:spPr>
        <p:txBody>
          <a:bodyPr/>
          <a:lstStyle>
            <a:lvl1pPr marL="0" indent="0" algn="l">
              <a:buNone/>
              <a:defRPr sz="2400">
                <a:solidFill>
                  <a:schemeClr val="bg1"/>
                </a:solidFill>
              </a:defRPr>
            </a:lvl1pPr>
            <a:lvl2pPr marL="457232" indent="0" algn="ctr">
              <a:buNone/>
              <a:defRPr sz="2001"/>
            </a:lvl2pPr>
            <a:lvl3pPr marL="914466" indent="0" algn="ctr">
              <a:buNone/>
              <a:defRPr sz="1800"/>
            </a:lvl3pPr>
            <a:lvl4pPr marL="1371698" indent="0" algn="ctr">
              <a:buNone/>
              <a:defRPr sz="1600"/>
            </a:lvl4pPr>
            <a:lvl5pPr marL="1828931" indent="0" algn="ctr">
              <a:buNone/>
              <a:defRPr sz="1600"/>
            </a:lvl5pPr>
            <a:lvl6pPr marL="2286164" indent="0" algn="ctr">
              <a:buNone/>
              <a:defRPr sz="1600"/>
            </a:lvl6pPr>
            <a:lvl7pPr marL="2743397" indent="0" algn="ctr">
              <a:buNone/>
              <a:defRPr sz="1600"/>
            </a:lvl7pPr>
            <a:lvl8pPr marL="3200630" indent="0" algn="ctr">
              <a:buNone/>
              <a:defRPr sz="1600"/>
            </a:lvl8pPr>
            <a:lvl9pPr marL="3657863"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19483400"/>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B61B9506-1B67-316D-04B6-71D43D15237B}"/>
              </a:ext>
            </a:extLst>
          </p:cNvPr>
          <p:cNvSpPr>
            <a:spLocks noGrp="1"/>
          </p:cNvSpPr>
          <p:nvPr>
            <p:ph type="sldNum" sz="quarter" idx="10"/>
          </p:nvPr>
        </p:nvSpPr>
        <p:spPr/>
        <p:txBody>
          <a:bodyPr/>
          <a:lstStyle>
            <a:lvl1pPr>
              <a:defRPr/>
            </a:lvl1pPr>
          </a:lstStyle>
          <a:p>
            <a:pPr>
              <a:defRPr/>
            </a:pPr>
            <a:fld id="{C5FF24FC-A894-4F4A-A4FA-C3ECCF1A23E3}" type="slidenum">
              <a:rPr lang="en-US"/>
              <a:pPr>
                <a:defRPr/>
              </a:pPr>
              <a:t>‹#›</a:t>
            </a:fld>
            <a:endParaRPr lang="en-US" dirty="0"/>
          </a:p>
        </p:txBody>
      </p:sp>
    </p:spTree>
    <p:extLst>
      <p:ext uri="{BB962C8B-B14F-4D97-AF65-F5344CB8AC3E}">
        <p14:creationId xmlns:p14="http://schemas.microsoft.com/office/powerpoint/2010/main" val="1908491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1E9902C4-3EFE-D590-8081-31FEDAE7C031}"/>
              </a:ext>
            </a:extLst>
          </p:cNvPr>
          <p:cNvSpPr txBox="1">
            <a:spLocks/>
          </p:cNvSpPr>
          <p:nvPr/>
        </p:nvSpPr>
        <p:spPr>
          <a:xfrm>
            <a:off x="50800" y="6429375"/>
            <a:ext cx="501650" cy="315913"/>
          </a:xfrm>
          <a:prstGeom prst="rect">
            <a:avLst/>
          </a:prstGeom>
        </p:spPr>
        <p:txBody>
          <a:bodyPr/>
          <a:lstStyle>
            <a:defPPr>
              <a:defRPr lang="en-US"/>
            </a:defPPr>
            <a:lvl1pPr algn="l" rtl="0" eaLnBrk="1" fontAlgn="auto" hangingPunct="1">
              <a:spcBef>
                <a:spcPts val="0"/>
              </a:spcBef>
              <a:spcAft>
                <a:spcPts val="0"/>
              </a:spcAft>
              <a:defRPr sz="1600" b="1" kern="1200">
                <a:solidFill>
                  <a:srgbClr val="679146"/>
                </a:solidFill>
                <a:latin typeface="+mn-lt"/>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defRPr/>
            </a:pPr>
            <a:fld id="{34FBECBE-E135-F140-86CA-878A8A01D749}" type="slidenum">
              <a:rPr lang="en-US" smtClean="0"/>
              <a:pPr>
                <a:defRPr/>
              </a:pPr>
              <a:t>‹#›</a:t>
            </a:fld>
            <a:endParaRPr lang="en-US" dirty="0"/>
          </a:p>
        </p:txBody>
      </p:sp>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49945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1" cy="2852737"/>
          </a:xfrm>
        </p:spPr>
        <p:txBody>
          <a:bodyPr anchor="b">
            <a:normAutofit/>
          </a:bodyPr>
          <a:lstStyle>
            <a:lvl1pPr>
              <a:defRPr sz="5401" b="1"/>
            </a:lvl1pPr>
          </a:lstStyle>
          <a:p>
            <a:r>
              <a:rPr lang="en-US"/>
              <a:t>Click to edit Master title style</a:t>
            </a:r>
            <a:endParaRPr lang="en-US" dirty="0"/>
          </a:p>
        </p:txBody>
      </p:sp>
      <p:sp>
        <p:nvSpPr>
          <p:cNvPr id="3" name="Text Placeholder 2"/>
          <p:cNvSpPr>
            <a:spLocks noGrp="1"/>
          </p:cNvSpPr>
          <p:nvPr>
            <p:ph type="body" idx="1"/>
          </p:nvPr>
        </p:nvSpPr>
        <p:spPr>
          <a:xfrm>
            <a:off x="831849" y="4589465"/>
            <a:ext cx="10515601" cy="1500187"/>
          </a:xfrm>
        </p:spPr>
        <p:txBody>
          <a:bodyPr/>
          <a:lstStyle>
            <a:lvl1pPr marL="0" indent="0">
              <a:buNone/>
              <a:defRPr sz="2400">
                <a:solidFill>
                  <a:schemeClr val="bg2">
                    <a:lumMod val="25000"/>
                  </a:schemeClr>
                </a:solidFill>
              </a:defRPr>
            </a:lvl1pPr>
            <a:lvl2pPr marL="457232" indent="0">
              <a:buNone/>
              <a:defRPr sz="2001">
                <a:solidFill>
                  <a:schemeClr val="tx1">
                    <a:tint val="75000"/>
                  </a:schemeClr>
                </a:solidFill>
              </a:defRPr>
            </a:lvl2pPr>
            <a:lvl3pPr marL="914466" indent="0">
              <a:buNone/>
              <a:defRPr sz="1800">
                <a:solidFill>
                  <a:schemeClr val="tx1">
                    <a:tint val="75000"/>
                  </a:schemeClr>
                </a:solidFill>
              </a:defRPr>
            </a:lvl3pPr>
            <a:lvl4pPr marL="1371698" indent="0">
              <a:buNone/>
              <a:defRPr sz="1600">
                <a:solidFill>
                  <a:schemeClr val="tx1">
                    <a:tint val="75000"/>
                  </a:schemeClr>
                </a:solidFill>
              </a:defRPr>
            </a:lvl4pPr>
            <a:lvl5pPr marL="1828931" indent="0">
              <a:buNone/>
              <a:defRPr sz="1600">
                <a:solidFill>
                  <a:schemeClr val="tx1">
                    <a:tint val="75000"/>
                  </a:schemeClr>
                </a:solidFill>
              </a:defRPr>
            </a:lvl5pPr>
            <a:lvl6pPr marL="2286164" indent="0">
              <a:buNone/>
              <a:defRPr sz="1600">
                <a:solidFill>
                  <a:schemeClr val="tx1">
                    <a:tint val="75000"/>
                  </a:schemeClr>
                </a:solidFill>
              </a:defRPr>
            </a:lvl6pPr>
            <a:lvl7pPr marL="2743397" indent="0">
              <a:buNone/>
              <a:defRPr sz="1600">
                <a:solidFill>
                  <a:schemeClr val="tx1">
                    <a:tint val="75000"/>
                  </a:schemeClr>
                </a:solidFill>
              </a:defRPr>
            </a:lvl7pPr>
            <a:lvl8pPr marL="3200630" indent="0">
              <a:buNone/>
              <a:defRPr sz="1600">
                <a:solidFill>
                  <a:schemeClr val="tx1">
                    <a:tint val="75000"/>
                  </a:schemeClr>
                </a:solidFill>
              </a:defRPr>
            </a:lvl8pPr>
            <a:lvl9pPr marL="3657863"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B828820B-C2AA-A220-73AB-A985E24E2041}"/>
              </a:ext>
            </a:extLst>
          </p:cNvPr>
          <p:cNvSpPr>
            <a:spLocks noGrp="1"/>
          </p:cNvSpPr>
          <p:nvPr>
            <p:ph type="sldNum" sz="quarter" idx="10"/>
          </p:nvPr>
        </p:nvSpPr>
        <p:spPr/>
        <p:txBody>
          <a:bodyPr/>
          <a:lstStyle>
            <a:lvl1pPr>
              <a:defRPr/>
            </a:lvl1pPr>
          </a:lstStyle>
          <a:p>
            <a:pPr>
              <a:defRPr/>
            </a:pPr>
            <a:fld id="{0A9A14CC-5979-654D-961A-451F65A88E94}" type="slidenum">
              <a:rPr lang="en-US"/>
              <a:pPr>
                <a:defRPr/>
              </a:pPr>
              <a:t>‹#›</a:t>
            </a:fld>
            <a:endParaRPr lang="en-US" dirty="0"/>
          </a:p>
        </p:txBody>
      </p:sp>
    </p:spTree>
    <p:extLst>
      <p:ext uri="{BB962C8B-B14F-4D97-AF65-F5344CB8AC3E}">
        <p14:creationId xmlns:p14="http://schemas.microsoft.com/office/powerpoint/2010/main" val="2151062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1" descr="A city skyline with a bridge&#10;&#10;Description automatically generated">
            <a:extLst>
              <a:ext uri="{FF2B5EF4-FFF2-40B4-BE49-F238E27FC236}">
                <a16:creationId xmlns:a16="http://schemas.microsoft.com/office/drawing/2014/main" id="{036EDA03-E288-C45F-2C43-EC7000BB4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0625"/>
            <a:ext cx="1220470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A close-up of a logo&#10;&#10;Description automatically generated">
            <a:extLst>
              <a:ext uri="{FF2B5EF4-FFF2-40B4-BE49-F238E27FC236}">
                <a16:creationId xmlns:a16="http://schemas.microsoft.com/office/drawing/2014/main" id="{E8EEAA4C-F3F9-C7C2-22BB-A4581A65BC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2700" y="1368425"/>
            <a:ext cx="30480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A logo with blue and green text&#10;&#10;Description automatically generated">
            <a:extLst>
              <a:ext uri="{FF2B5EF4-FFF2-40B4-BE49-F238E27FC236}">
                <a16:creationId xmlns:a16="http://schemas.microsoft.com/office/drawing/2014/main" id="{22A0D22C-C4F2-8AB2-FBEB-FCA933245F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3675" y="638175"/>
            <a:ext cx="39036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01041" y="3022190"/>
            <a:ext cx="9144000" cy="919617"/>
          </a:xfrm>
        </p:spPr>
        <p:txBody>
          <a:bodyPr anchor="t">
            <a:normAutofit/>
          </a:bodyPr>
          <a:lstStyle>
            <a:lvl1pPr algn="l">
              <a:defRPr sz="4800"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601041" y="4244386"/>
            <a:ext cx="9144000" cy="1655762"/>
          </a:xfrm>
        </p:spPr>
        <p:txBody>
          <a:bodyPr/>
          <a:lstStyle>
            <a:lvl1pPr marL="0" indent="0" algn="l">
              <a:buNone/>
              <a:defRPr sz="2400">
                <a:solidFill>
                  <a:schemeClr val="bg1"/>
                </a:solidFill>
              </a:defRPr>
            </a:lvl1pPr>
            <a:lvl2pPr marL="457232" indent="0" algn="ctr">
              <a:buNone/>
              <a:defRPr sz="2001"/>
            </a:lvl2pPr>
            <a:lvl3pPr marL="914466" indent="0" algn="ctr">
              <a:buNone/>
              <a:defRPr sz="1800"/>
            </a:lvl3pPr>
            <a:lvl4pPr marL="1371698" indent="0" algn="ctr">
              <a:buNone/>
              <a:defRPr sz="1600"/>
            </a:lvl4pPr>
            <a:lvl5pPr marL="1828931" indent="0" algn="ctr">
              <a:buNone/>
              <a:defRPr sz="1600"/>
            </a:lvl5pPr>
            <a:lvl6pPr marL="2286164" indent="0" algn="ctr">
              <a:buNone/>
              <a:defRPr sz="1600"/>
            </a:lvl6pPr>
            <a:lvl7pPr marL="2743397" indent="0" algn="ctr">
              <a:buNone/>
              <a:defRPr sz="1600"/>
            </a:lvl7pPr>
            <a:lvl8pPr marL="3200630" indent="0" algn="ctr">
              <a:buNone/>
              <a:defRPr sz="1600"/>
            </a:lvl8pPr>
            <a:lvl9pPr marL="3657863"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22525695"/>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79146"/>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41981060-1E09-A83E-486F-EA59DB6912C5}"/>
              </a:ext>
            </a:extLst>
          </p:cNvPr>
          <p:cNvSpPr>
            <a:spLocks noGrp="1"/>
          </p:cNvSpPr>
          <p:nvPr>
            <p:ph type="sldNum" sz="quarter" idx="10"/>
          </p:nvPr>
        </p:nvSpPr>
        <p:spPr/>
        <p:txBody>
          <a:bodyPr/>
          <a:lstStyle>
            <a:lvl1pPr>
              <a:defRPr/>
            </a:lvl1pPr>
          </a:lstStyle>
          <a:p>
            <a:pPr>
              <a:defRPr/>
            </a:pPr>
            <a:fld id="{A400ED9C-2E94-2946-BC49-C1EE6CF1E383}" type="slidenum">
              <a:rPr lang="en-US"/>
              <a:pPr>
                <a:defRPr/>
              </a:pPr>
              <a:t>‹#›</a:t>
            </a:fld>
            <a:endParaRPr lang="en-US" dirty="0"/>
          </a:p>
        </p:txBody>
      </p:sp>
    </p:spTree>
    <p:extLst>
      <p:ext uri="{BB962C8B-B14F-4D97-AF65-F5344CB8AC3E}">
        <p14:creationId xmlns:p14="http://schemas.microsoft.com/office/powerpoint/2010/main" val="3692376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1" cy="1325563"/>
          </a:xfrm>
        </p:spPr>
        <p:txBody>
          <a:bodyPr/>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679146"/>
                </a:solidFill>
              </a:defRPr>
            </a:lvl1pPr>
            <a:lvl2pPr marL="457232" indent="0">
              <a:buNone/>
              <a:defRPr sz="2001"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679146"/>
                </a:solidFill>
              </a:defRPr>
            </a:lvl1pPr>
            <a:lvl2pPr marL="457232" indent="0">
              <a:buNone/>
              <a:defRPr sz="2001"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0C1F3FCD-A60F-8E40-76D1-D9D561F2A682}"/>
              </a:ext>
            </a:extLst>
          </p:cNvPr>
          <p:cNvSpPr>
            <a:spLocks noGrp="1"/>
          </p:cNvSpPr>
          <p:nvPr>
            <p:ph type="sldNum" sz="quarter" idx="10"/>
          </p:nvPr>
        </p:nvSpPr>
        <p:spPr/>
        <p:txBody>
          <a:bodyPr/>
          <a:lstStyle>
            <a:lvl1pPr>
              <a:defRPr/>
            </a:lvl1pPr>
          </a:lstStyle>
          <a:p>
            <a:pPr>
              <a:defRPr/>
            </a:pPr>
            <a:fld id="{06457B85-8BBF-7B42-957E-BA6D4BECBBA7}" type="slidenum">
              <a:rPr lang="en-US"/>
              <a:pPr>
                <a:defRPr/>
              </a:pPr>
              <a:t>‹#›</a:t>
            </a:fld>
            <a:endParaRPr lang="en-US" dirty="0"/>
          </a:p>
        </p:txBody>
      </p:sp>
    </p:spTree>
    <p:extLst>
      <p:ext uri="{BB962C8B-B14F-4D97-AF65-F5344CB8AC3E}">
        <p14:creationId xmlns:p14="http://schemas.microsoft.com/office/powerpoint/2010/main" val="2206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679146"/>
                </a:solidFill>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20C3B1D5-E5BA-6945-3902-F43324FB59E7}"/>
              </a:ext>
            </a:extLst>
          </p:cNvPr>
          <p:cNvSpPr>
            <a:spLocks noGrp="1"/>
          </p:cNvSpPr>
          <p:nvPr>
            <p:ph type="sldNum" sz="quarter" idx="10"/>
          </p:nvPr>
        </p:nvSpPr>
        <p:spPr/>
        <p:txBody>
          <a:bodyPr/>
          <a:lstStyle>
            <a:lvl1pPr>
              <a:defRPr/>
            </a:lvl1pPr>
          </a:lstStyle>
          <a:p>
            <a:pPr>
              <a:defRPr/>
            </a:pPr>
            <a:fld id="{17887378-A0D5-DA4D-82C6-30058958AB11}" type="slidenum">
              <a:rPr lang="en-US"/>
              <a:pPr>
                <a:defRPr/>
              </a:pPr>
              <a:t>‹#›</a:t>
            </a:fld>
            <a:endParaRPr lang="en-US" dirty="0"/>
          </a:p>
        </p:txBody>
      </p:sp>
    </p:spTree>
    <p:extLst>
      <p:ext uri="{BB962C8B-B14F-4D97-AF65-F5344CB8AC3E}">
        <p14:creationId xmlns:p14="http://schemas.microsoft.com/office/powerpoint/2010/main" val="4185428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6676299A-66BD-5006-2F30-29B7A352A296}"/>
              </a:ext>
            </a:extLst>
          </p:cNvPr>
          <p:cNvSpPr>
            <a:spLocks noGrp="1"/>
          </p:cNvSpPr>
          <p:nvPr>
            <p:ph type="sldNum" sz="quarter" idx="10"/>
          </p:nvPr>
        </p:nvSpPr>
        <p:spPr/>
        <p:txBody>
          <a:bodyPr/>
          <a:lstStyle>
            <a:lvl1pPr>
              <a:defRPr/>
            </a:lvl1pPr>
          </a:lstStyle>
          <a:p>
            <a:pPr>
              <a:defRPr/>
            </a:pPr>
            <a:fld id="{3927506C-7890-E14D-9E9F-B768F6EA314A}" type="slidenum">
              <a:rPr lang="en-US"/>
              <a:pPr>
                <a:defRPr/>
              </a:pPr>
              <a:t>‹#›</a:t>
            </a:fld>
            <a:endParaRPr lang="en-US" dirty="0"/>
          </a:p>
        </p:txBody>
      </p:sp>
    </p:spTree>
    <p:extLst>
      <p:ext uri="{BB962C8B-B14F-4D97-AF65-F5344CB8AC3E}">
        <p14:creationId xmlns:p14="http://schemas.microsoft.com/office/powerpoint/2010/main" val="206176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1"/>
            </a:lvl2pPr>
            <a:lvl3pPr>
              <a:defRPr sz="2400"/>
            </a:lvl3pPr>
            <a:lvl4pPr>
              <a:defRPr sz="2001"/>
            </a:lvl4pPr>
            <a:lvl5pPr>
              <a:defRPr sz="2001"/>
            </a:lvl5pPr>
            <a:lvl6pPr>
              <a:defRPr sz="2001"/>
            </a:lvl6pPr>
            <a:lvl7pPr>
              <a:defRPr sz="2001"/>
            </a:lvl7pPr>
            <a:lvl8pPr>
              <a:defRPr sz="2001"/>
            </a:lvl8pPr>
            <a:lvl9pPr>
              <a:defRPr sz="2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2" indent="0">
              <a:buNone/>
              <a:defRPr sz="1400"/>
            </a:lvl2pPr>
            <a:lvl3pPr marL="914466" indent="0">
              <a:buNone/>
              <a:defRPr sz="1201"/>
            </a:lvl3pPr>
            <a:lvl4pPr marL="1371698" indent="0">
              <a:buNone/>
              <a:defRPr sz="1000"/>
            </a:lvl4pPr>
            <a:lvl5pPr marL="1828931" indent="0">
              <a:buNone/>
              <a:defRPr sz="1000"/>
            </a:lvl5pPr>
            <a:lvl6pPr marL="2286164" indent="0">
              <a:buNone/>
              <a:defRPr sz="1000"/>
            </a:lvl6pPr>
            <a:lvl7pPr marL="2743397" indent="0">
              <a:buNone/>
              <a:defRPr sz="1000"/>
            </a:lvl7pPr>
            <a:lvl8pPr marL="3200630" indent="0">
              <a:buNone/>
              <a:defRPr sz="1000"/>
            </a:lvl8pPr>
            <a:lvl9pPr marL="3657863"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902AD3AF-D36E-7F10-681F-A1330906EDB7}"/>
              </a:ext>
            </a:extLst>
          </p:cNvPr>
          <p:cNvSpPr>
            <a:spLocks noGrp="1"/>
          </p:cNvSpPr>
          <p:nvPr>
            <p:ph type="sldNum" sz="quarter" idx="10"/>
          </p:nvPr>
        </p:nvSpPr>
        <p:spPr/>
        <p:txBody>
          <a:bodyPr/>
          <a:lstStyle>
            <a:lvl1pPr>
              <a:defRPr/>
            </a:lvl1pPr>
          </a:lstStyle>
          <a:p>
            <a:pPr>
              <a:defRPr/>
            </a:pPr>
            <a:fld id="{7E995C1C-E3AB-6F4F-BFD9-0F5012AC5824}" type="slidenum">
              <a:rPr lang="en-US"/>
              <a:pPr>
                <a:defRPr/>
              </a:pPr>
              <a:t>‹#›</a:t>
            </a:fld>
            <a:endParaRPr lang="en-US" dirty="0"/>
          </a:p>
        </p:txBody>
      </p:sp>
    </p:spTree>
    <p:extLst>
      <p:ext uri="{BB962C8B-B14F-4D97-AF65-F5344CB8AC3E}">
        <p14:creationId xmlns:p14="http://schemas.microsoft.com/office/powerpoint/2010/main" val="25688705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32" indent="0">
              <a:buNone/>
              <a:defRPr sz="2801"/>
            </a:lvl2pPr>
            <a:lvl3pPr marL="914466" indent="0">
              <a:buNone/>
              <a:defRPr sz="2400"/>
            </a:lvl3pPr>
            <a:lvl4pPr marL="1371698" indent="0">
              <a:buNone/>
              <a:defRPr sz="2001"/>
            </a:lvl4pPr>
            <a:lvl5pPr marL="1828931" indent="0">
              <a:buNone/>
              <a:defRPr sz="2001"/>
            </a:lvl5pPr>
            <a:lvl6pPr marL="2286164" indent="0">
              <a:buNone/>
              <a:defRPr sz="2001"/>
            </a:lvl6pPr>
            <a:lvl7pPr marL="2743397" indent="0">
              <a:buNone/>
              <a:defRPr sz="2001"/>
            </a:lvl7pPr>
            <a:lvl8pPr marL="3200630" indent="0">
              <a:buNone/>
              <a:defRPr sz="2001"/>
            </a:lvl8pPr>
            <a:lvl9pPr marL="3657863" indent="0">
              <a:buNone/>
              <a:defRPr sz="2001"/>
            </a:lvl9pPr>
          </a:lstStyle>
          <a:p>
            <a:pPr lvl="0"/>
            <a:endParaRPr lang="en-US" noProof="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2" indent="0">
              <a:buNone/>
              <a:defRPr sz="1400"/>
            </a:lvl2pPr>
            <a:lvl3pPr marL="914466" indent="0">
              <a:buNone/>
              <a:defRPr sz="1201"/>
            </a:lvl3pPr>
            <a:lvl4pPr marL="1371698" indent="0">
              <a:buNone/>
              <a:defRPr sz="1000"/>
            </a:lvl4pPr>
            <a:lvl5pPr marL="1828931" indent="0">
              <a:buNone/>
              <a:defRPr sz="1000"/>
            </a:lvl5pPr>
            <a:lvl6pPr marL="2286164" indent="0">
              <a:buNone/>
              <a:defRPr sz="1000"/>
            </a:lvl6pPr>
            <a:lvl7pPr marL="2743397" indent="0">
              <a:buNone/>
              <a:defRPr sz="1000"/>
            </a:lvl7pPr>
            <a:lvl8pPr marL="3200630" indent="0">
              <a:buNone/>
              <a:defRPr sz="1000"/>
            </a:lvl8pPr>
            <a:lvl9pPr marL="3657863" indent="0">
              <a:buNone/>
              <a:defRPr sz="1000"/>
            </a:lvl9pPr>
          </a:lstStyle>
          <a:p>
            <a:pPr lvl="0"/>
            <a:r>
              <a:rPr lang="en-US"/>
              <a:t>Click to edit Master text styles</a:t>
            </a:r>
          </a:p>
        </p:txBody>
      </p:sp>
      <p:sp>
        <p:nvSpPr>
          <p:cNvPr id="5" name="Slide Number Placeholder 5">
            <a:extLst>
              <a:ext uri="{FF2B5EF4-FFF2-40B4-BE49-F238E27FC236}">
                <a16:creationId xmlns:a16="http://schemas.microsoft.com/office/drawing/2014/main" id="{9FBA2293-76E9-6A2B-F898-338958408B22}"/>
              </a:ext>
            </a:extLst>
          </p:cNvPr>
          <p:cNvSpPr>
            <a:spLocks noGrp="1"/>
          </p:cNvSpPr>
          <p:nvPr>
            <p:ph type="sldNum" sz="quarter" idx="10"/>
          </p:nvPr>
        </p:nvSpPr>
        <p:spPr/>
        <p:txBody>
          <a:bodyPr/>
          <a:lstStyle>
            <a:lvl1pPr>
              <a:defRPr/>
            </a:lvl1pPr>
          </a:lstStyle>
          <a:p>
            <a:pPr>
              <a:defRPr/>
            </a:pPr>
            <a:fld id="{4D762752-B9DD-7648-B1E3-E7923B510914}" type="slidenum">
              <a:rPr lang="en-US"/>
              <a:pPr>
                <a:defRPr/>
              </a:pPr>
              <a:t>‹#›</a:t>
            </a:fld>
            <a:endParaRPr lang="en-US" dirty="0"/>
          </a:p>
        </p:txBody>
      </p:sp>
    </p:spTree>
    <p:extLst>
      <p:ext uri="{BB962C8B-B14F-4D97-AF65-F5344CB8AC3E}">
        <p14:creationId xmlns:p14="http://schemas.microsoft.com/office/powerpoint/2010/main" val="14867776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91C18B73-EC32-6243-952C-2B6B5938899F}"/>
              </a:ext>
            </a:extLst>
          </p:cNvPr>
          <p:cNvSpPr>
            <a:spLocks noGrp="1"/>
          </p:cNvSpPr>
          <p:nvPr>
            <p:ph type="sldNum" sz="quarter" idx="10"/>
          </p:nvPr>
        </p:nvSpPr>
        <p:spPr/>
        <p:txBody>
          <a:bodyPr/>
          <a:lstStyle>
            <a:lvl1pPr>
              <a:defRPr/>
            </a:lvl1pPr>
          </a:lstStyle>
          <a:p>
            <a:pPr>
              <a:defRPr/>
            </a:pPr>
            <a:fld id="{4D32F4D0-F44E-044B-A7F2-1C6323D72AEF}" type="slidenum">
              <a:rPr lang="en-US"/>
              <a:pPr>
                <a:defRPr/>
              </a:pPr>
              <a:t>‹#›</a:t>
            </a:fld>
            <a:endParaRPr lang="en-US" dirty="0"/>
          </a:p>
        </p:txBody>
      </p:sp>
    </p:spTree>
    <p:extLst>
      <p:ext uri="{BB962C8B-B14F-4D97-AF65-F5344CB8AC3E}">
        <p14:creationId xmlns:p14="http://schemas.microsoft.com/office/powerpoint/2010/main" val="4245368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548B"/>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645A774D-9755-4A43-E9F5-0A5DE3F95485}"/>
              </a:ext>
            </a:extLst>
          </p:cNvPr>
          <p:cNvSpPr>
            <a:spLocks noGrp="1"/>
          </p:cNvSpPr>
          <p:nvPr>
            <p:ph type="sldNum" sz="quarter" idx="10"/>
          </p:nvPr>
        </p:nvSpPr>
        <p:spPr/>
        <p:txBody>
          <a:bodyPr/>
          <a:lstStyle>
            <a:lvl1pPr>
              <a:defRPr sz="1600">
                <a:solidFill>
                  <a:srgbClr val="306CB0"/>
                </a:solidFill>
              </a:defRPr>
            </a:lvl1pPr>
          </a:lstStyle>
          <a:p>
            <a:pPr>
              <a:defRPr/>
            </a:pPr>
            <a:fld id="{250FE359-E614-304D-B310-7CECD4FF5808}" type="slidenum">
              <a:rPr lang="en-US"/>
              <a:pPr>
                <a:defRPr/>
              </a:pPr>
              <a:t>‹#›</a:t>
            </a:fld>
            <a:endParaRPr lang="en-US" dirty="0"/>
          </a:p>
        </p:txBody>
      </p:sp>
    </p:spTree>
    <p:extLst>
      <p:ext uri="{BB962C8B-B14F-4D97-AF65-F5344CB8AC3E}">
        <p14:creationId xmlns:p14="http://schemas.microsoft.com/office/powerpoint/2010/main" val="1104694757"/>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CAE2004E-2F90-DFC0-B326-AF4A71067A52}"/>
              </a:ext>
            </a:extLst>
          </p:cNvPr>
          <p:cNvSpPr>
            <a:spLocks noGrp="1"/>
          </p:cNvSpPr>
          <p:nvPr>
            <p:ph type="sldNum" sz="quarter" idx="10"/>
          </p:nvPr>
        </p:nvSpPr>
        <p:spPr/>
        <p:txBody>
          <a:bodyPr/>
          <a:lstStyle>
            <a:lvl1pPr>
              <a:defRPr/>
            </a:lvl1pPr>
          </a:lstStyle>
          <a:p>
            <a:pPr>
              <a:defRPr/>
            </a:pPr>
            <a:fld id="{CB5ADD08-3A34-9040-B625-37794D4BA412}" type="slidenum">
              <a:rPr lang="en-US"/>
              <a:pPr>
                <a:defRPr/>
              </a:pPr>
              <a:t>‹#›</a:t>
            </a:fld>
            <a:endParaRPr lang="en-US" dirty="0"/>
          </a:p>
        </p:txBody>
      </p:sp>
    </p:spTree>
    <p:extLst>
      <p:ext uri="{BB962C8B-B14F-4D97-AF65-F5344CB8AC3E}">
        <p14:creationId xmlns:p14="http://schemas.microsoft.com/office/powerpoint/2010/main" val="4198091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40"/>
            <a:ext cx="10515601" cy="2852737"/>
          </a:xfrm>
        </p:spPr>
        <p:txBody>
          <a:bodyPr anchor="b">
            <a:normAutofit/>
          </a:bodyPr>
          <a:lstStyle>
            <a:lvl1pPr>
              <a:defRPr sz="5401" b="1"/>
            </a:lvl1pPr>
          </a:lstStyle>
          <a:p>
            <a:r>
              <a:rPr lang="en-US"/>
              <a:t>Click to edit Master title style</a:t>
            </a:r>
            <a:endParaRPr lang="en-US" dirty="0"/>
          </a:p>
        </p:txBody>
      </p:sp>
      <p:sp>
        <p:nvSpPr>
          <p:cNvPr id="3" name="Text Placeholder 2"/>
          <p:cNvSpPr>
            <a:spLocks noGrp="1"/>
          </p:cNvSpPr>
          <p:nvPr>
            <p:ph type="body" idx="1"/>
          </p:nvPr>
        </p:nvSpPr>
        <p:spPr>
          <a:xfrm>
            <a:off x="831849" y="4589465"/>
            <a:ext cx="10515601" cy="1500187"/>
          </a:xfrm>
        </p:spPr>
        <p:txBody>
          <a:bodyPr/>
          <a:lstStyle>
            <a:lvl1pPr marL="0" indent="0">
              <a:buNone/>
              <a:defRPr sz="2400">
                <a:solidFill>
                  <a:schemeClr val="bg2">
                    <a:lumMod val="25000"/>
                  </a:schemeClr>
                </a:solidFill>
              </a:defRPr>
            </a:lvl1pPr>
            <a:lvl2pPr marL="457232" indent="0">
              <a:buNone/>
              <a:defRPr sz="2001">
                <a:solidFill>
                  <a:schemeClr val="tx1">
                    <a:tint val="75000"/>
                  </a:schemeClr>
                </a:solidFill>
              </a:defRPr>
            </a:lvl2pPr>
            <a:lvl3pPr marL="914466" indent="0">
              <a:buNone/>
              <a:defRPr sz="1800">
                <a:solidFill>
                  <a:schemeClr val="tx1">
                    <a:tint val="75000"/>
                  </a:schemeClr>
                </a:solidFill>
              </a:defRPr>
            </a:lvl3pPr>
            <a:lvl4pPr marL="1371698" indent="0">
              <a:buNone/>
              <a:defRPr sz="1600">
                <a:solidFill>
                  <a:schemeClr val="tx1">
                    <a:tint val="75000"/>
                  </a:schemeClr>
                </a:solidFill>
              </a:defRPr>
            </a:lvl4pPr>
            <a:lvl5pPr marL="1828931" indent="0">
              <a:buNone/>
              <a:defRPr sz="1600">
                <a:solidFill>
                  <a:schemeClr val="tx1">
                    <a:tint val="75000"/>
                  </a:schemeClr>
                </a:solidFill>
              </a:defRPr>
            </a:lvl5pPr>
            <a:lvl6pPr marL="2286164" indent="0">
              <a:buNone/>
              <a:defRPr sz="1600">
                <a:solidFill>
                  <a:schemeClr val="tx1">
                    <a:tint val="75000"/>
                  </a:schemeClr>
                </a:solidFill>
              </a:defRPr>
            </a:lvl6pPr>
            <a:lvl7pPr marL="2743397" indent="0">
              <a:buNone/>
              <a:defRPr sz="1600">
                <a:solidFill>
                  <a:schemeClr val="tx1">
                    <a:tint val="75000"/>
                  </a:schemeClr>
                </a:solidFill>
              </a:defRPr>
            </a:lvl7pPr>
            <a:lvl8pPr marL="3200630" indent="0">
              <a:buNone/>
              <a:defRPr sz="1600">
                <a:solidFill>
                  <a:schemeClr val="tx1">
                    <a:tint val="75000"/>
                  </a:schemeClr>
                </a:solidFill>
              </a:defRPr>
            </a:lvl8pPr>
            <a:lvl9pPr marL="3657863" indent="0">
              <a:buNone/>
              <a:defRPr sz="1600">
                <a:solidFill>
                  <a:schemeClr val="tx1">
                    <a:tint val="75000"/>
                  </a:schemeClr>
                </a:solidFill>
              </a:defRPr>
            </a:lvl9pPr>
          </a:lstStyle>
          <a:p>
            <a:pPr lvl="0"/>
            <a:r>
              <a:rPr lang="en-US"/>
              <a:t>Click to edit Master text styles</a:t>
            </a:r>
          </a:p>
        </p:txBody>
      </p:sp>
      <p:sp>
        <p:nvSpPr>
          <p:cNvPr id="4" name="Slide Number Placeholder 5">
            <a:extLst>
              <a:ext uri="{FF2B5EF4-FFF2-40B4-BE49-F238E27FC236}">
                <a16:creationId xmlns:a16="http://schemas.microsoft.com/office/drawing/2014/main" id="{B5A294D1-BE39-43BD-F8EB-6BF0D56DA0AD}"/>
              </a:ext>
            </a:extLst>
          </p:cNvPr>
          <p:cNvSpPr>
            <a:spLocks noGrp="1"/>
          </p:cNvSpPr>
          <p:nvPr>
            <p:ph type="sldNum" sz="quarter" idx="10"/>
          </p:nvPr>
        </p:nvSpPr>
        <p:spPr/>
        <p:txBody>
          <a:bodyPr/>
          <a:lstStyle>
            <a:lvl1pPr>
              <a:defRPr/>
            </a:lvl1pPr>
          </a:lstStyle>
          <a:p>
            <a:pPr>
              <a:defRPr/>
            </a:pPr>
            <a:fld id="{91AB0E96-5ED0-5943-B432-64B389D59E6F}" type="slidenum">
              <a:rPr lang="en-US"/>
              <a:pPr>
                <a:defRPr/>
              </a:pPr>
              <a:t>‹#›</a:t>
            </a:fld>
            <a:endParaRPr lang="en-US" dirty="0"/>
          </a:p>
        </p:txBody>
      </p:sp>
    </p:spTree>
    <p:extLst>
      <p:ext uri="{BB962C8B-B14F-4D97-AF65-F5344CB8AC3E}">
        <p14:creationId xmlns:p14="http://schemas.microsoft.com/office/powerpoint/2010/main" val="2610503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548B"/>
                </a:solidFill>
              </a:defRPr>
            </a:lvl1p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2CFAE7B9-A696-EBCE-E57B-5A8832E964F1}"/>
              </a:ext>
            </a:extLst>
          </p:cNvPr>
          <p:cNvSpPr>
            <a:spLocks noGrp="1"/>
          </p:cNvSpPr>
          <p:nvPr>
            <p:ph type="sldNum" sz="quarter" idx="10"/>
          </p:nvPr>
        </p:nvSpPr>
        <p:spPr>
          <a:xfrm>
            <a:off x="0" y="6427788"/>
            <a:ext cx="500063" cy="315912"/>
          </a:xfrm>
        </p:spPr>
        <p:txBody>
          <a:bodyPr/>
          <a:lstStyle>
            <a:lvl1pPr>
              <a:defRPr/>
            </a:lvl1pPr>
          </a:lstStyle>
          <a:p>
            <a:pPr>
              <a:defRPr/>
            </a:pPr>
            <a:fld id="{F22E2021-B5A2-124C-8BED-06C5865EBF1D}" type="slidenum">
              <a:rPr lang="en-US"/>
              <a:pPr>
                <a:defRPr/>
              </a:pPr>
              <a:t>‹#›</a:t>
            </a:fld>
            <a:endParaRPr lang="en-US" dirty="0"/>
          </a:p>
        </p:txBody>
      </p:sp>
    </p:spTree>
    <p:extLst>
      <p:ext uri="{BB962C8B-B14F-4D97-AF65-F5344CB8AC3E}">
        <p14:creationId xmlns:p14="http://schemas.microsoft.com/office/powerpoint/2010/main" val="5044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1" cy="1325563"/>
          </a:xfrm>
        </p:spPr>
        <p:txBody>
          <a:bodyPr/>
          <a:lstStyle>
            <a:lvl1pPr>
              <a:defRPr b="1"/>
            </a:lvl1p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548B"/>
                </a:solidFill>
              </a:defRPr>
            </a:lvl1pPr>
            <a:lvl2pPr marL="457232" indent="0">
              <a:buNone/>
              <a:defRPr sz="2001"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548B"/>
                </a:solidFill>
              </a:defRPr>
            </a:lvl1pPr>
            <a:lvl2pPr marL="457232" indent="0">
              <a:buNone/>
              <a:defRPr sz="2001" b="1"/>
            </a:lvl2pPr>
            <a:lvl3pPr marL="914466" indent="0">
              <a:buNone/>
              <a:defRPr sz="1800" b="1"/>
            </a:lvl3pPr>
            <a:lvl4pPr marL="1371698" indent="0">
              <a:buNone/>
              <a:defRPr sz="1600" b="1"/>
            </a:lvl4pPr>
            <a:lvl5pPr marL="1828931" indent="0">
              <a:buNone/>
              <a:defRPr sz="1600" b="1"/>
            </a:lvl5pPr>
            <a:lvl6pPr marL="2286164" indent="0">
              <a:buNone/>
              <a:defRPr sz="1600" b="1"/>
            </a:lvl6pPr>
            <a:lvl7pPr marL="2743397" indent="0">
              <a:buNone/>
              <a:defRPr sz="1600" b="1"/>
            </a:lvl7pPr>
            <a:lvl8pPr marL="3200630" indent="0">
              <a:buNone/>
              <a:defRPr sz="1600" b="1"/>
            </a:lvl8pPr>
            <a:lvl9pPr marL="36578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a:extLst>
              <a:ext uri="{FF2B5EF4-FFF2-40B4-BE49-F238E27FC236}">
                <a16:creationId xmlns:a16="http://schemas.microsoft.com/office/drawing/2014/main" id="{931BA8B3-980B-63B9-8C81-B42F04FE3471}"/>
              </a:ext>
            </a:extLst>
          </p:cNvPr>
          <p:cNvSpPr>
            <a:spLocks noGrp="1"/>
          </p:cNvSpPr>
          <p:nvPr>
            <p:ph type="sldNum" sz="quarter" idx="10"/>
          </p:nvPr>
        </p:nvSpPr>
        <p:spPr/>
        <p:txBody>
          <a:bodyPr/>
          <a:lstStyle>
            <a:lvl1pPr>
              <a:defRPr/>
            </a:lvl1pPr>
          </a:lstStyle>
          <a:p>
            <a:pPr>
              <a:defRPr/>
            </a:pPr>
            <a:fld id="{5848B34F-9E07-B84E-927F-C4BE8277D6FB}" type="slidenum">
              <a:rPr lang="en-US"/>
              <a:pPr>
                <a:defRPr/>
              </a:pPr>
              <a:t>‹#›</a:t>
            </a:fld>
            <a:endParaRPr lang="en-US" dirty="0"/>
          </a:p>
        </p:txBody>
      </p:sp>
    </p:spTree>
    <p:extLst>
      <p:ext uri="{BB962C8B-B14F-4D97-AF65-F5344CB8AC3E}">
        <p14:creationId xmlns:p14="http://schemas.microsoft.com/office/powerpoint/2010/main" val="760519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548B"/>
                </a:solidFill>
              </a:defRPr>
            </a:lvl1pPr>
          </a:lstStyle>
          <a:p>
            <a:r>
              <a:rPr lang="en-US"/>
              <a:t>Click to edit Master title style</a:t>
            </a:r>
            <a:endParaRPr lang="en-US" dirty="0"/>
          </a:p>
        </p:txBody>
      </p:sp>
      <p:sp>
        <p:nvSpPr>
          <p:cNvPr id="3" name="Slide Number Placeholder 5">
            <a:extLst>
              <a:ext uri="{FF2B5EF4-FFF2-40B4-BE49-F238E27FC236}">
                <a16:creationId xmlns:a16="http://schemas.microsoft.com/office/drawing/2014/main" id="{92B961D8-76B5-16E2-849D-2395FA7394D4}"/>
              </a:ext>
            </a:extLst>
          </p:cNvPr>
          <p:cNvSpPr>
            <a:spLocks noGrp="1"/>
          </p:cNvSpPr>
          <p:nvPr>
            <p:ph type="sldNum" sz="quarter" idx="10"/>
          </p:nvPr>
        </p:nvSpPr>
        <p:spPr/>
        <p:txBody>
          <a:bodyPr/>
          <a:lstStyle>
            <a:lvl1pPr>
              <a:defRPr/>
            </a:lvl1pPr>
          </a:lstStyle>
          <a:p>
            <a:pPr>
              <a:defRPr/>
            </a:pPr>
            <a:fld id="{643E000F-9057-F443-A455-A99C7F3CC68B}" type="slidenum">
              <a:rPr lang="en-US"/>
              <a:pPr>
                <a:defRPr/>
              </a:pPr>
              <a:t>‹#›</a:t>
            </a:fld>
            <a:endParaRPr lang="en-US" dirty="0"/>
          </a:p>
        </p:txBody>
      </p:sp>
    </p:spTree>
    <p:extLst>
      <p:ext uri="{BB962C8B-B14F-4D97-AF65-F5344CB8AC3E}">
        <p14:creationId xmlns:p14="http://schemas.microsoft.com/office/powerpoint/2010/main" val="2788367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B95C3AF-5D8B-9502-79E6-8C78DBE17CEF}"/>
              </a:ext>
            </a:extLst>
          </p:cNvPr>
          <p:cNvSpPr>
            <a:spLocks noGrp="1"/>
          </p:cNvSpPr>
          <p:nvPr>
            <p:ph type="sldNum" sz="quarter" idx="10"/>
          </p:nvPr>
        </p:nvSpPr>
        <p:spPr/>
        <p:txBody>
          <a:bodyPr/>
          <a:lstStyle>
            <a:lvl1pPr>
              <a:defRPr/>
            </a:lvl1pPr>
          </a:lstStyle>
          <a:p>
            <a:pPr>
              <a:defRPr/>
            </a:pPr>
            <a:fld id="{C18FA308-9C43-F14C-808E-88574315D24A}" type="slidenum">
              <a:rPr lang="en-US"/>
              <a:pPr>
                <a:defRPr/>
              </a:pPr>
              <a:t>‹#›</a:t>
            </a:fld>
            <a:endParaRPr lang="en-US" dirty="0"/>
          </a:p>
        </p:txBody>
      </p:sp>
    </p:spTree>
    <p:extLst>
      <p:ext uri="{BB962C8B-B14F-4D97-AF65-F5344CB8AC3E}">
        <p14:creationId xmlns:p14="http://schemas.microsoft.com/office/powerpoint/2010/main" val="675542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8.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7.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142BCC01-15A5-3A37-BC5A-1AB3FB4F47A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 Goes Here</a:t>
            </a:r>
          </a:p>
        </p:txBody>
      </p:sp>
      <p:sp>
        <p:nvSpPr>
          <p:cNvPr id="1027" name="Text Placeholder 2">
            <a:extLst>
              <a:ext uri="{FF2B5EF4-FFF2-40B4-BE49-F238E27FC236}">
                <a16:creationId xmlns:a16="http://schemas.microsoft.com/office/drawing/2014/main" id="{D1266403-26BD-9FAF-CD1B-C640C0D7ABB4}"/>
              </a:ext>
            </a:extLst>
          </p:cNvPr>
          <p:cNvSpPr>
            <a:spLocks noGrp="1" noChangeArrowheads="1"/>
          </p:cNvSpPr>
          <p:nvPr>
            <p:ph type="body" idx="1"/>
          </p:nvPr>
        </p:nvSpPr>
        <p:spPr bwMode="auto">
          <a:xfrm>
            <a:off x="838200" y="1825625"/>
            <a:ext cx="10515600" cy="4351338"/>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
        <p:nvSpPr>
          <p:cNvPr id="10" name="Slide Number Placeholder 5">
            <a:extLst>
              <a:ext uri="{FF2B5EF4-FFF2-40B4-BE49-F238E27FC236}">
                <a16:creationId xmlns:a16="http://schemas.microsoft.com/office/drawing/2014/main" id="{CCA33FE1-93E3-C05D-740C-FEB04FA40F56}"/>
              </a:ext>
            </a:extLst>
          </p:cNvPr>
          <p:cNvSpPr>
            <a:spLocks noGrp="1"/>
          </p:cNvSpPr>
          <p:nvPr>
            <p:ph type="sldNum" sz="quarter" idx="4"/>
          </p:nvPr>
        </p:nvSpPr>
        <p:spPr>
          <a:xfrm>
            <a:off x="50800" y="6429375"/>
            <a:ext cx="501650" cy="315913"/>
          </a:xfrm>
          <a:prstGeom prst="rect">
            <a:avLst/>
          </a:prstGeom>
        </p:spPr>
        <p:txBody>
          <a:bodyPr/>
          <a:lstStyle>
            <a:lvl1pPr eaLnBrk="1" fontAlgn="auto" hangingPunct="1">
              <a:spcBef>
                <a:spcPts val="0"/>
              </a:spcBef>
              <a:spcAft>
                <a:spcPts val="0"/>
              </a:spcAft>
              <a:defRPr sz="1600" b="1" smtClean="0">
                <a:solidFill>
                  <a:srgbClr val="306CB0"/>
                </a:solidFill>
                <a:latin typeface="+mn-lt"/>
              </a:defRPr>
            </a:lvl1pPr>
          </a:lstStyle>
          <a:p>
            <a:pPr>
              <a:defRPr/>
            </a:pPr>
            <a:fld id="{8BE972E6-AB5E-3A48-9532-DBC1796A2F8E}" type="slidenum">
              <a:rPr lang="en-US"/>
              <a:pPr>
                <a:defRPr/>
              </a:pPr>
              <a:t>‹#›</a:t>
            </a:fld>
            <a:endParaRPr lang="en-US" dirty="0"/>
          </a:p>
        </p:txBody>
      </p:sp>
      <p:pic>
        <p:nvPicPr>
          <p:cNvPr id="1029" name="Picture 4">
            <a:extLst>
              <a:ext uri="{FF2B5EF4-FFF2-40B4-BE49-F238E27FC236}">
                <a16:creationId xmlns:a16="http://schemas.microsoft.com/office/drawing/2014/main" id="{C433C77C-068D-B0D7-FB69-D061BB60085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l="5196" r="5196"/>
          <a:stretch>
            <a:fillRect/>
          </a:stretch>
        </p:blipFill>
        <p:spPr bwMode="auto">
          <a:xfrm>
            <a:off x="9771063" y="5845175"/>
            <a:ext cx="2420937"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Connector 12">
            <a:extLst>
              <a:ext uri="{FF2B5EF4-FFF2-40B4-BE49-F238E27FC236}">
                <a16:creationId xmlns:a16="http://schemas.microsoft.com/office/drawing/2014/main" id="{91FF85D1-E311-571E-8F0D-EEA5FFDD4A33}"/>
              </a:ext>
            </a:extLst>
          </p:cNvPr>
          <p:cNvCxnSpPr>
            <a:cxnSpLocks/>
          </p:cNvCxnSpPr>
          <p:nvPr/>
        </p:nvCxnSpPr>
        <p:spPr>
          <a:xfrm>
            <a:off x="2478088" y="6626225"/>
            <a:ext cx="4081462"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031" name="Picture 18">
            <a:extLst>
              <a:ext uri="{FF2B5EF4-FFF2-40B4-BE49-F238E27FC236}">
                <a16:creationId xmlns:a16="http://schemas.microsoft.com/office/drawing/2014/main" id="{9D5EFDF9-2020-99F3-E668-A1697E1CF9D8}"/>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810375" y="6505575"/>
            <a:ext cx="2895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5" descr="A logo with blue and green text&#10;&#10;Description automatically generated">
            <a:extLst>
              <a:ext uri="{FF2B5EF4-FFF2-40B4-BE49-F238E27FC236}">
                <a16:creationId xmlns:a16="http://schemas.microsoft.com/office/drawing/2014/main" id="{D2AF5C22-F403-F29E-AD57-A130F33437C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95325" y="6176963"/>
            <a:ext cx="159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22" r:id="rId4"/>
    <p:sldLayoutId id="2147483823" r:id="rId5"/>
    <p:sldLayoutId id="2147483842" r:id="rId6"/>
    <p:sldLayoutId id="2147483824" r:id="rId7"/>
    <p:sldLayoutId id="2147483825" r:id="rId8"/>
    <p:sldLayoutId id="2147483826" r:id="rId9"/>
    <p:sldLayoutId id="2147483827" r:id="rId10"/>
    <p:sldLayoutId id="2147483828" r:id="rId11"/>
    <p:sldLayoutId id="2147483829" r:id="rId12"/>
    <p:sldLayoutId id="2147483846" r:id="rId13"/>
    <p:sldLayoutId id="2147483847" r:id="rId14"/>
  </p:sldLayoutIdLst>
  <p:hf hdr="0" dt="0"/>
  <p:txStyles>
    <p:titleStyle>
      <a:lvl1pPr algn="l" rtl="0" eaLnBrk="1" fontAlgn="base" hangingPunct="1">
        <a:lnSpc>
          <a:spcPct val="90000"/>
        </a:lnSpc>
        <a:spcBef>
          <a:spcPct val="0"/>
        </a:spcBef>
        <a:spcAft>
          <a:spcPct val="0"/>
        </a:spcAft>
        <a:defRPr sz="4400" b="1" kern="1200">
          <a:solidFill>
            <a:srgbClr val="00548B"/>
          </a:solidFill>
          <a:latin typeface="+mj-lt"/>
          <a:ea typeface="+mj-ea"/>
          <a:cs typeface="+mj-cs"/>
        </a:defRPr>
      </a:lvl1pPr>
      <a:lvl2pPr algn="l" rtl="0" eaLnBrk="1" fontAlgn="base" hangingPunct="1">
        <a:lnSpc>
          <a:spcPct val="90000"/>
        </a:lnSpc>
        <a:spcBef>
          <a:spcPct val="0"/>
        </a:spcBef>
        <a:spcAft>
          <a:spcPct val="0"/>
        </a:spcAft>
        <a:defRPr sz="4400" b="1">
          <a:solidFill>
            <a:srgbClr val="00548B"/>
          </a:solidFill>
          <a:latin typeface="Arial" panose="020B0604020202020204" pitchFamily="34" charset="0"/>
        </a:defRPr>
      </a:lvl2pPr>
      <a:lvl3pPr algn="l" rtl="0" eaLnBrk="1" fontAlgn="base" hangingPunct="1">
        <a:lnSpc>
          <a:spcPct val="90000"/>
        </a:lnSpc>
        <a:spcBef>
          <a:spcPct val="0"/>
        </a:spcBef>
        <a:spcAft>
          <a:spcPct val="0"/>
        </a:spcAft>
        <a:defRPr sz="4400" b="1">
          <a:solidFill>
            <a:srgbClr val="00548B"/>
          </a:solidFill>
          <a:latin typeface="Arial" panose="020B0604020202020204" pitchFamily="34" charset="0"/>
        </a:defRPr>
      </a:lvl3pPr>
      <a:lvl4pPr algn="l" rtl="0" eaLnBrk="1" fontAlgn="base" hangingPunct="1">
        <a:lnSpc>
          <a:spcPct val="90000"/>
        </a:lnSpc>
        <a:spcBef>
          <a:spcPct val="0"/>
        </a:spcBef>
        <a:spcAft>
          <a:spcPct val="0"/>
        </a:spcAft>
        <a:defRPr sz="4400" b="1">
          <a:solidFill>
            <a:srgbClr val="00548B"/>
          </a:solidFill>
          <a:latin typeface="Arial" panose="020B0604020202020204" pitchFamily="34" charset="0"/>
        </a:defRPr>
      </a:lvl4pPr>
      <a:lvl5pPr algn="l" rtl="0" eaLnBrk="1" fontAlgn="base" hangingPunct="1">
        <a:lnSpc>
          <a:spcPct val="90000"/>
        </a:lnSpc>
        <a:spcBef>
          <a:spcPct val="0"/>
        </a:spcBef>
        <a:spcAft>
          <a:spcPct val="0"/>
        </a:spcAft>
        <a:defRPr sz="4400" b="1">
          <a:solidFill>
            <a:srgbClr val="00548B"/>
          </a:solidFill>
          <a:latin typeface="Arial" panose="020B0604020202020204" pitchFamily="34" charset="0"/>
        </a:defRPr>
      </a:lvl5pPr>
      <a:lvl6pPr marL="457232" algn="l" rtl="0" eaLnBrk="1" fontAlgn="base" hangingPunct="1">
        <a:lnSpc>
          <a:spcPct val="90000"/>
        </a:lnSpc>
        <a:spcBef>
          <a:spcPct val="0"/>
        </a:spcBef>
        <a:spcAft>
          <a:spcPct val="0"/>
        </a:spcAft>
        <a:defRPr sz="4401" b="1">
          <a:solidFill>
            <a:srgbClr val="306CB0"/>
          </a:solidFill>
          <a:latin typeface="Arial" panose="020B0604020202020204" pitchFamily="34" charset="0"/>
        </a:defRPr>
      </a:lvl6pPr>
      <a:lvl7pPr marL="914466" algn="l" rtl="0" eaLnBrk="1" fontAlgn="base" hangingPunct="1">
        <a:lnSpc>
          <a:spcPct val="90000"/>
        </a:lnSpc>
        <a:spcBef>
          <a:spcPct val="0"/>
        </a:spcBef>
        <a:spcAft>
          <a:spcPct val="0"/>
        </a:spcAft>
        <a:defRPr sz="4401" b="1">
          <a:solidFill>
            <a:srgbClr val="306CB0"/>
          </a:solidFill>
          <a:latin typeface="Arial" panose="020B0604020202020204" pitchFamily="34" charset="0"/>
        </a:defRPr>
      </a:lvl7pPr>
      <a:lvl8pPr marL="1371698" algn="l" rtl="0" eaLnBrk="1" fontAlgn="base" hangingPunct="1">
        <a:lnSpc>
          <a:spcPct val="90000"/>
        </a:lnSpc>
        <a:spcBef>
          <a:spcPct val="0"/>
        </a:spcBef>
        <a:spcAft>
          <a:spcPct val="0"/>
        </a:spcAft>
        <a:defRPr sz="4401" b="1">
          <a:solidFill>
            <a:srgbClr val="306CB0"/>
          </a:solidFill>
          <a:latin typeface="Arial" panose="020B0604020202020204" pitchFamily="34" charset="0"/>
        </a:defRPr>
      </a:lvl8pPr>
      <a:lvl9pPr marL="1828931" algn="l" rtl="0" eaLnBrk="1" fontAlgn="base" hangingPunct="1">
        <a:lnSpc>
          <a:spcPct val="90000"/>
        </a:lnSpc>
        <a:spcBef>
          <a:spcPct val="0"/>
        </a:spcBef>
        <a:spcAft>
          <a:spcPct val="0"/>
        </a:spcAft>
        <a:defRPr sz="4401" b="1">
          <a:solidFill>
            <a:srgbClr val="306CB0"/>
          </a:solidFill>
          <a:latin typeface="Arial" panose="020B0604020202020204" pitchFamily="34" charset="0"/>
        </a:defRPr>
      </a:lvl9pPr>
    </p:titleStyle>
    <p:bodyStyle>
      <a:lvl1pPr marL="228600" indent="-228600" algn="l" rtl="0" eaLnBrk="1" fontAlgn="base" hangingPunct="1">
        <a:lnSpc>
          <a:spcPct val="90000"/>
        </a:lnSpc>
        <a:spcBef>
          <a:spcPts val="1000"/>
        </a:spcBef>
        <a:spcAft>
          <a:spcPct val="0"/>
        </a:spcAft>
        <a:buClr>
          <a:srgbClr val="306CB0"/>
        </a:buClr>
        <a:buFont typeface="Wingdings" pitchFamily="2" charset="2"/>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Clr>
          <a:srgbClr val="306CB0"/>
        </a:buClr>
        <a:buFont typeface="Wingdings" pitchFamily="2" charset="2"/>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Clr>
          <a:srgbClr val="306CB0"/>
        </a:buClr>
        <a:buFont typeface="Wingdings" pitchFamily="2" charset="2"/>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Clr>
          <a:srgbClr val="306CB0"/>
        </a:buClr>
        <a:buFont typeface="Wingdings" pitchFamily="2" charset="2"/>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Clr>
          <a:srgbClr val="306CB0"/>
        </a:buClr>
        <a:buFont typeface="Wingdings" pitchFamily="2" charset="2"/>
        <a:buChar char="§"/>
        <a:defRPr kern="1200">
          <a:solidFill>
            <a:schemeClr val="tx1"/>
          </a:solidFill>
          <a:latin typeface="+mn-lt"/>
          <a:ea typeface="+mn-ea"/>
          <a:cs typeface="+mn-cs"/>
        </a:defRPr>
      </a:lvl5pPr>
      <a:lvl6pPr marL="2514780"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13"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46"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79"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66" rtl="0" eaLnBrk="1" latinLnBrk="0" hangingPunct="1">
        <a:defRPr sz="1800" kern="1200">
          <a:solidFill>
            <a:schemeClr val="tx1"/>
          </a:solidFill>
          <a:latin typeface="+mn-lt"/>
          <a:ea typeface="+mn-ea"/>
          <a:cs typeface="+mn-cs"/>
        </a:defRPr>
      </a:lvl1pPr>
      <a:lvl2pPr marL="457232" algn="l" defTabSz="914466" rtl="0" eaLnBrk="1" latinLnBrk="0" hangingPunct="1">
        <a:defRPr sz="1800" kern="1200">
          <a:solidFill>
            <a:schemeClr val="tx1"/>
          </a:solidFill>
          <a:latin typeface="+mn-lt"/>
          <a:ea typeface="+mn-ea"/>
          <a:cs typeface="+mn-cs"/>
        </a:defRPr>
      </a:lvl2pPr>
      <a:lvl3pPr marL="914466" algn="l" defTabSz="914466" rtl="0" eaLnBrk="1" latinLnBrk="0" hangingPunct="1">
        <a:defRPr sz="1800" kern="1200">
          <a:solidFill>
            <a:schemeClr val="tx1"/>
          </a:solidFill>
          <a:latin typeface="+mn-lt"/>
          <a:ea typeface="+mn-ea"/>
          <a:cs typeface="+mn-cs"/>
        </a:defRPr>
      </a:lvl3pPr>
      <a:lvl4pPr marL="1371698" algn="l" defTabSz="914466" rtl="0" eaLnBrk="1" latinLnBrk="0" hangingPunct="1">
        <a:defRPr sz="1800" kern="1200">
          <a:solidFill>
            <a:schemeClr val="tx1"/>
          </a:solidFill>
          <a:latin typeface="+mn-lt"/>
          <a:ea typeface="+mn-ea"/>
          <a:cs typeface="+mn-cs"/>
        </a:defRPr>
      </a:lvl4pPr>
      <a:lvl5pPr marL="1828931" algn="l" defTabSz="914466" rtl="0" eaLnBrk="1" latinLnBrk="0" hangingPunct="1">
        <a:defRPr sz="1800" kern="1200">
          <a:solidFill>
            <a:schemeClr val="tx1"/>
          </a:solidFill>
          <a:latin typeface="+mn-lt"/>
          <a:ea typeface="+mn-ea"/>
          <a:cs typeface="+mn-cs"/>
        </a:defRPr>
      </a:lvl5pPr>
      <a:lvl6pPr marL="2286164" algn="l" defTabSz="914466" rtl="0" eaLnBrk="1" latinLnBrk="0" hangingPunct="1">
        <a:defRPr sz="1800" kern="1200">
          <a:solidFill>
            <a:schemeClr val="tx1"/>
          </a:solidFill>
          <a:latin typeface="+mn-lt"/>
          <a:ea typeface="+mn-ea"/>
          <a:cs typeface="+mn-cs"/>
        </a:defRPr>
      </a:lvl6pPr>
      <a:lvl7pPr marL="2743397" algn="l" defTabSz="914466" rtl="0" eaLnBrk="1" latinLnBrk="0" hangingPunct="1">
        <a:defRPr sz="1800" kern="1200">
          <a:solidFill>
            <a:schemeClr val="tx1"/>
          </a:solidFill>
          <a:latin typeface="+mn-lt"/>
          <a:ea typeface="+mn-ea"/>
          <a:cs typeface="+mn-cs"/>
        </a:defRPr>
      </a:lvl7pPr>
      <a:lvl8pPr marL="3200630" algn="l" defTabSz="914466" rtl="0" eaLnBrk="1" latinLnBrk="0" hangingPunct="1">
        <a:defRPr sz="1800" kern="1200">
          <a:solidFill>
            <a:schemeClr val="tx1"/>
          </a:solidFill>
          <a:latin typeface="+mn-lt"/>
          <a:ea typeface="+mn-ea"/>
          <a:cs typeface="+mn-cs"/>
        </a:defRPr>
      </a:lvl8pPr>
      <a:lvl9pPr marL="3657863" algn="l" defTabSz="91446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A8DF902C-164A-E9A0-DBCF-2D71D9DBAC4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Title goes here</a:t>
            </a:r>
          </a:p>
        </p:txBody>
      </p:sp>
      <p:sp>
        <p:nvSpPr>
          <p:cNvPr id="16387" name="Text Placeholder 2">
            <a:extLst>
              <a:ext uri="{FF2B5EF4-FFF2-40B4-BE49-F238E27FC236}">
                <a16:creationId xmlns:a16="http://schemas.microsoft.com/office/drawing/2014/main" id="{6A8A4D53-CD55-4916-49ED-081561C0E7DE}"/>
              </a:ext>
            </a:extLst>
          </p:cNvPr>
          <p:cNvSpPr>
            <a:spLocks noGrp="1" noChangeArrowheads="1"/>
          </p:cNvSpPr>
          <p:nvPr>
            <p:ph type="body" idx="1"/>
          </p:nvPr>
        </p:nvSpPr>
        <p:spPr bwMode="auto">
          <a:xfrm>
            <a:off x="838200" y="1825625"/>
            <a:ext cx="10515600" cy="4351338"/>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altLang="en-US" dirty="0"/>
              <a:t>First level</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 name="Slide Number Placeholder 5">
            <a:extLst>
              <a:ext uri="{FF2B5EF4-FFF2-40B4-BE49-F238E27FC236}">
                <a16:creationId xmlns:a16="http://schemas.microsoft.com/office/drawing/2014/main" id="{F068D42A-E851-717C-9BF9-F3AC6796E3D2}"/>
              </a:ext>
            </a:extLst>
          </p:cNvPr>
          <p:cNvSpPr>
            <a:spLocks noGrp="1"/>
          </p:cNvSpPr>
          <p:nvPr>
            <p:ph type="sldNum" sz="quarter" idx="4"/>
          </p:nvPr>
        </p:nvSpPr>
        <p:spPr>
          <a:xfrm>
            <a:off x="50800" y="6429375"/>
            <a:ext cx="501650" cy="315913"/>
          </a:xfrm>
          <a:prstGeom prst="rect">
            <a:avLst/>
          </a:prstGeom>
        </p:spPr>
        <p:txBody>
          <a:bodyPr/>
          <a:lstStyle>
            <a:lvl1pPr eaLnBrk="1" fontAlgn="auto" hangingPunct="1">
              <a:spcBef>
                <a:spcPts val="0"/>
              </a:spcBef>
              <a:spcAft>
                <a:spcPts val="0"/>
              </a:spcAft>
              <a:defRPr sz="1600" b="1" smtClean="0">
                <a:solidFill>
                  <a:srgbClr val="679146"/>
                </a:solidFill>
                <a:latin typeface="+mn-lt"/>
              </a:defRPr>
            </a:lvl1pPr>
          </a:lstStyle>
          <a:p>
            <a:pPr>
              <a:defRPr/>
            </a:pPr>
            <a:fld id="{6066BCAD-5FEC-0C47-AD5A-9F9A0A822093}" type="slidenum">
              <a:rPr lang="en-US"/>
              <a:pPr>
                <a:defRPr/>
              </a:pPr>
              <a:t>‹#›</a:t>
            </a:fld>
            <a:endParaRPr lang="en-US" dirty="0"/>
          </a:p>
        </p:txBody>
      </p:sp>
      <p:pic>
        <p:nvPicPr>
          <p:cNvPr id="2053" name="Picture 2">
            <a:extLst>
              <a:ext uri="{FF2B5EF4-FFF2-40B4-BE49-F238E27FC236}">
                <a16:creationId xmlns:a16="http://schemas.microsoft.com/office/drawing/2014/main" id="{AEF19A3E-DC57-2911-DC91-C78FFE2897A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5196" r="5196"/>
          <a:stretch>
            <a:fillRect/>
          </a:stretch>
        </p:blipFill>
        <p:spPr bwMode="auto">
          <a:xfrm>
            <a:off x="9771063" y="5845175"/>
            <a:ext cx="2420937"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a:extLst>
              <a:ext uri="{FF2B5EF4-FFF2-40B4-BE49-F238E27FC236}">
                <a16:creationId xmlns:a16="http://schemas.microsoft.com/office/drawing/2014/main" id="{C08BAC0B-96F5-365F-6968-DD4786D2BAC1}"/>
              </a:ext>
            </a:extLst>
          </p:cNvPr>
          <p:cNvCxnSpPr>
            <a:cxnSpLocks/>
          </p:cNvCxnSpPr>
          <p:nvPr/>
        </p:nvCxnSpPr>
        <p:spPr>
          <a:xfrm>
            <a:off x="2478088" y="6626225"/>
            <a:ext cx="4081462" cy="0"/>
          </a:xfrm>
          <a:prstGeom prst="line">
            <a:avLst/>
          </a:prstGeom>
          <a:ln w="12700">
            <a:solidFill>
              <a:srgbClr val="679146"/>
            </a:solidFill>
          </a:ln>
        </p:spPr>
        <p:style>
          <a:lnRef idx="1">
            <a:schemeClr val="accent1"/>
          </a:lnRef>
          <a:fillRef idx="0">
            <a:schemeClr val="accent1"/>
          </a:fillRef>
          <a:effectRef idx="0">
            <a:schemeClr val="accent1"/>
          </a:effectRef>
          <a:fontRef idx="minor">
            <a:schemeClr val="tx1"/>
          </a:fontRef>
        </p:style>
      </p:cxnSp>
      <p:pic>
        <p:nvPicPr>
          <p:cNvPr id="2055" name="Picture 4">
            <a:extLst>
              <a:ext uri="{FF2B5EF4-FFF2-40B4-BE49-F238E27FC236}">
                <a16:creationId xmlns:a16="http://schemas.microsoft.com/office/drawing/2014/main" id="{02326C64-A6F5-E884-C05C-2E6375002DC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10375" y="6505575"/>
            <a:ext cx="28956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A logo with blue and green text&#10;&#10;Description automatically generated">
            <a:extLst>
              <a:ext uri="{FF2B5EF4-FFF2-40B4-BE49-F238E27FC236}">
                <a16:creationId xmlns:a16="http://schemas.microsoft.com/office/drawing/2014/main" id="{B5710286-3453-BC1F-6AA8-EAF624668A6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95325" y="6176963"/>
            <a:ext cx="1597025"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43" r:id="rId1"/>
    <p:sldLayoutId id="2147483844" r:id="rId2"/>
    <p:sldLayoutId id="2147483830" r:id="rId3"/>
    <p:sldLayoutId id="2147483845"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hf hdr="0" dt="0"/>
  <p:txStyles>
    <p:titleStyle>
      <a:lvl1pPr algn="l" rtl="0" eaLnBrk="0" fontAlgn="base" hangingPunct="0">
        <a:lnSpc>
          <a:spcPct val="90000"/>
        </a:lnSpc>
        <a:spcBef>
          <a:spcPct val="0"/>
        </a:spcBef>
        <a:spcAft>
          <a:spcPct val="0"/>
        </a:spcAft>
        <a:defRPr sz="4400" b="1" kern="1200">
          <a:solidFill>
            <a:srgbClr val="679146"/>
          </a:solidFill>
          <a:latin typeface="+mj-lt"/>
          <a:ea typeface="+mj-ea"/>
          <a:cs typeface="+mj-cs"/>
        </a:defRPr>
      </a:lvl1pPr>
      <a:lvl2pPr algn="l" rtl="0" eaLnBrk="0" fontAlgn="base" hangingPunct="0">
        <a:lnSpc>
          <a:spcPct val="90000"/>
        </a:lnSpc>
        <a:spcBef>
          <a:spcPct val="0"/>
        </a:spcBef>
        <a:spcAft>
          <a:spcPct val="0"/>
        </a:spcAft>
        <a:defRPr sz="4400" b="1">
          <a:solidFill>
            <a:srgbClr val="679146"/>
          </a:solidFill>
          <a:latin typeface="Arial" panose="020B0604020202020204" pitchFamily="34" charset="0"/>
        </a:defRPr>
      </a:lvl2pPr>
      <a:lvl3pPr algn="l" rtl="0" eaLnBrk="0" fontAlgn="base" hangingPunct="0">
        <a:lnSpc>
          <a:spcPct val="90000"/>
        </a:lnSpc>
        <a:spcBef>
          <a:spcPct val="0"/>
        </a:spcBef>
        <a:spcAft>
          <a:spcPct val="0"/>
        </a:spcAft>
        <a:defRPr sz="4400" b="1">
          <a:solidFill>
            <a:srgbClr val="679146"/>
          </a:solidFill>
          <a:latin typeface="Arial" panose="020B0604020202020204" pitchFamily="34" charset="0"/>
        </a:defRPr>
      </a:lvl3pPr>
      <a:lvl4pPr algn="l" rtl="0" eaLnBrk="0" fontAlgn="base" hangingPunct="0">
        <a:lnSpc>
          <a:spcPct val="90000"/>
        </a:lnSpc>
        <a:spcBef>
          <a:spcPct val="0"/>
        </a:spcBef>
        <a:spcAft>
          <a:spcPct val="0"/>
        </a:spcAft>
        <a:defRPr sz="4400" b="1">
          <a:solidFill>
            <a:srgbClr val="679146"/>
          </a:solidFill>
          <a:latin typeface="Arial" panose="020B0604020202020204" pitchFamily="34" charset="0"/>
        </a:defRPr>
      </a:lvl4pPr>
      <a:lvl5pPr algn="l" rtl="0" eaLnBrk="0" fontAlgn="base" hangingPunct="0">
        <a:lnSpc>
          <a:spcPct val="90000"/>
        </a:lnSpc>
        <a:spcBef>
          <a:spcPct val="0"/>
        </a:spcBef>
        <a:spcAft>
          <a:spcPct val="0"/>
        </a:spcAft>
        <a:defRPr sz="4400" b="1">
          <a:solidFill>
            <a:srgbClr val="679146"/>
          </a:solidFill>
          <a:latin typeface="Arial" panose="020B0604020202020204" pitchFamily="34" charset="0"/>
        </a:defRPr>
      </a:lvl5pPr>
      <a:lvl6pPr marL="457232" algn="l" rtl="0" fontAlgn="base">
        <a:lnSpc>
          <a:spcPct val="90000"/>
        </a:lnSpc>
        <a:spcBef>
          <a:spcPct val="0"/>
        </a:spcBef>
        <a:spcAft>
          <a:spcPct val="0"/>
        </a:spcAft>
        <a:defRPr sz="4401" b="1">
          <a:solidFill>
            <a:srgbClr val="679146"/>
          </a:solidFill>
          <a:latin typeface="Arial" panose="020B0604020202020204" pitchFamily="34" charset="0"/>
        </a:defRPr>
      </a:lvl6pPr>
      <a:lvl7pPr marL="914466" algn="l" rtl="0" fontAlgn="base">
        <a:lnSpc>
          <a:spcPct val="90000"/>
        </a:lnSpc>
        <a:spcBef>
          <a:spcPct val="0"/>
        </a:spcBef>
        <a:spcAft>
          <a:spcPct val="0"/>
        </a:spcAft>
        <a:defRPr sz="4401" b="1">
          <a:solidFill>
            <a:srgbClr val="679146"/>
          </a:solidFill>
          <a:latin typeface="Arial" panose="020B0604020202020204" pitchFamily="34" charset="0"/>
        </a:defRPr>
      </a:lvl7pPr>
      <a:lvl8pPr marL="1371698" algn="l" rtl="0" fontAlgn="base">
        <a:lnSpc>
          <a:spcPct val="90000"/>
        </a:lnSpc>
        <a:spcBef>
          <a:spcPct val="0"/>
        </a:spcBef>
        <a:spcAft>
          <a:spcPct val="0"/>
        </a:spcAft>
        <a:defRPr sz="4401" b="1">
          <a:solidFill>
            <a:srgbClr val="679146"/>
          </a:solidFill>
          <a:latin typeface="Arial" panose="020B0604020202020204" pitchFamily="34" charset="0"/>
        </a:defRPr>
      </a:lvl8pPr>
      <a:lvl9pPr marL="1828931" algn="l" rtl="0" fontAlgn="base">
        <a:lnSpc>
          <a:spcPct val="90000"/>
        </a:lnSpc>
        <a:spcBef>
          <a:spcPct val="0"/>
        </a:spcBef>
        <a:spcAft>
          <a:spcPct val="0"/>
        </a:spcAft>
        <a:defRPr sz="4401" b="1">
          <a:solidFill>
            <a:srgbClr val="679146"/>
          </a:solidFill>
          <a:latin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679146"/>
        </a:buClr>
        <a:buFont typeface="Wingdings" pitchFamily="2" charset="2"/>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Clr>
          <a:srgbClr val="679146"/>
        </a:buClr>
        <a:buFont typeface="Wingdings" pitchFamily="2" charset="2"/>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Clr>
          <a:srgbClr val="679146"/>
        </a:buClr>
        <a:buFont typeface="Wingdings" pitchFamily="2" charset="2"/>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Clr>
          <a:srgbClr val="679146"/>
        </a:buClr>
        <a:buFont typeface="Wingdings" pitchFamily="2" charset="2"/>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Clr>
          <a:srgbClr val="679146"/>
        </a:buClr>
        <a:buFont typeface="Wingdings" pitchFamily="2" charset="2"/>
        <a:buChar char="§"/>
        <a:defRPr kern="1200">
          <a:solidFill>
            <a:schemeClr val="tx1"/>
          </a:solidFill>
          <a:latin typeface="+mn-lt"/>
          <a:ea typeface="+mn-ea"/>
          <a:cs typeface="+mn-cs"/>
        </a:defRPr>
      </a:lvl5pPr>
      <a:lvl6pPr marL="2514780"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13"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46"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79"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66" rtl="0" eaLnBrk="1" latinLnBrk="0" hangingPunct="1">
        <a:defRPr sz="1800" kern="1200">
          <a:solidFill>
            <a:schemeClr val="tx1"/>
          </a:solidFill>
          <a:latin typeface="+mn-lt"/>
          <a:ea typeface="+mn-ea"/>
          <a:cs typeface="+mn-cs"/>
        </a:defRPr>
      </a:lvl1pPr>
      <a:lvl2pPr marL="457232" algn="l" defTabSz="914466" rtl="0" eaLnBrk="1" latinLnBrk="0" hangingPunct="1">
        <a:defRPr sz="1800" kern="1200">
          <a:solidFill>
            <a:schemeClr val="tx1"/>
          </a:solidFill>
          <a:latin typeface="+mn-lt"/>
          <a:ea typeface="+mn-ea"/>
          <a:cs typeface="+mn-cs"/>
        </a:defRPr>
      </a:lvl2pPr>
      <a:lvl3pPr marL="914466" algn="l" defTabSz="914466" rtl="0" eaLnBrk="1" latinLnBrk="0" hangingPunct="1">
        <a:defRPr sz="1800" kern="1200">
          <a:solidFill>
            <a:schemeClr val="tx1"/>
          </a:solidFill>
          <a:latin typeface="+mn-lt"/>
          <a:ea typeface="+mn-ea"/>
          <a:cs typeface="+mn-cs"/>
        </a:defRPr>
      </a:lvl3pPr>
      <a:lvl4pPr marL="1371698" algn="l" defTabSz="914466" rtl="0" eaLnBrk="1" latinLnBrk="0" hangingPunct="1">
        <a:defRPr sz="1800" kern="1200">
          <a:solidFill>
            <a:schemeClr val="tx1"/>
          </a:solidFill>
          <a:latin typeface="+mn-lt"/>
          <a:ea typeface="+mn-ea"/>
          <a:cs typeface="+mn-cs"/>
        </a:defRPr>
      </a:lvl4pPr>
      <a:lvl5pPr marL="1828931" algn="l" defTabSz="914466" rtl="0" eaLnBrk="1" latinLnBrk="0" hangingPunct="1">
        <a:defRPr sz="1800" kern="1200">
          <a:solidFill>
            <a:schemeClr val="tx1"/>
          </a:solidFill>
          <a:latin typeface="+mn-lt"/>
          <a:ea typeface="+mn-ea"/>
          <a:cs typeface="+mn-cs"/>
        </a:defRPr>
      </a:lvl5pPr>
      <a:lvl6pPr marL="2286164" algn="l" defTabSz="914466" rtl="0" eaLnBrk="1" latinLnBrk="0" hangingPunct="1">
        <a:defRPr sz="1800" kern="1200">
          <a:solidFill>
            <a:schemeClr val="tx1"/>
          </a:solidFill>
          <a:latin typeface="+mn-lt"/>
          <a:ea typeface="+mn-ea"/>
          <a:cs typeface="+mn-cs"/>
        </a:defRPr>
      </a:lvl6pPr>
      <a:lvl7pPr marL="2743397" algn="l" defTabSz="914466" rtl="0" eaLnBrk="1" latinLnBrk="0" hangingPunct="1">
        <a:defRPr sz="1800" kern="1200">
          <a:solidFill>
            <a:schemeClr val="tx1"/>
          </a:solidFill>
          <a:latin typeface="+mn-lt"/>
          <a:ea typeface="+mn-ea"/>
          <a:cs typeface="+mn-cs"/>
        </a:defRPr>
      </a:lvl7pPr>
      <a:lvl8pPr marL="3200630" algn="l" defTabSz="914466" rtl="0" eaLnBrk="1" latinLnBrk="0" hangingPunct="1">
        <a:defRPr sz="1800" kern="1200">
          <a:solidFill>
            <a:schemeClr val="tx1"/>
          </a:solidFill>
          <a:latin typeface="+mn-lt"/>
          <a:ea typeface="+mn-ea"/>
          <a:cs typeface="+mn-cs"/>
        </a:defRPr>
      </a:lvl8pPr>
      <a:lvl9pPr marL="3657863" algn="l" defTabSz="91446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jpeg"/><Relationship Id="rId26" Type="http://schemas.openxmlformats.org/officeDocument/2006/relationships/image" Target="../media/image54.png"/><Relationship Id="rId39" Type="http://schemas.openxmlformats.org/officeDocument/2006/relationships/image" Target="../media/image67.png"/><Relationship Id="rId3" Type="http://schemas.openxmlformats.org/officeDocument/2006/relationships/image" Target="../media/image31.png"/><Relationship Id="rId21" Type="http://schemas.openxmlformats.org/officeDocument/2006/relationships/image" Target="../media/image49.png"/><Relationship Id="rId34" Type="http://schemas.openxmlformats.org/officeDocument/2006/relationships/image" Target="../media/image62.png"/><Relationship Id="rId42" Type="http://schemas.openxmlformats.org/officeDocument/2006/relationships/image" Target="../media/image70.png"/><Relationship Id="rId47" Type="http://schemas.openxmlformats.org/officeDocument/2006/relationships/image" Target="../media/image75.jpg"/><Relationship Id="rId50" Type="http://schemas.openxmlformats.org/officeDocument/2006/relationships/image" Target="../media/image78.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jpeg"/><Relationship Id="rId25" Type="http://schemas.openxmlformats.org/officeDocument/2006/relationships/image" Target="../media/image53.jpeg"/><Relationship Id="rId33" Type="http://schemas.openxmlformats.org/officeDocument/2006/relationships/image" Target="../media/image61.png"/><Relationship Id="rId38" Type="http://schemas.openxmlformats.org/officeDocument/2006/relationships/image" Target="../media/image66.jpg"/><Relationship Id="rId46" Type="http://schemas.openxmlformats.org/officeDocument/2006/relationships/image" Target="../media/image74.png"/><Relationship Id="rId2" Type="http://schemas.openxmlformats.org/officeDocument/2006/relationships/notesSlide" Target="../notesSlides/notesSlide11.xml"/><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jpeg"/><Relationship Id="rId41" Type="http://schemas.openxmlformats.org/officeDocument/2006/relationships/image" Target="../media/image69.png"/><Relationship Id="rId1" Type="http://schemas.openxmlformats.org/officeDocument/2006/relationships/slideLayout" Target="../slideLayouts/slideLayout4.xml"/><Relationship Id="rId6" Type="http://schemas.openxmlformats.org/officeDocument/2006/relationships/image" Target="../media/image34.jpeg"/><Relationship Id="rId11" Type="http://schemas.openxmlformats.org/officeDocument/2006/relationships/image" Target="../media/image39.png"/><Relationship Id="rId24" Type="http://schemas.openxmlformats.org/officeDocument/2006/relationships/image" Target="../media/image52.jpeg"/><Relationship Id="rId32" Type="http://schemas.openxmlformats.org/officeDocument/2006/relationships/image" Target="../media/image60.png"/><Relationship Id="rId37" Type="http://schemas.openxmlformats.org/officeDocument/2006/relationships/image" Target="../media/image65.jpeg"/><Relationship Id="rId40" Type="http://schemas.openxmlformats.org/officeDocument/2006/relationships/image" Target="../media/image68.png"/><Relationship Id="rId45" Type="http://schemas.openxmlformats.org/officeDocument/2006/relationships/image" Target="../media/image73.png"/><Relationship Id="rId53" Type="http://schemas.openxmlformats.org/officeDocument/2006/relationships/image" Target="../media/image81.png"/><Relationship Id="rId5" Type="http://schemas.openxmlformats.org/officeDocument/2006/relationships/image" Target="../media/image33.png"/><Relationship Id="rId15" Type="http://schemas.openxmlformats.org/officeDocument/2006/relationships/image" Target="../media/image43.jpeg"/><Relationship Id="rId23" Type="http://schemas.openxmlformats.org/officeDocument/2006/relationships/image" Target="../media/image51.png"/><Relationship Id="rId28" Type="http://schemas.openxmlformats.org/officeDocument/2006/relationships/image" Target="../media/image56.jpeg"/><Relationship Id="rId36" Type="http://schemas.openxmlformats.org/officeDocument/2006/relationships/image" Target="../media/image64.jpeg"/><Relationship Id="rId49" Type="http://schemas.openxmlformats.org/officeDocument/2006/relationships/image" Target="../media/image77.png"/><Relationship Id="rId10" Type="http://schemas.openxmlformats.org/officeDocument/2006/relationships/image" Target="../media/image38.jpeg"/><Relationship Id="rId19" Type="http://schemas.openxmlformats.org/officeDocument/2006/relationships/image" Target="../media/image47.jpeg"/><Relationship Id="rId31" Type="http://schemas.openxmlformats.org/officeDocument/2006/relationships/image" Target="../media/image59.png"/><Relationship Id="rId44" Type="http://schemas.openxmlformats.org/officeDocument/2006/relationships/image" Target="../media/image72.png"/><Relationship Id="rId52" Type="http://schemas.openxmlformats.org/officeDocument/2006/relationships/image" Target="../media/image80.png"/><Relationship Id="rId4" Type="http://schemas.openxmlformats.org/officeDocument/2006/relationships/image" Target="../media/image32.png"/><Relationship Id="rId9" Type="http://schemas.openxmlformats.org/officeDocument/2006/relationships/image" Target="../media/image37.tiff"/><Relationship Id="rId14" Type="http://schemas.openxmlformats.org/officeDocument/2006/relationships/image" Target="../media/image42.png"/><Relationship Id="rId22" Type="http://schemas.openxmlformats.org/officeDocument/2006/relationships/image" Target="../media/image50.jpeg"/><Relationship Id="rId27" Type="http://schemas.openxmlformats.org/officeDocument/2006/relationships/image" Target="../media/image55.png"/><Relationship Id="rId30" Type="http://schemas.openxmlformats.org/officeDocument/2006/relationships/image" Target="../media/image58.jpeg"/><Relationship Id="rId35" Type="http://schemas.openxmlformats.org/officeDocument/2006/relationships/image" Target="../media/image63.jpeg"/><Relationship Id="rId43" Type="http://schemas.openxmlformats.org/officeDocument/2006/relationships/image" Target="../media/image71.png"/><Relationship Id="rId48" Type="http://schemas.openxmlformats.org/officeDocument/2006/relationships/image" Target="../media/image76.png"/><Relationship Id="rId8" Type="http://schemas.openxmlformats.org/officeDocument/2006/relationships/image" Target="../media/image36.png"/><Relationship Id="rId51" Type="http://schemas.openxmlformats.org/officeDocument/2006/relationships/image" Target="../media/image79.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83.jpeg"/><Relationship Id="rId4" Type="http://schemas.openxmlformats.org/officeDocument/2006/relationships/image" Target="../media/image82.jpg"/></Relationships>
</file>

<file path=ppt/slides/_rels/slide1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hyperlink" Target="https://app.smartsheet.com/b/form/fcdb70b518dc41f2bf65640bc6130129" TargetMode="External"/><Relationship Id="rId3" Type="http://schemas.openxmlformats.org/officeDocument/2006/relationships/image" Target="../media/image87.png"/><Relationship Id="rId7" Type="http://schemas.openxmlformats.org/officeDocument/2006/relationships/hyperlink" Target="https://pixabay.com/en/man-user-profile-person-icon-42934/" TargetMode="External"/><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89.png"/><Relationship Id="rId5" Type="http://schemas.openxmlformats.org/officeDocument/2006/relationships/hyperlink" Target="https://en.wikipedia.org/wiki/File:People_icon.svg" TargetMode="External"/><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93.svg"/><Relationship Id="rId11" Type="http://schemas.openxmlformats.org/officeDocument/2006/relationships/image" Target="../media/image98.emf"/><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hyperlink" Target="https://app.smartsheet.com/b/form/fcdb70b518dc41f2bf65640bc6130129"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9.png"/></Relationships>
</file>

<file path=ppt/slides/_rels/slide21.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93.svg"/><Relationship Id="rId11" Type="http://schemas.openxmlformats.org/officeDocument/2006/relationships/image" Target="../media/image98.emf"/><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slides/_rels/slide22.xml.rels><?xml version="1.0" encoding="UTF-8" standalone="yes"?>
<Relationships xmlns="http://schemas.openxmlformats.org/package/2006/relationships"><Relationship Id="rId8" Type="http://schemas.openxmlformats.org/officeDocument/2006/relationships/hyperlink" Target="https://github.com/ADAPT/ShippedItemInstancePlugin" TargetMode="External"/><Relationship Id="rId3" Type="http://schemas.openxmlformats.org/officeDocument/2006/relationships/hyperlink" Target="https://github.com/AgGateway/In-FieldProductID" TargetMode="External"/><Relationship Id="rId7" Type="http://schemas.openxmlformats.org/officeDocument/2006/relationships/hyperlink" Target="https://aggateway.atlassian.net/l/cp/oGiWwmD5"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hyperlink" Target="https://aggateway.atlassian.net/l/cp/zPjh3HqN" TargetMode="External"/><Relationship Id="rId5" Type="http://schemas.openxmlformats.org/officeDocument/2006/relationships/hyperlink" Target="https://github.com/AgGateway/Dispensing" TargetMode="External"/><Relationship Id="rId10" Type="http://schemas.openxmlformats.org/officeDocument/2006/relationships/hyperlink" Target="https://app.smartsheet.com/b/form/3294e9cadc624d4bbffda59abc8b140d" TargetMode="External"/><Relationship Id="rId4" Type="http://schemas.openxmlformats.org/officeDocument/2006/relationships/hyperlink" Target="https://github.com/AgGateway/ProductCatalog" TargetMode="External"/><Relationship Id="rId9" Type="http://schemas.openxmlformats.org/officeDocument/2006/relationships/hyperlink" Target="https://github.com/AgGateway/DatasetMetadata"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www.aggateway.org/"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hyperlink" Target="mailto:Member.Services@AgGateway.org" TargetMode="External"/><Relationship Id="rId4" Type="http://schemas.openxmlformats.org/officeDocument/2006/relationships/hyperlink" Target="https://aggateway.atlassian.net/wiki/"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s://aggateway.atlassian.net/login"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10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hyperlink" Target="https://member.aggateway.org/account/login" TargetMode="External"/><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111.png"/><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hyperlink" Target="https://member.aggateway.org/account/login"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mailto:Member.Services@AgGateway.org"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mailto:member.services@aggateway.org" TargetMode="External"/><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5AE3616A-12CA-7E5F-A0BB-2422D4FD5C78}"/>
              </a:ext>
            </a:extLst>
          </p:cNvPr>
          <p:cNvSpPr>
            <a:spLocks noGrp="1" noChangeArrowheads="1"/>
          </p:cNvSpPr>
          <p:nvPr>
            <p:ph type="ctrTitle"/>
          </p:nvPr>
        </p:nvSpPr>
        <p:spPr>
          <a:xfrm>
            <a:off x="1601788" y="3022600"/>
            <a:ext cx="9144000" cy="919163"/>
          </a:xfrm>
        </p:spPr>
        <p:txBody>
          <a:bodyPr/>
          <a:lstStyle/>
          <a:p>
            <a:pPr eaLnBrk="1" hangingPunct="1"/>
            <a:r>
              <a:rPr lang="en-US" altLang="en-US"/>
              <a:t>AgGateway Essentials</a:t>
            </a:r>
            <a:endParaRPr lang="en-US" altLang="en-US" dirty="0"/>
          </a:p>
        </p:txBody>
      </p:sp>
      <p:sp>
        <p:nvSpPr>
          <p:cNvPr id="32770" name="Subtitle 2">
            <a:extLst>
              <a:ext uri="{FF2B5EF4-FFF2-40B4-BE49-F238E27FC236}">
                <a16:creationId xmlns:a16="http://schemas.microsoft.com/office/drawing/2014/main" id="{1EBB6290-1DAC-D457-85AC-9616DB59F097}"/>
              </a:ext>
            </a:extLst>
          </p:cNvPr>
          <p:cNvSpPr>
            <a:spLocks noGrp="1" noChangeArrowheads="1"/>
          </p:cNvSpPr>
          <p:nvPr>
            <p:ph type="subTitle" idx="1"/>
          </p:nvPr>
        </p:nvSpPr>
        <p:spPr>
          <a:xfrm>
            <a:off x="1601788" y="4244975"/>
            <a:ext cx="9144000" cy="1278747"/>
          </a:xfrm>
        </p:spPr>
        <p:txBody>
          <a:bodyPr/>
          <a:lstStyle/>
          <a:p>
            <a:pPr eaLnBrk="1" hangingPunct="1"/>
            <a:r>
              <a:rPr lang="en-US" altLang="en-US" dirty="0"/>
              <a:t>Nikki Marshall – Member Services Program Manager</a:t>
            </a:r>
          </a:p>
          <a:p>
            <a:pPr eaLnBrk="1" hangingPunct="1"/>
            <a:r>
              <a:rPr lang="en-US" altLang="en-US" dirty="0"/>
              <a:t>Leslie Hedges – Director of Member Relations</a:t>
            </a: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B1F66-4C23-E540-AB93-16F8CA459CE2}"/>
              </a:ext>
            </a:extLst>
          </p:cNvPr>
          <p:cNvSpPr>
            <a:spLocks noGrp="1"/>
          </p:cNvSpPr>
          <p:nvPr>
            <p:ph type="title"/>
          </p:nvPr>
        </p:nvSpPr>
        <p:spPr>
          <a:xfrm>
            <a:off x="545870" y="1187910"/>
            <a:ext cx="4002665" cy="3821028"/>
          </a:xfrm>
        </p:spPr>
        <p:txBody>
          <a:bodyPr>
            <a:normAutofit/>
          </a:bodyPr>
          <a:lstStyle/>
          <a:p>
            <a:pPr algn="ctr"/>
            <a:r>
              <a:rPr lang="en-US" dirty="0">
                <a:solidFill>
                  <a:schemeClr val="accent1">
                    <a:lumMod val="75000"/>
                  </a:schemeClr>
                </a:solidFill>
              </a:rPr>
              <a:t>What AgGateway Does and Does Not Do</a:t>
            </a:r>
            <a:br>
              <a:rPr lang="en-US" dirty="0">
                <a:solidFill>
                  <a:schemeClr val="tx1"/>
                </a:solidFill>
              </a:rPr>
            </a:br>
            <a:br>
              <a:rPr lang="en-US" dirty="0">
                <a:solidFill>
                  <a:schemeClr val="tx1"/>
                </a:solidFill>
              </a:rPr>
            </a:br>
            <a:r>
              <a:rPr lang="en-US" sz="2100" dirty="0">
                <a:solidFill>
                  <a:schemeClr val="tx1"/>
                </a:solidFill>
              </a:rPr>
              <a:t>(a data perspective)</a:t>
            </a:r>
          </a:p>
        </p:txBody>
      </p:sp>
      <p:graphicFrame>
        <p:nvGraphicFramePr>
          <p:cNvPr id="4" name="Table 3">
            <a:extLst>
              <a:ext uri="{FF2B5EF4-FFF2-40B4-BE49-F238E27FC236}">
                <a16:creationId xmlns:a16="http://schemas.microsoft.com/office/drawing/2014/main" id="{97160A6E-B58E-0A4B-AF54-E103DAB05D36}"/>
              </a:ext>
            </a:extLst>
          </p:cNvPr>
          <p:cNvGraphicFramePr>
            <a:graphicFrameLocks noGrp="1"/>
          </p:cNvGraphicFramePr>
          <p:nvPr/>
        </p:nvGraphicFramePr>
        <p:xfrm>
          <a:off x="5384800" y="280283"/>
          <a:ext cx="5628392" cy="5234265"/>
        </p:xfrm>
        <a:graphic>
          <a:graphicData uri="http://schemas.openxmlformats.org/drawingml/2006/table">
            <a:tbl>
              <a:tblPr firstRow="1" bandRow="1">
                <a:tableStyleId>{2A488322-F2BA-4B5B-9748-0D474271808F}</a:tableStyleId>
              </a:tblPr>
              <a:tblGrid>
                <a:gridCol w="2897296">
                  <a:extLst>
                    <a:ext uri="{9D8B030D-6E8A-4147-A177-3AD203B41FA5}">
                      <a16:colId xmlns:a16="http://schemas.microsoft.com/office/drawing/2014/main" val="1799504748"/>
                    </a:ext>
                  </a:extLst>
                </a:gridCol>
                <a:gridCol w="1132405">
                  <a:extLst>
                    <a:ext uri="{9D8B030D-6E8A-4147-A177-3AD203B41FA5}">
                      <a16:colId xmlns:a16="http://schemas.microsoft.com/office/drawing/2014/main" val="3102696969"/>
                    </a:ext>
                  </a:extLst>
                </a:gridCol>
                <a:gridCol w="1598691">
                  <a:extLst>
                    <a:ext uri="{9D8B030D-6E8A-4147-A177-3AD203B41FA5}">
                      <a16:colId xmlns:a16="http://schemas.microsoft.com/office/drawing/2014/main" val="3291091626"/>
                    </a:ext>
                  </a:extLst>
                </a:gridCol>
              </a:tblGrid>
              <a:tr h="848968">
                <a:tc>
                  <a:txBody>
                    <a:bodyPr/>
                    <a:lstStyle/>
                    <a:p>
                      <a:pPr algn="r"/>
                      <a:r>
                        <a:rPr lang="en-US" sz="1500" dirty="0"/>
                        <a:t>Activity/Function</a:t>
                      </a:r>
                    </a:p>
                  </a:txBody>
                  <a:tcPr marL="68580" marR="68580" marT="34291" marB="34291" anchor="b"/>
                </a:tc>
                <a:tc>
                  <a:txBody>
                    <a:bodyPr/>
                    <a:lstStyle/>
                    <a:p>
                      <a:pPr algn="ctr"/>
                      <a:r>
                        <a:rPr lang="en-US" sz="1500" dirty="0"/>
                        <a:t>Reference Data</a:t>
                      </a:r>
                    </a:p>
                  </a:txBody>
                  <a:tcPr marL="68580" marR="68580" marT="34291" marB="34291" anchor="b"/>
                </a:tc>
                <a:tc>
                  <a:txBody>
                    <a:bodyPr/>
                    <a:lstStyle/>
                    <a:p>
                      <a:pPr algn="ctr"/>
                      <a:r>
                        <a:rPr lang="en-US" sz="1500" dirty="0"/>
                        <a:t>Transactional/</a:t>
                      </a:r>
                    </a:p>
                    <a:p>
                      <a:pPr algn="ctr"/>
                      <a:r>
                        <a:rPr lang="en-US" sz="1500" dirty="0"/>
                        <a:t>Operational Data</a:t>
                      </a:r>
                    </a:p>
                  </a:txBody>
                  <a:tcPr marL="68580" marR="68580" marT="34291" marB="34291" anchor="b"/>
                </a:tc>
                <a:extLst>
                  <a:ext uri="{0D108BD9-81ED-4DB2-BD59-A6C34878D82A}">
                    <a16:rowId xmlns:a16="http://schemas.microsoft.com/office/drawing/2014/main" val="470584539"/>
                  </a:ext>
                </a:extLst>
              </a:tr>
              <a:tr h="337761">
                <a:tc>
                  <a:txBody>
                    <a:bodyPr/>
                    <a:lstStyle/>
                    <a:p>
                      <a:pPr algn="r"/>
                      <a:r>
                        <a:rPr lang="en-US" sz="1500" dirty="0"/>
                        <a:t>Document processes</a:t>
                      </a:r>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tc>
                  <a:txBody>
                    <a:bodyPr/>
                    <a:lstStyle/>
                    <a:p>
                      <a:pPr algn="ctr"/>
                      <a:r>
                        <a:rPr lang="en-US" sz="1500" b="1" dirty="0">
                          <a:solidFill>
                            <a:srgbClr val="70AE47"/>
                          </a:solidFill>
                        </a:rPr>
                        <a:t>yes</a:t>
                      </a:r>
                    </a:p>
                  </a:txBody>
                  <a:tcPr marL="68580" marR="68580" marT="34291" marB="34291"/>
                </a:tc>
                <a:extLst>
                  <a:ext uri="{0D108BD9-81ED-4DB2-BD59-A6C34878D82A}">
                    <a16:rowId xmlns:a16="http://schemas.microsoft.com/office/drawing/2014/main" val="698990973"/>
                  </a:ext>
                </a:extLst>
              </a:tr>
              <a:tr h="337761">
                <a:tc>
                  <a:txBody>
                    <a:bodyPr/>
                    <a:lstStyle/>
                    <a:p>
                      <a:pPr algn="r"/>
                      <a:r>
                        <a:rPr lang="en-US" sz="1500" dirty="0"/>
                        <a:t>Set standards</a:t>
                      </a:r>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tc>
                  <a:txBody>
                    <a:bodyPr/>
                    <a:lstStyle/>
                    <a:p>
                      <a:pPr algn="ctr"/>
                      <a:r>
                        <a:rPr lang="en-US" sz="1500" b="1" dirty="0">
                          <a:solidFill>
                            <a:srgbClr val="70AE47"/>
                          </a:solidFill>
                        </a:rPr>
                        <a:t>yes</a:t>
                      </a:r>
                    </a:p>
                  </a:txBody>
                  <a:tcPr marL="68580" marR="68580" marT="34291" marB="34291"/>
                </a:tc>
                <a:extLst>
                  <a:ext uri="{0D108BD9-81ED-4DB2-BD59-A6C34878D82A}">
                    <a16:rowId xmlns:a16="http://schemas.microsoft.com/office/drawing/2014/main" val="3334398595"/>
                  </a:ext>
                </a:extLst>
              </a:tr>
              <a:tr h="5156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dirty="0"/>
                        <a:t>Develop implementation guidelines</a:t>
                      </a:r>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tc>
                  <a:txBody>
                    <a:bodyPr/>
                    <a:lstStyle/>
                    <a:p>
                      <a:pPr algn="ctr"/>
                      <a:r>
                        <a:rPr lang="en-US" sz="1500" b="1" dirty="0">
                          <a:solidFill>
                            <a:srgbClr val="70AE47"/>
                          </a:solidFill>
                        </a:rPr>
                        <a:t>yes</a:t>
                      </a:r>
                    </a:p>
                  </a:txBody>
                  <a:tcPr marL="68580" marR="68580" marT="34291" marB="34291"/>
                </a:tc>
                <a:extLst>
                  <a:ext uri="{0D108BD9-81ED-4DB2-BD59-A6C34878D82A}">
                    <a16:rowId xmlns:a16="http://schemas.microsoft.com/office/drawing/2014/main" val="332486449"/>
                  </a:ext>
                </a:extLst>
              </a:tr>
              <a:tr h="33776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dirty="0"/>
                        <a:t>Define APIs</a:t>
                      </a:r>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extLst>
                  <a:ext uri="{0D108BD9-81ED-4DB2-BD59-A6C34878D82A}">
                    <a16:rowId xmlns:a16="http://schemas.microsoft.com/office/drawing/2014/main" val="2163343343"/>
                  </a:ext>
                </a:extLst>
              </a:tr>
              <a:tr h="5156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dirty="0"/>
                        <a:t>Document data security use cases</a:t>
                      </a:r>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extLst>
                  <a:ext uri="{0D108BD9-81ED-4DB2-BD59-A6C34878D82A}">
                    <a16:rowId xmlns:a16="http://schemas.microsoft.com/office/drawing/2014/main" val="1052417302"/>
                  </a:ext>
                </a:extLst>
              </a:tr>
              <a:tr h="5156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dirty="0"/>
                        <a:t>Organize implementation projects</a:t>
                      </a:r>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extLst>
                  <a:ext uri="{0D108BD9-81ED-4DB2-BD59-A6C34878D82A}">
                    <a16:rowId xmlns:a16="http://schemas.microsoft.com/office/drawing/2014/main" val="2006429525"/>
                  </a:ext>
                </a:extLst>
              </a:tr>
              <a:tr h="51562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dirty="0"/>
                        <a:t>Collaborate with other organizations</a:t>
                      </a:r>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tc>
                  <a:txBody>
                    <a:bodyPr/>
                    <a:lstStyle/>
                    <a:p>
                      <a:pPr algn="ctr"/>
                      <a:r>
                        <a:rPr lang="en-US" sz="1500" b="1" dirty="0">
                          <a:solidFill>
                            <a:srgbClr val="70AE47"/>
                          </a:solidFill>
                        </a:rPr>
                        <a:t>yes</a:t>
                      </a:r>
                      <a:endParaRPr lang="en-US" sz="1500" b="1" dirty="0">
                        <a:solidFill>
                          <a:srgbClr val="FF0000"/>
                        </a:solidFill>
                      </a:endParaRPr>
                    </a:p>
                  </a:txBody>
                  <a:tcPr marL="68580" marR="68580" marT="34291" marB="34291"/>
                </a:tc>
                <a:extLst>
                  <a:ext uri="{0D108BD9-81ED-4DB2-BD59-A6C34878D82A}">
                    <a16:rowId xmlns:a16="http://schemas.microsoft.com/office/drawing/2014/main" val="4071201621"/>
                  </a:ext>
                </a:extLst>
              </a:tr>
              <a:tr h="33776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dirty="0"/>
                        <a:t>Store data</a:t>
                      </a:r>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tc>
                  <a:txBody>
                    <a:bodyPr/>
                    <a:lstStyle/>
                    <a:p>
                      <a:pPr algn="ctr"/>
                      <a:r>
                        <a:rPr lang="en-US" sz="1500" b="1" dirty="0">
                          <a:solidFill>
                            <a:srgbClr val="FF0000"/>
                          </a:solidFill>
                        </a:rPr>
                        <a:t>no</a:t>
                      </a:r>
                    </a:p>
                  </a:txBody>
                  <a:tcPr marL="68580" marR="68580" marT="34291" marB="34291"/>
                </a:tc>
                <a:extLst>
                  <a:ext uri="{0D108BD9-81ED-4DB2-BD59-A6C34878D82A}">
                    <a16:rowId xmlns:a16="http://schemas.microsoft.com/office/drawing/2014/main" val="974773491"/>
                  </a:ext>
                </a:extLst>
              </a:tr>
              <a:tr h="33776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dirty="0"/>
                        <a:t>Process data</a:t>
                      </a:r>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tc>
                  <a:txBody>
                    <a:bodyPr/>
                    <a:lstStyle/>
                    <a:p>
                      <a:pPr algn="ctr"/>
                      <a:r>
                        <a:rPr lang="en-US" sz="1500" b="1" dirty="0">
                          <a:solidFill>
                            <a:srgbClr val="FF0000"/>
                          </a:solidFill>
                        </a:rPr>
                        <a:t>no</a:t>
                      </a:r>
                    </a:p>
                  </a:txBody>
                  <a:tcPr marL="68580" marR="68580" marT="34291" marB="34291"/>
                </a:tc>
                <a:extLst>
                  <a:ext uri="{0D108BD9-81ED-4DB2-BD59-A6C34878D82A}">
                    <a16:rowId xmlns:a16="http://schemas.microsoft.com/office/drawing/2014/main" val="1904790734"/>
                  </a:ext>
                </a:extLst>
              </a:tr>
              <a:tr h="593364">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500" dirty="0"/>
                        <a:t>Reference non-AgGateway data sources</a:t>
                      </a:r>
                    </a:p>
                  </a:txBody>
                  <a:tcPr marL="68580" marR="68580" marT="34291" marB="34291"/>
                </a:tc>
                <a:tc>
                  <a:txBody>
                    <a:bodyPr/>
                    <a:lstStyle/>
                    <a:p>
                      <a:pPr algn="ctr"/>
                      <a:r>
                        <a:rPr lang="en-US" sz="1500" b="1" dirty="0">
                          <a:solidFill>
                            <a:srgbClr val="70AE47"/>
                          </a:solidFill>
                        </a:rPr>
                        <a:t>yes</a:t>
                      </a:r>
                      <a:endParaRPr lang="en-US" sz="1500" dirty="0"/>
                    </a:p>
                  </a:txBody>
                  <a:tcPr marL="68580" marR="68580" marT="34291" marB="34291"/>
                </a:tc>
                <a:tc>
                  <a:txBody>
                    <a:bodyPr/>
                    <a:lstStyle/>
                    <a:p>
                      <a:pPr algn="ctr"/>
                      <a:r>
                        <a:rPr lang="en-US" sz="1500" b="1" dirty="0">
                          <a:solidFill>
                            <a:srgbClr val="FF0000"/>
                          </a:solidFill>
                        </a:rPr>
                        <a:t>no</a:t>
                      </a:r>
                    </a:p>
                  </a:txBody>
                  <a:tcPr marL="68580" marR="68580" marT="34291" marB="34291"/>
                </a:tc>
                <a:extLst>
                  <a:ext uri="{0D108BD9-81ED-4DB2-BD59-A6C34878D82A}">
                    <a16:rowId xmlns:a16="http://schemas.microsoft.com/office/drawing/2014/main" val="2333400742"/>
                  </a:ext>
                </a:extLst>
              </a:tr>
            </a:tbl>
          </a:graphicData>
        </a:graphic>
      </p:graphicFrame>
      <p:sp>
        <p:nvSpPr>
          <p:cNvPr id="3" name="Rounded Rectangle 2">
            <a:extLst>
              <a:ext uri="{FF2B5EF4-FFF2-40B4-BE49-F238E27FC236}">
                <a16:creationId xmlns:a16="http://schemas.microsoft.com/office/drawing/2014/main" id="{9680C8A4-CE04-A346-B796-564441C003DB}"/>
              </a:ext>
            </a:extLst>
          </p:cNvPr>
          <p:cNvSpPr/>
          <p:nvPr/>
        </p:nvSpPr>
        <p:spPr>
          <a:xfrm>
            <a:off x="10007908" y="4215945"/>
            <a:ext cx="418628" cy="10699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5" name="Up Arrow 4">
            <a:extLst>
              <a:ext uri="{FF2B5EF4-FFF2-40B4-BE49-F238E27FC236}">
                <a16:creationId xmlns:a16="http://schemas.microsoft.com/office/drawing/2014/main" id="{16D55DA9-9F55-C14C-8064-E21B5797D2C5}"/>
              </a:ext>
            </a:extLst>
          </p:cNvPr>
          <p:cNvSpPr/>
          <p:nvPr/>
        </p:nvSpPr>
        <p:spPr>
          <a:xfrm rot="2884112">
            <a:off x="9454563" y="4757880"/>
            <a:ext cx="135597" cy="1056112"/>
          </a:xfrm>
          <a:prstGeom prst="upArrow">
            <a:avLst>
              <a:gd name="adj1" fmla="val 53695"/>
              <a:gd name="adj2" fmla="val 50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dirty="0"/>
          </a:p>
        </p:txBody>
      </p:sp>
      <p:sp>
        <p:nvSpPr>
          <p:cNvPr id="6" name="TextBox 5">
            <a:extLst>
              <a:ext uri="{FF2B5EF4-FFF2-40B4-BE49-F238E27FC236}">
                <a16:creationId xmlns:a16="http://schemas.microsoft.com/office/drawing/2014/main" id="{C582F502-C949-E643-B9A8-C4B3BA920961}"/>
              </a:ext>
            </a:extLst>
          </p:cNvPr>
          <p:cNvSpPr txBox="1"/>
          <p:nvPr/>
        </p:nvSpPr>
        <p:spPr>
          <a:xfrm>
            <a:off x="4548535" y="5008938"/>
            <a:ext cx="3699411" cy="276999"/>
          </a:xfrm>
          <a:prstGeom prst="rect">
            <a:avLst/>
          </a:prstGeom>
          <a:noFill/>
        </p:spPr>
        <p:txBody>
          <a:bodyPr wrap="square" rtlCol="0">
            <a:spAutoFit/>
          </a:bodyPr>
          <a:lstStyle/>
          <a:p>
            <a:pPr algn="r"/>
            <a:r>
              <a:rPr lang="en-US" sz="1200" dirty="0"/>
              <a:t>.</a:t>
            </a:r>
          </a:p>
        </p:txBody>
      </p:sp>
      <p:sp>
        <p:nvSpPr>
          <p:cNvPr id="9" name="TextBox 8">
            <a:extLst>
              <a:ext uri="{FF2B5EF4-FFF2-40B4-BE49-F238E27FC236}">
                <a16:creationId xmlns:a16="http://schemas.microsoft.com/office/drawing/2014/main" id="{AE22F7BF-251C-4A15-8C4E-F41200B24410}"/>
              </a:ext>
            </a:extLst>
          </p:cNvPr>
          <p:cNvSpPr txBox="1"/>
          <p:nvPr/>
        </p:nvSpPr>
        <p:spPr>
          <a:xfrm>
            <a:off x="6266953" y="5597560"/>
            <a:ext cx="4746239" cy="646331"/>
          </a:xfrm>
          <a:prstGeom prst="rect">
            <a:avLst/>
          </a:prstGeom>
          <a:noFill/>
        </p:spPr>
        <p:txBody>
          <a:bodyPr wrap="square">
            <a:spAutoFit/>
          </a:bodyPr>
          <a:lstStyle/>
          <a:p>
            <a:r>
              <a:rPr lang="en-US" dirty="0">
                <a:solidFill>
                  <a:srgbClr val="FF0000"/>
                </a:solidFill>
                <a:cs typeface="Arial" panose="020B0604020202020204" pitchFamily="34" charset="0"/>
              </a:rPr>
              <a:t>AgGateway does not collect, store, transform or analyze operational data</a:t>
            </a:r>
          </a:p>
        </p:txBody>
      </p:sp>
    </p:spTree>
    <p:extLst>
      <p:ext uri="{BB962C8B-B14F-4D97-AF65-F5344CB8AC3E}">
        <p14:creationId xmlns:p14="http://schemas.microsoft.com/office/powerpoint/2010/main" val="2024949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01A01A98-C452-CB4E-BA88-BB9F983A209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98325" y="3881337"/>
            <a:ext cx="1143000" cy="333183"/>
          </a:xfrm>
          <a:prstGeom prst="rect">
            <a:avLst/>
          </a:prstGeom>
        </p:spPr>
      </p:pic>
      <p:sp>
        <p:nvSpPr>
          <p:cNvPr id="100" name="Title 99">
            <a:extLst>
              <a:ext uri="{FF2B5EF4-FFF2-40B4-BE49-F238E27FC236}">
                <a16:creationId xmlns:a16="http://schemas.microsoft.com/office/drawing/2014/main" id="{5A6510A4-2642-714B-8ED9-5B49067036A9}"/>
              </a:ext>
            </a:extLst>
          </p:cNvPr>
          <p:cNvSpPr>
            <a:spLocks noGrp="1"/>
          </p:cNvSpPr>
          <p:nvPr>
            <p:ph type="title"/>
          </p:nvPr>
        </p:nvSpPr>
        <p:spPr>
          <a:xfrm>
            <a:off x="1705667" y="172210"/>
            <a:ext cx="8914656" cy="712903"/>
          </a:xfrm>
        </p:spPr>
        <p:txBody>
          <a:bodyPr>
            <a:normAutofit/>
          </a:bodyPr>
          <a:lstStyle/>
          <a:p>
            <a:r>
              <a:rPr lang="en-US" dirty="0">
                <a:solidFill>
                  <a:schemeClr val="accent1">
                    <a:lumMod val="75000"/>
                  </a:schemeClr>
                </a:solidFill>
              </a:rPr>
              <a:t>Here are some of our members!</a:t>
            </a:r>
            <a:endParaRPr lang="en-US" dirty="0">
              <a:solidFill>
                <a:schemeClr val="tx1"/>
              </a:solidFill>
            </a:endParaRPr>
          </a:p>
        </p:txBody>
      </p:sp>
      <p:pic>
        <p:nvPicPr>
          <p:cNvPr id="6" name="Content Placeholder 5" descr="A picture containing object&#10;&#10;Description automatically generated">
            <a:extLst>
              <a:ext uri="{FF2B5EF4-FFF2-40B4-BE49-F238E27FC236}">
                <a16:creationId xmlns:a16="http://schemas.microsoft.com/office/drawing/2014/main" id="{1D5F205C-3DDE-3B44-8046-EA3E0D1FBDE9}"/>
              </a:ext>
            </a:extLst>
          </p:cNvPr>
          <p:cNvPicPr>
            <a:picLocks noGrp="1" noChangeAspect="1"/>
          </p:cNvPicPr>
          <p:nvPr>
            <p:ph idx="1"/>
          </p:nvPr>
        </p:nvPicPr>
        <p:blipFill>
          <a:blip r:embed="rId4" cstate="screen">
            <a:extLst>
              <a:ext uri="{28A0092B-C50C-407E-A947-70E740481C1C}">
                <a14:useLocalDpi xmlns:a14="http://schemas.microsoft.com/office/drawing/2010/main"/>
              </a:ext>
            </a:extLst>
          </a:blip>
          <a:stretch>
            <a:fillRect/>
          </a:stretch>
        </p:blipFill>
        <p:spPr>
          <a:xfrm>
            <a:off x="7143980" y="3801834"/>
            <a:ext cx="1535576" cy="399141"/>
          </a:xfrm>
        </p:spPr>
      </p:pic>
      <p:pic>
        <p:nvPicPr>
          <p:cNvPr id="18" name="Picture 17">
            <a:extLst>
              <a:ext uri="{FF2B5EF4-FFF2-40B4-BE49-F238E27FC236}">
                <a16:creationId xmlns:a16="http://schemas.microsoft.com/office/drawing/2014/main" id="{B8955244-8424-AE48-B738-F7D6412A08C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925477" y="2166023"/>
            <a:ext cx="2005935" cy="553363"/>
          </a:xfrm>
          <a:prstGeom prst="rect">
            <a:avLst/>
          </a:prstGeom>
        </p:spPr>
      </p:pic>
      <p:pic>
        <p:nvPicPr>
          <p:cNvPr id="20" name="Picture 19" descr="A close up of a sign&#10;&#10;Description automatically generated">
            <a:extLst>
              <a:ext uri="{FF2B5EF4-FFF2-40B4-BE49-F238E27FC236}">
                <a16:creationId xmlns:a16="http://schemas.microsoft.com/office/drawing/2014/main" id="{A04B1D81-EE3C-D942-82EF-0EA67E811E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49727" y="3870636"/>
            <a:ext cx="1642378" cy="266331"/>
          </a:xfrm>
          <a:prstGeom prst="rect">
            <a:avLst/>
          </a:prstGeom>
        </p:spPr>
      </p:pic>
      <p:pic>
        <p:nvPicPr>
          <p:cNvPr id="22" name="Picture 21">
            <a:extLst>
              <a:ext uri="{FF2B5EF4-FFF2-40B4-BE49-F238E27FC236}">
                <a16:creationId xmlns:a16="http://schemas.microsoft.com/office/drawing/2014/main" id="{D77D4A31-AC80-6F41-AA74-55A529F2FC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99932" y="3964815"/>
            <a:ext cx="656015" cy="358499"/>
          </a:xfrm>
          <a:prstGeom prst="rect">
            <a:avLst/>
          </a:prstGeom>
        </p:spPr>
      </p:pic>
      <p:pic>
        <p:nvPicPr>
          <p:cNvPr id="28" name="Picture 27">
            <a:extLst>
              <a:ext uri="{FF2B5EF4-FFF2-40B4-BE49-F238E27FC236}">
                <a16:creationId xmlns:a16="http://schemas.microsoft.com/office/drawing/2014/main" id="{768B9F94-2F78-D541-BE8C-3CCA2694EE8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b="-2077"/>
          <a:stretch/>
        </p:blipFill>
        <p:spPr>
          <a:xfrm>
            <a:off x="7614722" y="1367172"/>
            <a:ext cx="1376914" cy="515003"/>
          </a:xfrm>
          <a:prstGeom prst="rect">
            <a:avLst/>
          </a:prstGeom>
        </p:spPr>
      </p:pic>
      <p:pic>
        <p:nvPicPr>
          <p:cNvPr id="43" name="Picture 42">
            <a:extLst>
              <a:ext uri="{FF2B5EF4-FFF2-40B4-BE49-F238E27FC236}">
                <a16:creationId xmlns:a16="http://schemas.microsoft.com/office/drawing/2014/main" id="{712800AC-2146-E74D-9811-60CFAEEEA33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788914" y="5461234"/>
            <a:ext cx="811727" cy="379888"/>
          </a:xfrm>
          <a:prstGeom prst="rect">
            <a:avLst/>
          </a:prstGeom>
        </p:spPr>
      </p:pic>
      <p:pic>
        <p:nvPicPr>
          <p:cNvPr id="49" name="Picture 48" descr="A picture containing clipart&#10;&#10;Description automatically generated">
            <a:extLst>
              <a:ext uri="{FF2B5EF4-FFF2-40B4-BE49-F238E27FC236}">
                <a16:creationId xmlns:a16="http://schemas.microsoft.com/office/drawing/2014/main" id="{042CA6F1-AA76-CF42-8F07-7BEFE409B70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75481" y="3059837"/>
            <a:ext cx="875539" cy="308429"/>
          </a:xfrm>
          <a:prstGeom prst="rect">
            <a:avLst/>
          </a:prstGeom>
        </p:spPr>
      </p:pic>
      <p:pic>
        <p:nvPicPr>
          <p:cNvPr id="96" name="Picture 95" descr="A screenshot of a cell phone&#10;&#10;Description automatically generated">
            <a:extLst>
              <a:ext uri="{FF2B5EF4-FFF2-40B4-BE49-F238E27FC236}">
                <a16:creationId xmlns:a16="http://schemas.microsoft.com/office/drawing/2014/main" id="{8D0984A7-E6AF-FD40-8B30-0544B262561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178921" y="2798773"/>
            <a:ext cx="1143000" cy="571500"/>
          </a:xfrm>
          <a:prstGeom prst="rect">
            <a:avLst/>
          </a:prstGeom>
        </p:spPr>
      </p:pic>
      <p:pic>
        <p:nvPicPr>
          <p:cNvPr id="7" name="Picture 6" descr="A close up of a logo&#10;&#10;Description automatically generated">
            <a:extLst>
              <a:ext uri="{FF2B5EF4-FFF2-40B4-BE49-F238E27FC236}">
                <a16:creationId xmlns:a16="http://schemas.microsoft.com/office/drawing/2014/main" id="{5BA88E3C-75A4-D249-B461-D53B444B8F8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850493" y="3137235"/>
            <a:ext cx="1000125" cy="444500"/>
          </a:xfrm>
          <a:prstGeom prst="rect">
            <a:avLst/>
          </a:prstGeom>
        </p:spPr>
      </p:pic>
      <p:pic>
        <p:nvPicPr>
          <p:cNvPr id="11" name="Picture 10">
            <a:extLst>
              <a:ext uri="{FF2B5EF4-FFF2-40B4-BE49-F238E27FC236}">
                <a16:creationId xmlns:a16="http://schemas.microsoft.com/office/drawing/2014/main" id="{3A288BB9-11F8-8F4F-B2F4-44F32FF3625B}"/>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967522" y="4804384"/>
            <a:ext cx="1440581" cy="300121"/>
          </a:xfrm>
          <a:prstGeom prst="rect">
            <a:avLst/>
          </a:prstGeom>
        </p:spPr>
      </p:pic>
      <p:pic>
        <p:nvPicPr>
          <p:cNvPr id="33" name="Picture 32" descr="A picture containing clipart&#10;&#10;Description automatically generated">
            <a:extLst>
              <a:ext uri="{FF2B5EF4-FFF2-40B4-BE49-F238E27FC236}">
                <a16:creationId xmlns:a16="http://schemas.microsoft.com/office/drawing/2014/main" id="{8C9A8BFC-DA02-FF40-AB7C-A06722D67FC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575147" y="3083267"/>
            <a:ext cx="1143000" cy="224852"/>
          </a:xfrm>
          <a:prstGeom prst="rect">
            <a:avLst/>
          </a:prstGeom>
        </p:spPr>
      </p:pic>
      <p:pic>
        <p:nvPicPr>
          <p:cNvPr id="37" name="Picture 36">
            <a:extLst>
              <a:ext uri="{FF2B5EF4-FFF2-40B4-BE49-F238E27FC236}">
                <a16:creationId xmlns:a16="http://schemas.microsoft.com/office/drawing/2014/main" id="{1D7DFF5E-308E-6C42-9D97-CAED18EF6CAA}"/>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151004" y="2452167"/>
            <a:ext cx="178539" cy="64123"/>
          </a:xfrm>
          <a:prstGeom prst="rect">
            <a:avLst/>
          </a:prstGeom>
        </p:spPr>
      </p:pic>
      <p:pic>
        <p:nvPicPr>
          <p:cNvPr id="41" name="Picture 40" descr="A picture containing sky, outdoor&#10;&#10;Description automatically generated">
            <a:extLst>
              <a:ext uri="{FF2B5EF4-FFF2-40B4-BE49-F238E27FC236}">
                <a16:creationId xmlns:a16="http://schemas.microsoft.com/office/drawing/2014/main" id="{AE85DEE9-710D-B043-B136-1BB1D44838A5}"/>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163502" y="4548226"/>
            <a:ext cx="1143000" cy="266331"/>
          </a:xfrm>
          <a:prstGeom prst="rect">
            <a:avLst/>
          </a:prstGeom>
        </p:spPr>
      </p:pic>
      <p:pic>
        <p:nvPicPr>
          <p:cNvPr id="46" name="Picture 45" descr="A green sign with white text&#10;&#10;Description automatically generated">
            <a:extLst>
              <a:ext uri="{FF2B5EF4-FFF2-40B4-BE49-F238E27FC236}">
                <a16:creationId xmlns:a16="http://schemas.microsoft.com/office/drawing/2014/main" id="{C0ECDE25-5CE4-C14A-9EC5-3E16BD3EAF97}"/>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291847" y="1351815"/>
            <a:ext cx="1030007" cy="515003"/>
          </a:xfrm>
          <a:prstGeom prst="rect">
            <a:avLst/>
          </a:prstGeom>
        </p:spPr>
      </p:pic>
      <p:pic>
        <p:nvPicPr>
          <p:cNvPr id="56" name="Picture 55" descr="A picture containing clipart&#10;&#10;Description automatically generated">
            <a:extLst>
              <a:ext uri="{FF2B5EF4-FFF2-40B4-BE49-F238E27FC236}">
                <a16:creationId xmlns:a16="http://schemas.microsoft.com/office/drawing/2014/main" id="{E3AEF421-1FFD-A94E-85F8-20CF8D2159D6}"/>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178709" y="4698475"/>
            <a:ext cx="1143000" cy="293688"/>
          </a:xfrm>
          <a:prstGeom prst="rect">
            <a:avLst/>
          </a:prstGeom>
        </p:spPr>
      </p:pic>
      <p:pic>
        <p:nvPicPr>
          <p:cNvPr id="58" name="Picture 57" descr="A close up of a sign&#10;&#10;Description automatically generated">
            <a:extLst>
              <a:ext uri="{FF2B5EF4-FFF2-40B4-BE49-F238E27FC236}">
                <a16:creationId xmlns:a16="http://schemas.microsoft.com/office/drawing/2014/main" id="{078419D0-91F2-AA41-80CD-DAA92075F0C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233308" y="5554429"/>
            <a:ext cx="1143000" cy="280073"/>
          </a:xfrm>
          <a:prstGeom prst="rect">
            <a:avLst/>
          </a:prstGeom>
        </p:spPr>
      </p:pic>
      <p:pic>
        <p:nvPicPr>
          <p:cNvPr id="63" name="Picture 62" descr="A picture containing clipart&#10;&#10;Description automatically generated">
            <a:extLst>
              <a:ext uri="{FF2B5EF4-FFF2-40B4-BE49-F238E27FC236}">
                <a16:creationId xmlns:a16="http://schemas.microsoft.com/office/drawing/2014/main" id="{6F45EB7A-81F6-CF45-AAD2-911B3B3AC2F9}"/>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7674309" y="5403148"/>
            <a:ext cx="1143000" cy="446485"/>
          </a:xfrm>
          <a:prstGeom prst="rect">
            <a:avLst/>
          </a:prstGeom>
        </p:spPr>
      </p:pic>
      <p:pic>
        <p:nvPicPr>
          <p:cNvPr id="74" name="Picture 73">
            <a:extLst>
              <a:ext uri="{FF2B5EF4-FFF2-40B4-BE49-F238E27FC236}">
                <a16:creationId xmlns:a16="http://schemas.microsoft.com/office/drawing/2014/main" id="{1BA60583-D95F-6041-B4B1-BE667763025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7703080" y="4582094"/>
            <a:ext cx="1143000" cy="399143"/>
          </a:xfrm>
          <a:prstGeom prst="rect">
            <a:avLst/>
          </a:prstGeom>
        </p:spPr>
      </p:pic>
      <p:pic>
        <p:nvPicPr>
          <p:cNvPr id="76" name="Picture 75" descr="A picture containing clipart&#10;&#10;Description automatically generated">
            <a:extLst>
              <a:ext uri="{FF2B5EF4-FFF2-40B4-BE49-F238E27FC236}">
                <a16:creationId xmlns:a16="http://schemas.microsoft.com/office/drawing/2014/main" id="{F37A10F0-B265-3A41-B1A6-16818B150A81}"/>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3294173" y="6111379"/>
            <a:ext cx="1143000" cy="244929"/>
          </a:xfrm>
          <a:prstGeom prst="rect">
            <a:avLst/>
          </a:prstGeom>
        </p:spPr>
      </p:pic>
      <p:pic>
        <p:nvPicPr>
          <p:cNvPr id="79" name="Picture 78" descr="A picture containing clipart&#10;&#10;Description automatically generated">
            <a:extLst>
              <a:ext uri="{FF2B5EF4-FFF2-40B4-BE49-F238E27FC236}">
                <a16:creationId xmlns:a16="http://schemas.microsoft.com/office/drawing/2014/main" id="{511368FD-B513-B745-8A38-1BBFBB845550}"/>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5029141" y="6095953"/>
            <a:ext cx="1143000" cy="381000"/>
          </a:xfrm>
          <a:prstGeom prst="rect">
            <a:avLst/>
          </a:prstGeom>
        </p:spPr>
      </p:pic>
      <p:pic>
        <p:nvPicPr>
          <p:cNvPr id="81" name="Picture 80" descr="A close up of a sign&#10;&#10;Description automatically generated">
            <a:extLst>
              <a:ext uri="{FF2B5EF4-FFF2-40B4-BE49-F238E27FC236}">
                <a16:creationId xmlns:a16="http://schemas.microsoft.com/office/drawing/2014/main" id="{0DFC4001-F0B0-9C42-B276-78F7B27E34DD}"/>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9121370" y="5141157"/>
            <a:ext cx="1143000" cy="762000"/>
          </a:xfrm>
          <a:prstGeom prst="rect">
            <a:avLst/>
          </a:prstGeom>
        </p:spPr>
      </p:pic>
      <p:pic>
        <p:nvPicPr>
          <p:cNvPr id="95" name="Picture 94" descr="A picture containing clipart&#10;&#10;Description automatically generated">
            <a:extLst>
              <a:ext uri="{FF2B5EF4-FFF2-40B4-BE49-F238E27FC236}">
                <a16:creationId xmlns:a16="http://schemas.microsoft.com/office/drawing/2014/main" id="{A5BBFD9F-EF3E-BE4A-A058-E49102F57C09}"/>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430345" y="3979564"/>
            <a:ext cx="982656" cy="268695"/>
          </a:xfrm>
          <a:prstGeom prst="rect">
            <a:avLst/>
          </a:prstGeom>
        </p:spPr>
      </p:pic>
      <p:pic>
        <p:nvPicPr>
          <p:cNvPr id="105" name="Picture 104" descr="A picture containing clipart&#10;&#10;Description automatically generated">
            <a:extLst>
              <a:ext uri="{FF2B5EF4-FFF2-40B4-BE49-F238E27FC236}">
                <a16:creationId xmlns:a16="http://schemas.microsoft.com/office/drawing/2014/main" id="{4CF02A7F-C3E1-0140-B22F-0E8708A87B3C}"/>
              </a:ext>
            </a:extLst>
          </p:cNvPr>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9012434" y="1480692"/>
            <a:ext cx="1304180" cy="248416"/>
          </a:xfrm>
          <a:prstGeom prst="rect">
            <a:avLst/>
          </a:prstGeom>
        </p:spPr>
      </p:pic>
      <p:pic>
        <p:nvPicPr>
          <p:cNvPr id="107" name="Picture 106">
            <a:extLst>
              <a:ext uri="{FF2B5EF4-FFF2-40B4-BE49-F238E27FC236}">
                <a16:creationId xmlns:a16="http://schemas.microsoft.com/office/drawing/2014/main" id="{C50D3354-84CF-E242-AA4C-8576D1B4B6B4}"/>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928586" y="4766153"/>
            <a:ext cx="909447" cy="410515"/>
          </a:xfrm>
          <a:prstGeom prst="rect">
            <a:avLst/>
          </a:prstGeom>
        </p:spPr>
      </p:pic>
      <p:pic>
        <p:nvPicPr>
          <p:cNvPr id="109" name="Picture 108">
            <a:extLst>
              <a:ext uri="{FF2B5EF4-FFF2-40B4-BE49-F238E27FC236}">
                <a16:creationId xmlns:a16="http://schemas.microsoft.com/office/drawing/2014/main" id="{36EAD5E8-B7CC-E041-91C5-C6F1F5987995}"/>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10620323" y="3790678"/>
            <a:ext cx="1143000" cy="248816"/>
          </a:xfrm>
          <a:prstGeom prst="rect">
            <a:avLst/>
          </a:prstGeom>
        </p:spPr>
      </p:pic>
      <p:pic>
        <p:nvPicPr>
          <p:cNvPr id="111" name="Picture 110">
            <a:extLst>
              <a:ext uri="{FF2B5EF4-FFF2-40B4-BE49-F238E27FC236}">
                <a16:creationId xmlns:a16="http://schemas.microsoft.com/office/drawing/2014/main" id="{F2B4B642-60E2-954A-8E69-D61131BF8E9B}"/>
              </a:ext>
            </a:extLst>
          </p:cNvPr>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10663336" y="2816522"/>
            <a:ext cx="1143000" cy="492125"/>
          </a:xfrm>
          <a:prstGeom prst="rect">
            <a:avLst/>
          </a:prstGeom>
        </p:spPr>
      </p:pic>
      <p:pic>
        <p:nvPicPr>
          <p:cNvPr id="113" name="Picture 112">
            <a:extLst>
              <a:ext uri="{FF2B5EF4-FFF2-40B4-BE49-F238E27FC236}">
                <a16:creationId xmlns:a16="http://schemas.microsoft.com/office/drawing/2014/main" id="{21D355B2-F413-5046-878D-02BE9AE4E1B9}"/>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9420975" y="2816522"/>
            <a:ext cx="989135" cy="571500"/>
          </a:xfrm>
          <a:prstGeom prst="rect">
            <a:avLst/>
          </a:prstGeom>
        </p:spPr>
      </p:pic>
      <p:pic>
        <p:nvPicPr>
          <p:cNvPr id="115" name="Picture 114" descr="A picture containing clipart&#10;&#10;Description automatically generated">
            <a:extLst>
              <a:ext uri="{FF2B5EF4-FFF2-40B4-BE49-F238E27FC236}">
                <a16:creationId xmlns:a16="http://schemas.microsoft.com/office/drawing/2014/main" id="{850841B4-D697-2541-9A7C-07B1E678A714}"/>
              </a:ext>
            </a:extLst>
          </p:cNvPr>
          <p:cNvPicPr>
            <a:picLocks noChangeAspect="1"/>
          </p:cNvPicPr>
          <p:nvPr/>
        </p:nvPicPr>
        <p:blipFill>
          <a:blip r:embed="rId31" cstate="print">
            <a:extLst>
              <a:ext uri="{28A0092B-C50C-407E-A947-70E740481C1C}">
                <a14:useLocalDpi xmlns:a14="http://schemas.microsoft.com/office/drawing/2010/main"/>
              </a:ext>
            </a:extLst>
          </a:blip>
          <a:stretch>
            <a:fillRect/>
          </a:stretch>
        </p:blipFill>
        <p:spPr>
          <a:xfrm>
            <a:off x="3152310" y="3089638"/>
            <a:ext cx="1773385" cy="274557"/>
          </a:xfrm>
          <a:prstGeom prst="rect">
            <a:avLst/>
          </a:prstGeom>
        </p:spPr>
      </p:pic>
      <p:pic>
        <p:nvPicPr>
          <p:cNvPr id="119" name="Picture 118">
            <a:extLst>
              <a:ext uri="{FF2B5EF4-FFF2-40B4-BE49-F238E27FC236}">
                <a16:creationId xmlns:a16="http://schemas.microsoft.com/office/drawing/2014/main" id="{A3F0DFDD-E8C1-0844-8793-F1872981013C}"/>
              </a:ext>
            </a:extLst>
          </p:cNvPr>
          <p:cNvPicPr>
            <a:picLocks noChangeAspect="1"/>
          </p:cNvPicPr>
          <p:nvPr/>
        </p:nvPicPr>
        <p:blipFill>
          <a:blip r:embed="rId32" cstate="screen">
            <a:extLst>
              <a:ext uri="{28A0092B-C50C-407E-A947-70E740481C1C}">
                <a14:useLocalDpi xmlns:a14="http://schemas.microsoft.com/office/drawing/2010/main"/>
              </a:ext>
            </a:extLst>
          </a:blip>
          <a:stretch>
            <a:fillRect/>
          </a:stretch>
        </p:blipFill>
        <p:spPr>
          <a:xfrm>
            <a:off x="3415881" y="3721089"/>
            <a:ext cx="732755" cy="686959"/>
          </a:xfrm>
          <a:prstGeom prst="rect">
            <a:avLst/>
          </a:prstGeom>
        </p:spPr>
      </p:pic>
      <p:pic>
        <p:nvPicPr>
          <p:cNvPr id="121" name="Picture 120" descr="A picture containing object&#10;&#10;Description automatically generated">
            <a:extLst>
              <a:ext uri="{FF2B5EF4-FFF2-40B4-BE49-F238E27FC236}">
                <a16:creationId xmlns:a16="http://schemas.microsoft.com/office/drawing/2014/main" id="{DA5BED1D-0029-C041-91DE-BCEA658DFEF8}"/>
              </a:ext>
            </a:extLst>
          </p:cNvPr>
          <p:cNvPicPr>
            <a:picLocks noChangeAspect="1"/>
          </p:cNvPicPr>
          <p:nvPr/>
        </p:nvPicPr>
        <p:blipFill>
          <a:blip r:embed="rId33" cstate="screen">
            <a:extLst>
              <a:ext uri="{28A0092B-C50C-407E-A947-70E740481C1C}">
                <a14:useLocalDpi xmlns:a14="http://schemas.microsoft.com/office/drawing/2010/main"/>
              </a:ext>
            </a:extLst>
          </a:blip>
          <a:stretch>
            <a:fillRect/>
          </a:stretch>
        </p:blipFill>
        <p:spPr>
          <a:xfrm>
            <a:off x="10630762" y="2131671"/>
            <a:ext cx="1143000" cy="308611"/>
          </a:xfrm>
          <a:prstGeom prst="rect">
            <a:avLst/>
          </a:prstGeom>
        </p:spPr>
      </p:pic>
      <p:pic>
        <p:nvPicPr>
          <p:cNvPr id="127" name="Picture 126">
            <a:extLst>
              <a:ext uri="{FF2B5EF4-FFF2-40B4-BE49-F238E27FC236}">
                <a16:creationId xmlns:a16="http://schemas.microsoft.com/office/drawing/2014/main" id="{BD9E75D9-DE2C-1242-8683-1D7E4877082F}"/>
              </a:ext>
            </a:extLst>
          </p:cNvPr>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4645235" y="4692182"/>
            <a:ext cx="1143000" cy="353201"/>
          </a:xfrm>
          <a:prstGeom prst="rect">
            <a:avLst/>
          </a:prstGeom>
        </p:spPr>
      </p:pic>
      <p:pic>
        <p:nvPicPr>
          <p:cNvPr id="131" name="Picture 130" descr="A close up of a logo&#10;&#10;Description automatically generated">
            <a:extLst>
              <a:ext uri="{FF2B5EF4-FFF2-40B4-BE49-F238E27FC236}">
                <a16:creationId xmlns:a16="http://schemas.microsoft.com/office/drawing/2014/main" id="{B770B722-C77C-8844-84DB-9260430246C7}"/>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10543092" y="4521525"/>
            <a:ext cx="1143000" cy="341313"/>
          </a:xfrm>
          <a:prstGeom prst="rect">
            <a:avLst/>
          </a:prstGeom>
        </p:spPr>
      </p:pic>
      <p:pic>
        <p:nvPicPr>
          <p:cNvPr id="135" name="Picture 134" descr="A picture containing clipart&#10;&#10;Description automatically generated">
            <a:extLst>
              <a:ext uri="{FF2B5EF4-FFF2-40B4-BE49-F238E27FC236}">
                <a16:creationId xmlns:a16="http://schemas.microsoft.com/office/drawing/2014/main" id="{1A972295-BA7B-DF44-A6A5-F0101679B8FB}"/>
              </a:ext>
            </a:extLst>
          </p:cNvPr>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5751291" y="3919534"/>
            <a:ext cx="1143000" cy="325439"/>
          </a:xfrm>
          <a:prstGeom prst="rect">
            <a:avLst/>
          </a:prstGeom>
        </p:spPr>
      </p:pic>
      <p:pic>
        <p:nvPicPr>
          <p:cNvPr id="137" name="Picture 136" descr="A picture containing clipart&#10;&#10;Description automatically generated">
            <a:extLst>
              <a:ext uri="{FF2B5EF4-FFF2-40B4-BE49-F238E27FC236}">
                <a16:creationId xmlns:a16="http://schemas.microsoft.com/office/drawing/2014/main" id="{C067C24D-24A2-3A4C-B898-1468F4CA4AC8}"/>
              </a:ext>
            </a:extLst>
          </p:cNvPr>
          <p:cNvPicPr>
            <a:picLocks noChangeAspect="1"/>
          </p:cNvPicPr>
          <p:nvPr/>
        </p:nvPicPr>
        <p:blipFill>
          <a:blip r:embed="rId37" cstate="screen">
            <a:extLst>
              <a:ext uri="{28A0092B-C50C-407E-A947-70E740481C1C}">
                <a14:useLocalDpi xmlns:a14="http://schemas.microsoft.com/office/drawing/2010/main"/>
              </a:ext>
            </a:extLst>
          </a:blip>
          <a:stretch>
            <a:fillRect/>
          </a:stretch>
        </p:blipFill>
        <p:spPr>
          <a:xfrm>
            <a:off x="10515749" y="5311460"/>
            <a:ext cx="1143000" cy="341313"/>
          </a:xfrm>
          <a:prstGeom prst="rect">
            <a:avLst/>
          </a:prstGeom>
        </p:spPr>
      </p:pic>
      <p:pic>
        <p:nvPicPr>
          <p:cNvPr id="45" name="Picture 44" descr="Logo, company name&#10;&#10;Description automatically generated">
            <a:extLst>
              <a:ext uri="{FF2B5EF4-FFF2-40B4-BE49-F238E27FC236}">
                <a16:creationId xmlns:a16="http://schemas.microsoft.com/office/drawing/2014/main" id="{BB9E0270-25FD-7749-8B0A-D9B90D79A5D5}"/>
              </a:ext>
            </a:extLst>
          </p:cNvPr>
          <p:cNvPicPr>
            <a:picLocks noChangeAspect="1"/>
          </p:cNvPicPr>
          <p:nvPr/>
        </p:nvPicPr>
        <p:blipFill>
          <a:blip r:embed="rId38">
            <a:extLst>
              <a:ext uri="{28A0092B-C50C-407E-A947-70E740481C1C}">
                <a14:useLocalDpi xmlns:a14="http://schemas.microsoft.com/office/drawing/2010/main"/>
              </a:ext>
            </a:extLst>
          </a:blip>
          <a:stretch>
            <a:fillRect/>
          </a:stretch>
        </p:blipFill>
        <p:spPr>
          <a:xfrm>
            <a:off x="9357440" y="1931129"/>
            <a:ext cx="1143000" cy="752475"/>
          </a:xfrm>
          <a:prstGeom prst="rect">
            <a:avLst/>
          </a:prstGeom>
        </p:spPr>
      </p:pic>
      <p:pic>
        <p:nvPicPr>
          <p:cNvPr id="1028" name="Picture 4" descr="Aurora">
            <a:extLst>
              <a:ext uri="{FF2B5EF4-FFF2-40B4-BE49-F238E27FC236}">
                <a16:creationId xmlns:a16="http://schemas.microsoft.com/office/drawing/2014/main" id="{789349F2-E481-DC41-9DA9-97A006529B7F}"/>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214735" y="4488882"/>
            <a:ext cx="1519599" cy="7597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ck Ag">
            <a:extLst>
              <a:ext uri="{FF2B5EF4-FFF2-40B4-BE49-F238E27FC236}">
                <a16:creationId xmlns:a16="http://schemas.microsoft.com/office/drawing/2014/main" id="{2BFFAD08-286A-1E42-8CC1-304A3910E813}"/>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80949" y="3042012"/>
            <a:ext cx="1190247" cy="59512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randt">
            <a:extLst>
              <a:ext uri="{FF2B5EF4-FFF2-40B4-BE49-F238E27FC236}">
                <a16:creationId xmlns:a16="http://schemas.microsoft.com/office/drawing/2014/main" id="{EF787160-7A2D-5D4F-BBAF-BDACD44C2870}"/>
              </a:ext>
            </a:extLst>
          </p:cNvPr>
          <p:cNvPicPr>
            <a:picLocks noChangeAspect="1" noChangeArrowheads="1"/>
          </p:cNvPicPr>
          <p:nvPr/>
        </p:nvPicPr>
        <p:blipFill>
          <a:blip r:embed="rId41" cstate="screen">
            <a:extLst>
              <a:ext uri="{28A0092B-C50C-407E-A947-70E740481C1C}">
                <a14:useLocalDpi xmlns:a14="http://schemas.microsoft.com/office/drawing/2010/main"/>
              </a:ext>
            </a:extLst>
          </a:blip>
          <a:srcRect/>
          <a:stretch>
            <a:fillRect/>
          </a:stretch>
        </p:blipFill>
        <p:spPr bwMode="auto">
          <a:xfrm>
            <a:off x="1631293" y="5450666"/>
            <a:ext cx="1402880" cy="7014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DMS">
            <a:extLst>
              <a:ext uri="{FF2B5EF4-FFF2-40B4-BE49-F238E27FC236}">
                <a16:creationId xmlns:a16="http://schemas.microsoft.com/office/drawing/2014/main" id="{F5BFCD4A-76AA-D542-89DA-25F484C46B6E}"/>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6300490" y="2033731"/>
            <a:ext cx="1534123" cy="76706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ahler">
            <a:extLst>
              <a:ext uri="{FF2B5EF4-FFF2-40B4-BE49-F238E27FC236}">
                <a16:creationId xmlns:a16="http://schemas.microsoft.com/office/drawing/2014/main" id="{57C721ED-CC91-D24C-A8F4-3E3212BE6C3A}"/>
              </a:ext>
            </a:extLst>
          </p:cNvPr>
          <p:cNvPicPr>
            <a:picLocks noChangeAspect="1" noChangeArrowheads="1"/>
          </p:cNvPicPr>
          <p:nvPr/>
        </p:nvPicPr>
        <p:blipFill>
          <a:blip r:embed="rId43" cstate="screen">
            <a:extLst>
              <a:ext uri="{28A0092B-C50C-407E-A947-70E740481C1C}">
                <a14:useLocalDpi xmlns:a14="http://schemas.microsoft.com/office/drawing/2010/main"/>
              </a:ext>
            </a:extLst>
          </a:blip>
          <a:srcRect/>
          <a:stretch>
            <a:fillRect/>
          </a:stretch>
        </p:blipFill>
        <p:spPr bwMode="auto">
          <a:xfrm>
            <a:off x="-90273" y="5534082"/>
            <a:ext cx="1850503" cy="3690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and green logo&#10;&#10;Description automatically generated">
            <a:extLst>
              <a:ext uri="{FF2B5EF4-FFF2-40B4-BE49-F238E27FC236}">
                <a16:creationId xmlns:a16="http://schemas.microsoft.com/office/drawing/2014/main" id="{886A45D0-9361-838F-9980-003B01C078C0}"/>
              </a:ext>
            </a:extLst>
          </p:cNvPr>
          <p:cNvPicPr>
            <a:picLocks noChangeAspect="1"/>
          </p:cNvPicPr>
          <p:nvPr/>
        </p:nvPicPr>
        <p:blipFill>
          <a:blip r:embed="rId44"/>
          <a:stretch>
            <a:fillRect/>
          </a:stretch>
        </p:blipFill>
        <p:spPr>
          <a:xfrm>
            <a:off x="304573" y="1332921"/>
            <a:ext cx="954925" cy="636617"/>
          </a:xfrm>
          <a:prstGeom prst="rect">
            <a:avLst/>
          </a:prstGeom>
        </p:spPr>
      </p:pic>
      <p:pic>
        <p:nvPicPr>
          <p:cNvPr id="5" name="Picture 4" descr="A logo with text on it&#10;&#10;Description automatically generated">
            <a:extLst>
              <a:ext uri="{FF2B5EF4-FFF2-40B4-BE49-F238E27FC236}">
                <a16:creationId xmlns:a16="http://schemas.microsoft.com/office/drawing/2014/main" id="{4D333313-6880-8146-09C3-7C585F686691}"/>
              </a:ext>
            </a:extLst>
          </p:cNvPr>
          <p:cNvPicPr>
            <a:picLocks noChangeAspect="1"/>
          </p:cNvPicPr>
          <p:nvPr/>
        </p:nvPicPr>
        <p:blipFill>
          <a:blip r:embed="rId45"/>
          <a:stretch>
            <a:fillRect/>
          </a:stretch>
        </p:blipFill>
        <p:spPr>
          <a:xfrm>
            <a:off x="4846823" y="1249097"/>
            <a:ext cx="1078864" cy="720441"/>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ED25E7AB-AE65-069D-F9BD-E750C92242CE}"/>
              </a:ext>
            </a:extLst>
          </p:cNvPr>
          <p:cNvPicPr>
            <a:picLocks noChangeAspect="1"/>
          </p:cNvPicPr>
          <p:nvPr/>
        </p:nvPicPr>
        <p:blipFill>
          <a:blip r:embed="rId46"/>
          <a:stretch>
            <a:fillRect/>
          </a:stretch>
        </p:blipFill>
        <p:spPr>
          <a:xfrm>
            <a:off x="10543092" y="1473779"/>
            <a:ext cx="1318341" cy="305792"/>
          </a:xfrm>
          <a:prstGeom prst="rect">
            <a:avLst/>
          </a:prstGeom>
        </p:spPr>
      </p:pic>
      <p:pic>
        <p:nvPicPr>
          <p:cNvPr id="12" name="Picture 11" descr="A logo with text and a bird&#10;&#10;Description automatically generated with medium confidence">
            <a:extLst>
              <a:ext uri="{FF2B5EF4-FFF2-40B4-BE49-F238E27FC236}">
                <a16:creationId xmlns:a16="http://schemas.microsoft.com/office/drawing/2014/main" id="{4F86C34F-37E7-5A4D-3013-A877D2F995CD}"/>
              </a:ext>
            </a:extLst>
          </p:cNvPr>
          <p:cNvPicPr>
            <a:picLocks noChangeAspect="1"/>
          </p:cNvPicPr>
          <p:nvPr/>
        </p:nvPicPr>
        <p:blipFill>
          <a:blip r:embed="rId47"/>
          <a:stretch>
            <a:fillRect/>
          </a:stretch>
        </p:blipFill>
        <p:spPr>
          <a:xfrm>
            <a:off x="231816" y="2218082"/>
            <a:ext cx="1539113" cy="580691"/>
          </a:xfrm>
          <a:prstGeom prst="rect">
            <a:avLst/>
          </a:prstGeom>
        </p:spPr>
      </p:pic>
      <p:pic>
        <p:nvPicPr>
          <p:cNvPr id="14" name="Picture 13" descr="A close-up of a logo&#10;&#10;Description automatically generated">
            <a:extLst>
              <a:ext uri="{FF2B5EF4-FFF2-40B4-BE49-F238E27FC236}">
                <a16:creationId xmlns:a16="http://schemas.microsoft.com/office/drawing/2014/main" id="{A2383002-CC9E-496B-0F5D-CF1FE9562E34}"/>
              </a:ext>
            </a:extLst>
          </p:cNvPr>
          <p:cNvPicPr>
            <a:picLocks noChangeAspect="1"/>
          </p:cNvPicPr>
          <p:nvPr/>
        </p:nvPicPr>
        <p:blipFill>
          <a:blip r:embed="rId48"/>
          <a:stretch>
            <a:fillRect/>
          </a:stretch>
        </p:blipFill>
        <p:spPr>
          <a:xfrm>
            <a:off x="1346465" y="1170725"/>
            <a:ext cx="1817265" cy="908633"/>
          </a:xfrm>
          <a:prstGeom prst="rect">
            <a:avLst/>
          </a:prstGeom>
        </p:spPr>
      </p:pic>
      <p:pic>
        <p:nvPicPr>
          <p:cNvPr id="16" name="Picture 15" descr="A purple and black logo&#10;&#10;Description automatically generated">
            <a:extLst>
              <a:ext uri="{FF2B5EF4-FFF2-40B4-BE49-F238E27FC236}">
                <a16:creationId xmlns:a16="http://schemas.microsoft.com/office/drawing/2014/main" id="{3E1A7CAB-59DC-AF87-D32B-9C30E1C15792}"/>
              </a:ext>
            </a:extLst>
          </p:cNvPr>
          <p:cNvPicPr>
            <a:picLocks noChangeAspect="1"/>
          </p:cNvPicPr>
          <p:nvPr/>
        </p:nvPicPr>
        <p:blipFill>
          <a:blip r:embed="rId49"/>
          <a:stretch>
            <a:fillRect/>
          </a:stretch>
        </p:blipFill>
        <p:spPr>
          <a:xfrm>
            <a:off x="6114087" y="5284612"/>
            <a:ext cx="1184592" cy="592296"/>
          </a:xfrm>
          <a:prstGeom prst="rect">
            <a:avLst/>
          </a:prstGeom>
        </p:spPr>
      </p:pic>
      <p:pic>
        <p:nvPicPr>
          <p:cNvPr id="19" name="Picture 18" descr="A black and white logo&#10;&#10;Description automatically generated">
            <a:extLst>
              <a:ext uri="{FF2B5EF4-FFF2-40B4-BE49-F238E27FC236}">
                <a16:creationId xmlns:a16="http://schemas.microsoft.com/office/drawing/2014/main" id="{C7AB0ECD-D8CE-5FF1-9284-8B33E8611A07}"/>
              </a:ext>
            </a:extLst>
          </p:cNvPr>
          <p:cNvPicPr>
            <a:picLocks noChangeAspect="1"/>
          </p:cNvPicPr>
          <p:nvPr/>
        </p:nvPicPr>
        <p:blipFill>
          <a:blip r:embed="rId50"/>
          <a:stretch>
            <a:fillRect/>
          </a:stretch>
        </p:blipFill>
        <p:spPr>
          <a:xfrm>
            <a:off x="3123306" y="1286205"/>
            <a:ext cx="1610278" cy="805139"/>
          </a:xfrm>
          <a:prstGeom prst="rect">
            <a:avLst/>
          </a:prstGeom>
        </p:spPr>
      </p:pic>
      <p:pic>
        <p:nvPicPr>
          <p:cNvPr id="23" name="Picture 22" descr="A logo for a software company&#10;&#10;Description automatically generated">
            <a:extLst>
              <a:ext uri="{FF2B5EF4-FFF2-40B4-BE49-F238E27FC236}">
                <a16:creationId xmlns:a16="http://schemas.microsoft.com/office/drawing/2014/main" id="{6324773A-6BC3-E196-C1B7-8ABEC3641B51}"/>
              </a:ext>
            </a:extLst>
          </p:cNvPr>
          <p:cNvPicPr>
            <a:picLocks noChangeAspect="1"/>
          </p:cNvPicPr>
          <p:nvPr/>
        </p:nvPicPr>
        <p:blipFill>
          <a:blip r:embed="rId51"/>
          <a:stretch>
            <a:fillRect/>
          </a:stretch>
        </p:blipFill>
        <p:spPr>
          <a:xfrm>
            <a:off x="1940559" y="2101159"/>
            <a:ext cx="1093614" cy="648719"/>
          </a:xfrm>
          <a:prstGeom prst="rect">
            <a:avLst/>
          </a:prstGeom>
        </p:spPr>
      </p:pic>
      <p:pic>
        <p:nvPicPr>
          <p:cNvPr id="25" name="Picture 24" descr="A close-up of a logo&#10;&#10;Description automatically generated">
            <a:extLst>
              <a:ext uri="{FF2B5EF4-FFF2-40B4-BE49-F238E27FC236}">
                <a16:creationId xmlns:a16="http://schemas.microsoft.com/office/drawing/2014/main" id="{3DE4639C-5A55-928F-7618-BB0907CA370B}"/>
              </a:ext>
            </a:extLst>
          </p:cNvPr>
          <p:cNvPicPr>
            <a:picLocks noChangeAspect="1"/>
          </p:cNvPicPr>
          <p:nvPr/>
        </p:nvPicPr>
        <p:blipFill>
          <a:blip r:embed="rId52"/>
          <a:stretch>
            <a:fillRect/>
          </a:stretch>
        </p:blipFill>
        <p:spPr>
          <a:xfrm>
            <a:off x="4882619" y="2108791"/>
            <a:ext cx="1190246" cy="595123"/>
          </a:xfrm>
          <a:prstGeom prst="rect">
            <a:avLst/>
          </a:prstGeom>
        </p:spPr>
      </p:pic>
      <p:pic>
        <p:nvPicPr>
          <p:cNvPr id="27" name="Picture 26" descr="A logo of a company&#10;&#10;Description automatically generated">
            <a:extLst>
              <a:ext uri="{FF2B5EF4-FFF2-40B4-BE49-F238E27FC236}">
                <a16:creationId xmlns:a16="http://schemas.microsoft.com/office/drawing/2014/main" id="{D9165DAB-EA96-190C-B9C9-B9D1F53A1CF6}"/>
              </a:ext>
            </a:extLst>
          </p:cNvPr>
          <p:cNvPicPr>
            <a:picLocks noChangeAspect="1"/>
          </p:cNvPicPr>
          <p:nvPr/>
        </p:nvPicPr>
        <p:blipFill>
          <a:blip r:embed="rId53"/>
          <a:stretch>
            <a:fillRect/>
          </a:stretch>
        </p:blipFill>
        <p:spPr>
          <a:xfrm>
            <a:off x="7858479" y="2160272"/>
            <a:ext cx="1345212" cy="508191"/>
          </a:xfrm>
          <a:prstGeom prst="rect">
            <a:avLst/>
          </a:prstGeom>
        </p:spPr>
      </p:pic>
    </p:spTree>
    <p:extLst>
      <p:ext uri="{BB962C8B-B14F-4D97-AF65-F5344CB8AC3E}">
        <p14:creationId xmlns:p14="http://schemas.microsoft.com/office/powerpoint/2010/main" val="53689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DAFB1-AB6E-4260-8BBA-E15F34435CE3}"/>
              </a:ext>
            </a:extLst>
          </p:cNvPr>
          <p:cNvSpPr>
            <a:spLocks noGrp="1"/>
          </p:cNvSpPr>
          <p:nvPr>
            <p:ph type="title"/>
          </p:nvPr>
        </p:nvSpPr>
        <p:spPr>
          <a:xfrm>
            <a:off x="1906555" y="466531"/>
            <a:ext cx="8378890" cy="1104789"/>
          </a:xfrm>
        </p:spPr>
        <p:txBody>
          <a:bodyPr/>
          <a:lstStyle/>
          <a:p>
            <a:pPr algn="ctr"/>
            <a:r>
              <a:rPr lang="en-US" dirty="0">
                <a:solidFill>
                  <a:schemeClr val="accent1">
                    <a:lumMod val="75000"/>
                  </a:schemeClr>
                </a:solidFill>
                <a:cs typeface="Arial" panose="020B0604020202020204" pitchFamily="34" charset="0"/>
              </a:rPr>
              <a:t>AgGateway is Member-Driven!</a:t>
            </a:r>
            <a:endParaRPr lang="en-US" sz="4400" b="1" dirty="0">
              <a:solidFill>
                <a:schemeClr val="accent1">
                  <a:lumMod val="75000"/>
                </a:schemeClr>
              </a:solidFill>
              <a:cs typeface="Arial" panose="020B0604020202020204" pitchFamily="34" charset="0"/>
            </a:endParaRPr>
          </a:p>
        </p:txBody>
      </p:sp>
      <p:pic>
        <p:nvPicPr>
          <p:cNvPr id="7" name="Picture 6" descr="A person sitting in front of a crowd&#10;&#10;Description automatically generated">
            <a:extLst>
              <a:ext uri="{FF2B5EF4-FFF2-40B4-BE49-F238E27FC236}">
                <a16:creationId xmlns:a16="http://schemas.microsoft.com/office/drawing/2014/main" id="{632B0395-58AD-4E17-9D04-EEA40A2972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99672" y="1739271"/>
            <a:ext cx="3791988" cy="2613415"/>
          </a:xfrm>
          <a:prstGeom prst="rect">
            <a:avLst/>
          </a:prstGeom>
        </p:spPr>
      </p:pic>
      <p:pic>
        <p:nvPicPr>
          <p:cNvPr id="5" name="Content Placeholder 4" descr="A group of people around a table&#10;&#10;Description automatically generated">
            <a:extLst>
              <a:ext uri="{FF2B5EF4-FFF2-40B4-BE49-F238E27FC236}">
                <a16:creationId xmlns:a16="http://schemas.microsoft.com/office/drawing/2014/main" id="{0FE9BE61-FCF1-4ABE-97C0-8AACC06F0B45}"/>
              </a:ext>
            </a:extLst>
          </p:cNvPr>
          <p:cNvPicPr>
            <a:picLocks noGrp="1" noChangeAspect="1"/>
          </p:cNvPicPr>
          <p:nvPr>
            <p:ph idx="1"/>
          </p:nvPr>
        </p:nvPicPr>
        <p:blipFill rotWithShape="1">
          <a:blip r:embed="rId4">
            <a:extLst>
              <a:ext uri="{28A0092B-C50C-407E-A947-70E740481C1C}">
                <a14:useLocalDpi xmlns:a14="http://schemas.microsoft.com/office/drawing/2010/main"/>
              </a:ext>
            </a:extLst>
          </a:blip>
          <a:srcRect l="4598" r="3427"/>
          <a:stretch/>
        </p:blipFill>
        <p:spPr>
          <a:xfrm>
            <a:off x="200340" y="1739271"/>
            <a:ext cx="3686175" cy="2613415"/>
          </a:xfrm>
          <a:prstGeom prst="rect">
            <a:avLst/>
          </a:prstGeom>
        </p:spPr>
      </p:pic>
      <p:pic>
        <p:nvPicPr>
          <p:cNvPr id="6" name="Picture 5" descr="A group of people sitting at a table&#10;&#10;Description automatically generated">
            <a:extLst>
              <a:ext uri="{FF2B5EF4-FFF2-40B4-BE49-F238E27FC236}">
                <a16:creationId xmlns:a16="http://schemas.microsoft.com/office/drawing/2014/main" id="{8C09FB80-CF54-4819-9551-D6F15A0FB88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44706" y="2896688"/>
            <a:ext cx="3920123" cy="2613415"/>
          </a:xfrm>
          <a:prstGeom prst="rect">
            <a:avLst/>
          </a:prstGeom>
        </p:spPr>
      </p:pic>
    </p:spTree>
    <p:extLst>
      <p:ext uri="{BB962C8B-B14F-4D97-AF65-F5344CB8AC3E}">
        <p14:creationId xmlns:p14="http://schemas.microsoft.com/office/powerpoint/2010/main" val="39651098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3697" y="427511"/>
            <a:ext cx="8585718" cy="1325563"/>
          </a:xfrm>
        </p:spPr>
        <p:txBody>
          <a:bodyPr/>
          <a:lstStyle/>
          <a:p>
            <a:pPr algn="ctr"/>
            <a:r>
              <a:rPr lang="en-US" dirty="0">
                <a:solidFill>
                  <a:schemeClr val="accent1">
                    <a:lumMod val="75000"/>
                  </a:schemeClr>
                </a:solidFill>
                <a:cs typeface="Arial" panose="020B0604020202020204" pitchFamily="34" charset="0"/>
              </a:rPr>
              <a:t>AgGateway Around the Globe</a:t>
            </a:r>
            <a:endParaRPr lang="en-US" sz="4400" b="1" dirty="0">
              <a:solidFill>
                <a:schemeClr val="accent1">
                  <a:lumMod val="75000"/>
                </a:schemeClr>
              </a:solidFill>
              <a:cs typeface="Arial" panose="020B0604020202020204" pitchFamily="34" charset="0"/>
            </a:endParaRPr>
          </a:p>
        </p:txBody>
      </p:sp>
      <p:pic>
        <p:nvPicPr>
          <p:cNvPr id="7" name="Picture 6">
            <a:extLst>
              <a:ext uri="{FF2B5EF4-FFF2-40B4-BE49-F238E27FC236}">
                <a16:creationId xmlns:a16="http://schemas.microsoft.com/office/drawing/2014/main" id="{2CA8D8EE-8E45-436E-8865-231279D12C2E}"/>
              </a:ext>
            </a:extLst>
          </p:cNvPr>
          <p:cNvPicPr>
            <a:picLocks noChangeAspect="1"/>
          </p:cNvPicPr>
          <p:nvPr/>
        </p:nvPicPr>
        <p:blipFill>
          <a:blip r:embed="rId3"/>
          <a:stretch>
            <a:fillRect/>
          </a:stretch>
        </p:blipFill>
        <p:spPr>
          <a:xfrm>
            <a:off x="1295415" y="2301805"/>
            <a:ext cx="9144000" cy="3716083"/>
          </a:xfrm>
          <a:prstGeom prst="rect">
            <a:avLst/>
          </a:prstGeom>
        </p:spPr>
      </p:pic>
      <p:pic>
        <p:nvPicPr>
          <p:cNvPr id="8" name="Picture 7">
            <a:extLst>
              <a:ext uri="{FF2B5EF4-FFF2-40B4-BE49-F238E27FC236}">
                <a16:creationId xmlns:a16="http://schemas.microsoft.com/office/drawing/2014/main" id="{28364E71-D3B4-488F-8E8E-EBEE6E4E99D0}"/>
              </a:ext>
            </a:extLst>
          </p:cNvPr>
          <p:cNvPicPr>
            <a:picLocks noChangeAspect="1"/>
          </p:cNvPicPr>
          <p:nvPr/>
        </p:nvPicPr>
        <p:blipFill>
          <a:blip r:embed="rId4"/>
          <a:stretch>
            <a:fillRect/>
          </a:stretch>
        </p:blipFill>
        <p:spPr>
          <a:xfrm>
            <a:off x="5562588" y="3082974"/>
            <a:ext cx="152413" cy="152413"/>
          </a:xfrm>
          <a:prstGeom prst="rect">
            <a:avLst/>
          </a:prstGeom>
        </p:spPr>
      </p:pic>
      <p:sp>
        <p:nvSpPr>
          <p:cNvPr id="9" name="Oval 8">
            <a:extLst>
              <a:ext uri="{FF2B5EF4-FFF2-40B4-BE49-F238E27FC236}">
                <a16:creationId xmlns:a16="http://schemas.microsoft.com/office/drawing/2014/main" id="{A53BB208-1FC6-4418-8370-AEB203D4608B}"/>
              </a:ext>
            </a:extLst>
          </p:cNvPr>
          <p:cNvSpPr/>
          <p:nvPr/>
        </p:nvSpPr>
        <p:spPr>
          <a:xfrm>
            <a:off x="3909061" y="4504433"/>
            <a:ext cx="183555" cy="1835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24531CE-BF0D-46D7-8F37-90FEC4CE9786}"/>
              </a:ext>
            </a:extLst>
          </p:cNvPr>
          <p:cNvSpPr/>
          <p:nvPr/>
        </p:nvSpPr>
        <p:spPr>
          <a:xfrm>
            <a:off x="8378192" y="3627369"/>
            <a:ext cx="183555" cy="1835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0D1D0B8A-240D-408D-9C10-83AEB003EF7A}"/>
              </a:ext>
            </a:extLst>
          </p:cNvPr>
          <p:cNvSpPr/>
          <p:nvPr/>
        </p:nvSpPr>
        <p:spPr>
          <a:xfrm>
            <a:off x="8961121" y="4915577"/>
            <a:ext cx="183555" cy="18355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82328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02B1F50-2357-4B69-86BD-89561EB03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70" t="4704" r="1029" b="5829"/>
          <a:stretch/>
        </p:blipFill>
        <p:spPr bwMode="auto">
          <a:xfrm>
            <a:off x="1087534" y="981164"/>
            <a:ext cx="9204131" cy="518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36E78057-80C2-4725-9477-65C232779FB6}"/>
              </a:ext>
            </a:extLst>
          </p:cNvPr>
          <p:cNvSpPr txBox="1"/>
          <p:nvPr/>
        </p:nvSpPr>
        <p:spPr>
          <a:xfrm>
            <a:off x="1658774" y="334833"/>
            <a:ext cx="8343641" cy="646331"/>
          </a:xfrm>
          <a:prstGeom prst="rect">
            <a:avLst/>
          </a:prstGeom>
          <a:noFill/>
        </p:spPr>
        <p:txBody>
          <a:bodyPr wrap="square" rtlCol="0">
            <a:spAutoFit/>
          </a:bodyPr>
          <a:lstStyle/>
          <a:p>
            <a:pPr algn="ctr"/>
            <a:r>
              <a:rPr lang="en-US" altLang="en-US" sz="3600" b="1" dirty="0">
                <a:solidFill>
                  <a:schemeClr val="accent1">
                    <a:lumMod val="75000"/>
                  </a:schemeClr>
                </a:solidFill>
              </a:rPr>
              <a:t>AgGateway Operating Structure</a:t>
            </a:r>
          </a:p>
        </p:txBody>
      </p:sp>
    </p:spTree>
    <p:extLst>
      <p:ext uri="{BB962C8B-B14F-4D97-AF65-F5344CB8AC3E}">
        <p14:creationId xmlns:p14="http://schemas.microsoft.com/office/powerpoint/2010/main" val="406082647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0E28F-6007-49B5-B1AB-9AC35D449520}"/>
              </a:ext>
            </a:extLst>
          </p:cNvPr>
          <p:cNvSpPr>
            <a:spLocks noGrp="1"/>
          </p:cNvSpPr>
          <p:nvPr>
            <p:ph type="title"/>
          </p:nvPr>
        </p:nvSpPr>
        <p:spPr>
          <a:xfrm>
            <a:off x="406400" y="177801"/>
            <a:ext cx="10515600" cy="840767"/>
          </a:xfrm>
        </p:spPr>
        <p:txBody>
          <a:bodyPr>
            <a:normAutofit/>
          </a:bodyPr>
          <a:lstStyle/>
          <a:p>
            <a:pPr algn="ctr"/>
            <a:r>
              <a:rPr lang="en-US" dirty="0">
                <a:solidFill>
                  <a:schemeClr val="accent1">
                    <a:lumMod val="75000"/>
                  </a:schemeClr>
                </a:solidFill>
                <a:cs typeface="Arial" panose="020B0604020202020204" pitchFamily="34" charset="0"/>
              </a:rPr>
              <a:t>AgGateway Staff</a:t>
            </a:r>
            <a:endParaRPr lang="en-US" sz="4400" b="1" dirty="0">
              <a:solidFill>
                <a:schemeClr val="accent1">
                  <a:lumMod val="75000"/>
                </a:schemeClr>
              </a:solidFill>
              <a:cs typeface="Arial" panose="020B0604020202020204" pitchFamily="34" charset="0"/>
            </a:endParaRPr>
          </a:p>
        </p:txBody>
      </p:sp>
      <p:sp>
        <p:nvSpPr>
          <p:cNvPr id="3" name="Content Placeholder 2">
            <a:extLst>
              <a:ext uri="{FF2B5EF4-FFF2-40B4-BE49-F238E27FC236}">
                <a16:creationId xmlns:a16="http://schemas.microsoft.com/office/drawing/2014/main" id="{A2E9B93B-F6EF-4966-BA36-0463A10950DE}"/>
              </a:ext>
            </a:extLst>
          </p:cNvPr>
          <p:cNvSpPr>
            <a:spLocks noGrp="1"/>
          </p:cNvSpPr>
          <p:nvPr>
            <p:ph idx="1"/>
          </p:nvPr>
        </p:nvSpPr>
        <p:spPr>
          <a:xfrm>
            <a:off x="406400" y="1018568"/>
            <a:ext cx="9409794" cy="5084666"/>
          </a:xfrm>
        </p:spPr>
        <p:txBody>
          <a:bodyPr>
            <a:noAutofit/>
          </a:bodyPr>
          <a:lstStyle/>
          <a:p>
            <a:r>
              <a:rPr lang="en-US" sz="2200" b="1" dirty="0"/>
              <a:t>Brent Kemp</a:t>
            </a:r>
            <a:r>
              <a:rPr lang="en-US" sz="2200" dirty="0"/>
              <a:t>– President/CEO</a:t>
            </a:r>
          </a:p>
          <a:p>
            <a:r>
              <a:rPr lang="en-US" sz="2200" b="1" dirty="0"/>
              <a:t>Jeremy Wilson</a:t>
            </a:r>
            <a:r>
              <a:rPr lang="en-US" sz="2200" dirty="0"/>
              <a:t>– Executive VP/COO/North America Regional Director</a:t>
            </a:r>
          </a:p>
          <a:p>
            <a:r>
              <a:rPr lang="en-US" sz="2200" b="1" dirty="0"/>
              <a:t>Jim Wilson </a:t>
            </a:r>
            <a:r>
              <a:rPr lang="en-US" sz="2200" dirty="0"/>
              <a:t>– Chief Technology Officer</a:t>
            </a:r>
          </a:p>
          <a:p>
            <a:r>
              <a:rPr lang="en-US" sz="2200" b="1" dirty="0"/>
              <a:t>Conny Graumans </a:t>
            </a:r>
            <a:r>
              <a:rPr lang="en-US" sz="2200" dirty="0"/>
              <a:t>– Europe Regional Director</a:t>
            </a:r>
          </a:p>
          <a:p>
            <a:r>
              <a:rPr lang="en-US" sz="2200" b="1" dirty="0"/>
              <a:t>José Loyola – </a:t>
            </a:r>
            <a:r>
              <a:rPr lang="en-US" sz="2200" dirty="0"/>
              <a:t>Latin America Regional Director</a:t>
            </a:r>
          </a:p>
          <a:p>
            <a:r>
              <a:rPr lang="en-US" sz="2200" b="1" dirty="0"/>
              <a:t>Paul Schrimpf</a:t>
            </a:r>
            <a:r>
              <a:rPr lang="en-US" sz="2200" dirty="0"/>
              <a:t>– Marketing and Communications Director</a:t>
            </a:r>
          </a:p>
          <a:p>
            <a:r>
              <a:rPr lang="en-US" sz="2200" b="1" dirty="0"/>
              <a:t>Ben Craker</a:t>
            </a:r>
            <a:r>
              <a:rPr lang="en-US" sz="2200" dirty="0"/>
              <a:t>– Portfolio Manager</a:t>
            </a:r>
          </a:p>
          <a:p>
            <a:r>
              <a:rPr lang="en-US" sz="2200" b="1" dirty="0"/>
              <a:t>Leslie Hedges </a:t>
            </a:r>
            <a:r>
              <a:rPr lang="en-US" sz="2200" dirty="0"/>
              <a:t>– Director of Member Relations</a:t>
            </a:r>
          </a:p>
          <a:p>
            <a:r>
              <a:rPr lang="en-US" sz="2200" b="1" dirty="0"/>
              <a:t>Meri Kotlas </a:t>
            </a:r>
            <a:r>
              <a:rPr lang="en-US" sz="2200" dirty="0"/>
              <a:t>– Web Media Support and Graphic Design Specialist</a:t>
            </a:r>
          </a:p>
          <a:p>
            <a:r>
              <a:rPr lang="en-US" sz="2200" b="1" dirty="0"/>
              <a:t>Chris Crutchfield</a:t>
            </a:r>
            <a:r>
              <a:rPr lang="en-US" sz="2200" dirty="0"/>
              <a:t> – AGIIS Product Manager</a:t>
            </a:r>
          </a:p>
          <a:p>
            <a:r>
              <a:rPr lang="en-US" sz="2200" b="1" dirty="0"/>
              <a:t>Nikki Marshall </a:t>
            </a:r>
            <a:r>
              <a:rPr lang="en-US" sz="2200" dirty="0"/>
              <a:t>– Member Services Program Manager</a:t>
            </a:r>
          </a:p>
          <a:p>
            <a:r>
              <a:rPr lang="en-US" sz="2200" b="1" dirty="0"/>
              <a:t>Kimberly Chauche </a:t>
            </a:r>
            <a:r>
              <a:rPr lang="en-US" sz="2200" dirty="0"/>
              <a:t>– Administrative Assistant</a:t>
            </a:r>
          </a:p>
        </p:txBody>
      </p:sp>
    </p:spTree>
    <p:extLst>
      <p:ext uri="{BB962C8B-B14F-4D97-AF65-F5344CB8AC3E}">
        <p14:creationId xmlns:p14="http://schemas.microsoft.com/office/powerpoint/2010/main" val="2129075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131AC7A-C5D7-4EA9-B815-F6922385B28D}"/>
              </a:ext>
            </a:extLst>
          </p:cNvPr>
          <p:cNvSpPr>
            <a:spLocks noGrp="1"/>
          </p:cNvSpPr>
          <p:nvPr>
            <p:ph type="title"/>
          </p:nvPr>
        </p:nvSpPr>
        <p:spPr>
          <a:xfrm>
            <a:off x="609600" y="2438400"/>
            <a:ext cx="10972800" cy="990600"/>
          </a:xfrm>
        </p:spPr>
        <p:txBody>
          <a:bodyPr/>
          <a:lstStyle/>
          <a:p>
            <a:pPr algn="ctr"/>
            <a:r>
              <a:rPr lang="en-US" dirty="0">
                <a:solidFill>
                  <a:schemeClr val="accent1">
                    <a:lumMod val="75000"/>
                  </a:schemeClr>
                </a:solidFill>
                <a:cs typeface="Arial" panose="020B0604020202020204" pitchFamily="34" charset="0"/>
              </a:rPr>
              <a:t>AgGateway Working Groups</a:t>
            </a:r>
            <a:endParaRPr lang="en-US" sz="4400" b="1" dirty="0">
              <a:solidFill>
                <a:schemeClr val="accent1">
                  <a:lumMod val="75000"/>
                </a:schemeClr>
              </a:solidFill>
              <a:cs typeface="Arial" panose="020B0604020202020204" pitchFamily="34" charset="0"/>
            </a:endParaRPr>
          </a:p>
        </p:txBody>
      </p:sp>
    </p:spTree>
    <p:extLst>
      <p:ext uri="{BB962C8B-B14F-4D97-AF65-F5344CB8AC3E}">
        <p14:creationId xmlns:p14="http://schemas.microsoft.com/office/powerpoint/2010/main" val="2001957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A740F2-483C-413B-90CB-1CA7A5676BC1}"/>
              </a:ext>
            </a:extLst>
          </p:cNvPr>
          <p:cNvSpPr>
            <a:spLocks noGrp="1"/>
          </p:cNvSpPr>
          <p:nvPr>
            <p:ph type="title"/>
          </p:nvPr>
        </p:nvSpPr>
        <p:spPr>
          <a:xfrm>
            <a:off x="474015" y="265507"/>
            <a:ext cx="10972800" cy="403847"/>
          </a:xfrm>
        </p:spPr>
        <p:txBody>
          <a:bodyPr>
            <a:normAutofit fontScale="90000"/>
          </a:bodyPr>
          <a:lstStyle/>
          <a:p>
            <a:pPr algn="ctr"/>
            <a:r>
              <a:rPr lang="en-US" sz="4000" dirty="0">
                <a:solidFill>
                  <a:schemeClr val="accent1">
                    <a:lumMod val="75000"/>
                  </a:schemeClr>
                </a:solidFill>
                <a:cs typeface="Arial" panose="020B0604020202020204" pitchFamily="34" charset="0"/>
              </a:rPr>
              <a:t>From Idea to Working Group to Digital Resource</a:t>
            </a:r>
            <a:endParaRPr lang="en-US" sz="4000" b="1" dirty="0">
              <a:solidFill>
                <a:schemeClr val="accent1">
                  <a:lumMod val="75000"/>
                </a:schemeClr>
              </a:solidFill>
              <a:cs typeface="Arial" panose="020B0604020202020204" pitchFamily="34" charset="0"/>
            </a:endParaRPr>
          </a:p>
        </p:txBody>
      </p:sp>
      <p:sp>
        <p:nvSpPr>
          <p:cNvPr id="4" name="Flowchart: Document 3">
            <a:extLst>
              <a:ext uri="{FF2B5EF4-FFF2-40B4-BE49-F238E27FC236}">
                <a16:creationId xmlns:a16="http://schemas.microsoft.com/office/drawing/2014/main" id="{32EE9E9A-7ADC-407F-BBB0-FFE226EA6767}"/>
              </a:ext>
            </a:extLst>
          </p:cNvPr>
          <p:cNvSpPr/>
          <p:nvPr/>
        </p:nvSpPr>
        <p:spPr>
          <a:xfrm>
            <a:off x="3204531" y="1099627"/>
            <a:ext cx="1809845" cy="1539276"/>
          </a:xfrm>
          <a:prstGeom prst="flowChartDocumen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1219140"/>
            <a:r>
              <a:rPr lang="en-US" sz="2133" dirty="0">
                <a:solidFill>
                  <a:prstClr val="black"/>
                </a:solidFill>
                <a:latin typeface="Calibri"/>
                <a:cs typeface="Calibri"/>
              </a:rPr>
              <a:t>Working Group Charter</a:t>
            </a:r>
          </a:p>
        </p:txBody>
      </p:sp>
      <p:pic>
        <p:nvPicPr>
          <p:cNvPr id="6" name="Picture 2" descr="http://hudsonarealibrary.com/wp-content/uploads/2012/08/board_icon1.png">
            <a:extLst>
              <a:ext uri="{FF2B5EF4-FFF2-40B4-BE49-F238E27FC236}">
                <a16:creationId xmlns:a16="http://schemas.microsoft.com/office/drawing/2014/main" id="{750313E4-8568-4E42-80BF-86E843CFE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3605" y="1099627"/>
            <a:ext cx="1778869" cy="191595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B77DD5-47A8-42B3-9C3C-0F5AD604FAF7}"/>
              </a:ext>
            </a:extLst>
          </p:cNvPr>
          <p:cNvSpPr txBox="1"/>
          <p:nvPr/>
        </p:nvSpPr>
        <p:spPr>
          <a:xfrm>
            <a:off x="8849838" y="861979"/>
            <a:ext cx="2148948" cy="748795"/>
          </a:xfrm>
          <a:prstGeom prst="rect">
            <a:avLst/>
          </a:prstGeom>
          <a:noFill/>
        </p:spPr>
        <p:txBody>
          <a:bodyPr wrap="square" rtlCol="0">
            <a:spAutoFit/>
          </a:bodyPr>
          <a:lstStyle/>
          <a:p>
            <a:pPr algn="ctr" defTabSz="1219140"/>
            <a:r>
              <a:rPr lang="en-US" sz="2133" dirty="0">
                <a:solidFill>
                  <a:prstClr val="black"/>
                </a:solidFill>
                <a:latin typeface="Calibri"/>
              </a:rPr>
              <a:t>Working Group</a:t>
            </a:r>
          </a:p>
          <a:p>
            <a:pPr algn="ctr" defTabSz="1219140"/>
            <a:r>
              <a:rPr lang="en-US" sz="2133" dirty="0">
                <a:solidFill>
                  <a:prstClr val="black"/>
                </a:solidFill>
                <a:latin typeface="Calibri"/>
              </a:rPr>
              <a:t>Works</a:t>
            </a:r>
          </a:p>
        </p:txBody>
      </p:sp>
      <p:sp>
        <p:nvSpPr>
          <p:cNvPr id="8" name="TextBox 7">
            <a:extLst>
              <a:ext uri="{FF2B5EF4-FFF2-40B4-BE49-F238E27FC236}">
                <a16:creationId xmlns:a16="http://schemas.microsoft.com/office/drawing/2014/main" id="{4C161896-76C2-43FB-9C74-3BB7D03F3EA9}"/>
              </a:ext>
            </a:extLst>
          </p:cNvPr>
          <p:cNvSpPr txBox="1"/>
          <p:nvPr/>
        </p:nvSpPr>
        <p:spPr>
          <a:xfrm>
            <a:off x="154717" y="2844238"/>
            <a:ext cx="2590392" cy="3540200"/>
          </a:xfrm>
          <a:prstGeom prst="rect">
            <a:avLst/>
          </a:prstGeom>
          <a:noFill/>
        </p:spPr>
        <p:txBody>
          <a:bodyPr wrap="square" rtlCol="0">
            <a:spAutoFit/>
          </a:bodyPr>
          <a:lstStyle/>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Open to All with Interest in the Topic</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Define the Problem</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Set the Scope </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Align on the goals and key deliverables</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Express intertest in joining a working group</a:t>
            </a:r>
          </a:p>
          <a:p>
            <a:pPr marL="380981" indent="-380981" defTabSz="1219140">
              <a:buFont typeface="Arial" panose="020B0604020202020204" pitchFamily="34" charset="0"/>
              <a:buChar char="•"/>
            </a:pPr>
            <a:endParaRPr lang="en-US" sz="1867" dirty="0">
              <a:solidFill>
                <a:prstClr val="black"/>
              </a:solidFill>
              <a:latin typeface="Calibri"/>
            </a:endParaRPr>
          </a:p>
        </p:txBody>
      </p:sp>
      <p:cxnSp>
        <p:nvCxnSpPr>
          <p:cNvPr id="10" name="Straight Arrow Connector 9">
            <a:extLst>
              <a:ext uri="{FF2B5EF4-FFF2-40B4-BE49-F238E27FC236}">
                <a16:creationId xmlns:a16="http://schemas.microsoft.com/office/drawing/2014/main" id="{9E7AB488-9F1C-4CE7-A04B-F66D094DFC93}"/>
              </a:ext>
            </a:extLst>
          </p:cNvPr>
          <p:cNvCxnSpPr>
            <a:cxnSpLocks/>
          </p:cNvCxnSpPr>
          <p:nvPr/>
        </p:nvCxnSpPr>
        <p:spPr>
          <a:xfrm>
            <a:off x="2015984" y="1803400"/>
            <a:ext cx="729125"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EDE98765-3EAB-4F48-B929-C0432D87AEE3}"/>
              </a:ext>
            </a:extLst>
          </p:cNvPr>
          <p:cNvSpPr txBox="1"/>
          <p:nvPr/>
        </p:nvSpPr>
        <p:spPr>
          <a:xfrm>
            <a:off x="2800920" y="2742765"/>
            <a:ext cx="2794932" cy="3827523"/>
          </a:xfrm>
          <a:prstGeom prst="rect">
            <a:avLst/>
          </a:prstGeom>
          <a:noFill/>
        </p:spPr>
        <p:txBody>
          <a:bodyPr wrap="square" rtlCol="0">
            <a:spAutoFit/>
          </a:bodyPr>
          <a:lstStyle/>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Official document </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Goals, Objectives &amp; Deliverables</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Timeframe</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Select Chair/Co-Chair</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Companies/Orgs likely to join</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Submitted and approved by AgGateway CEO and VP/COO. </a:t>
            </a:r>
          </a:p>
          <a:p>
            <a:pPr marL="380981" indent="-380981" defTabSz="1219140">
              <a:buFont typeface="Arial" panose="020B0604020202020204" pitchFamily="34" charset="0"/>
              <a:buChar char="•"/>
            </a:pPr>
            <a:endParaRPr lang="en-US" sz="1867" dirty="0">
              <a:solidFill>
                <a:prstClr val="black"/>
              </a:solidFill>
              <a:latin typeface="Calibri"/>
            </a:endParaRPr>
          </a:p>
        </p:txBody>
      </p:sp>
      <p:pic>
        <p:nvPicPr>
          <p:cNvPr id="13" name="Picture 12" descr="A picture containing vector graphics&#10;&#10;Description automatically generated">
            <a:extLst>
              <a:ext uri="{FF2B5EF4-FFF2-40B4-BE49-F238E27FC236}">
                <a16:creationId xmlns:a16="http://schemas.microsoft.com/office/drawing/2014/main" id="{3CA7A4BC-805C-404D-A505-C1E010F9577E}"/>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7024" y="1376977"/>
            <a:ext cx="1418960" cy="1604199"/>
          </a:xfrm>
          <a:prstGeom prst="rect">
            <a:avLst/>
          </a:prstGeom>
        </p:spPr>
      </p:pic>
      <p:sp>
        <p:nvSpPr>
          <p:cNvPr id="16" name="TextBox 15">
            <a:extLst>
              <a:ext uri="{FF2B5EF4-FFF2-40B4-BE49-F238E27FC236}">
                <a16:creationId xmlns:a16="http://schemas.microsoft.com/office/drawing/2014/main" id="{3AB66135-885E-40FF-AEBA-419FE5F5B7D6}"/>
              </a:ext>
            </a:extLst>
          </p:cNvPr>
          <p:cNvSpPr txBox="1"/>
          <p:nvPr/>
        </p:nvSpPr>
        <p:spPr>
          <a:xfrm>
            <a:off x="607887" y="984994"/>
            <a:ext cx="1535677" cy="502766"/>
          </a:xfrm>
          <a:prstGeom prst="rect">
            <a:avLst/>
          </a:prstGeom>
          <a:noFill/>
        </p:spPr>
        <p:txBody>
          <a:bodyPr wrap="none" rtlCol="0">
            <a:spAutoFit/>
          </a:bodyPr>
          <a:lstStyle/>
          <a:p>
            <a:pPr algn="ctr" defTabSz="1219140"/>
            <a:r>
              <a:rPr lang="en-US" sz="2667" dirty="0">
                <a:solidFill>
                  <a:prstClr val="black"/>
                </a:solidFill>
                <a:latin typeface="Calibri"/>
              </a:rPr>
              <a:t>Meet Ups</a:t>
            </a:r>
          </a:p>
        </p:txBody>
      </p:sp>
      <p:pic>
        <p:nvPicPr>
          <p:cNvPr id="19" name="Picture 18" descr="Icon&#10;&#10;Description automatically generated">
            <a:extLst>
              <a:ext uri="{FF2B5EF4-FFF2-40B4-BE49-F238E27FC236}">
                <a16:creationId xmlns:a16="http://schemas.microsoft.com/office/drawing/2014/main" id="{C4229A76-7793-4F34-AC07-A32C73B8F89D}"/>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6540356" y="1751123"/>
            <a:ext cx="1249576" cy="1161715"/>
          </a:xfrm>
          <a:prstGeom prst="rect">
            <a:avLst/>
          </a:prstGeom>
        </p:spPr>
      </p:pic>
      <p:sp>
        <p:nvSpPr>
          <p:cNvPr id="20" name="TextBox 19">
            <a:extLst>
              <a:ext uri="{FF2B5EF4-FFF2-40B4-BE49-F238E27FC236}">
                <a16:creationId xmlns:a16="http://schemas.microsoft.com/office/drawing/2014/main" id="{28D8F953-49CA-4A73-89C9-E46BEAE83C52}"/>
              </a:ext>
            </a:extLst>
          </p:cNvPr>
          <p:cNvSpPr txBox="1"/>
          <p:nvPr/>
        </p:nvSpPr>
        <p:spPr>
          <a:xfrm>
            <a:off x="5774274" y="2886426"/>
            <a:ext cx="2970359" cy="3540200"/>
          </a:xfrm>
          <a:prstGeom prst="rect">
            <a:avLst/>
          </a:prstGeom>
          <a:noFill/>
        </p:spPr>
        <p:txBody>
          <a:bodyPr wrap="square" rtlCol="0">
            <a:spAutoFit/>
          </a:bodyPr>
          <a:lstStyle/>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Call for Participation</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Company/Org  first becomes an AgGateway member</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Then individuals </a:t>
            </a:r>
            <a:r>
              <a:rPr lang="en-US" sz="1867" b="1" dirty="0">
                <a:solidFill>
                  <a:prstClr val="black"/>
                </a:solidFill>
                <a:cs typeface="Arial" panose="020B0604020202020204" pitchFamily="34" charset="0"/>
              </a:rPr>
              <a:t>MUST </a:t>
            </a:r>
            <a:r>
              <a:rPr lang="en-US" sz="1867" dirty="0">
                <a:solidFill>
                  <a:prstClr val="black"/>
                </a:solidFill>
                <a:cs typeface="Arial" panose="020B0604020202020204" pitchFamily="34" charset="0"/>
              </a:rPr>
              <a:t>join the Working Group to participate by completing the form:</a:t>
            </a:r>
            <a:br>
              <a:rPr lang="en-US" sz="1867" dirty="0">
                <a:solidFill>
                  <a:prstClr val="black"/>
                </a:solidFill>
                <a:cs typeface="Arial" panose="020B0604020202020204" pitchFamily="34" charset="0"/>
              </a:rPr>
            </a:br>
            <a:r>
              <a:rPr lang="en-US" sz="1867" b="1" dirty="0">
                <a:solidFill>
                  <a:prstClr val="black"/>
                </a:solidFill>
                <a:cs typeface="Arial" panose="020B0604020202020204" pitchFamily="34" charset="0"/>
                <a:hlinkClick r:id="rId8"/>
              </a:rPr>
              <a:t>Join a Working Group</a:t>
            </a:r>
            <a:endParaRPr lang="en-US" sz="1867" dirty="0">
              <a:solidFill>
                <a:prstClr val="black"/>
              </a:solidFill>
              <a:cs typeface="Arial" panose="020B0604020202020204" pitchFamily="34" charset="0"/>
            </a:endParaRPr>
          </a:p>
          <a:p>
            <a:pPr marL="380981" indent="-380981" defTabSz="1219140">
              <a:buFont typeface="Arial" panose="020B0604020202020204" pitchFamily="34" charset="0"/>
              <a:buChar char="•"/>
            </a:pPr>
            <a:endParaRPr lang="en-US" sz="1867" dirty="0">
              <a:solidFill>
                <a:prstClr val="black"/>
              </a:solidFill>
              <a:latin typeface="Calibri"/>
            </a:endParaRPr>
          </a:p>
        </p:txBody>
      </p:sp>
      <p:sp>
        <p:nvSpPr>
          <p:cNvPr id="25" name="TextBox 24">
            <a:extLst>
              <a:ext uri="{FF2B5EF4-FFF2-40B4-BE49-F238E27FC236}">
                <a16:creationId xmlns:a16="http://schemas.microsoft.com/office/drawing/2014/main" id="{01207C9F-6934-447E-87B4-C6B9E9C15B8E}"/>
              </a:ext>
            </a:extLst>
          </p:cNvPr>
          <p:cNvSpPr txBox="1"/>
          <p:nvPr/>
        </p:nvSpPr>
        <p:spPr>
          <a:xfrm>
            <a:off x="6246354" y="1035600"/>
            <a:ext cx="1874359" cy="748795"/>
          </a:xfrm>
          <a:prstGeom prst="rect">
            <a:avLst/>
          </a:prstGeom>
          <a:noFill/>
        </p:spPr>
        <p:txBody>
          <a:bodyPr wrap="none" rtlCol="0">
            <a:spAutoFit/>
          </a:bodyPr>
          <a:lstStyle/>
          <a:p>
            <a:pPr algn="ctr" defTabSz="1219140"/>
            <a:r>
              <a:rPr lang="en-US" sz="2133" dirty="0">
                <a:solidFill>
                  <a:prstClr val="black"/>
                </a:solidFill>
                <a:latin typeface="Calibri"/>
              </a:rPr>
              <a:t>Join the </a:t>
            </a:r>
          </a:p>
          <a:p>
            <a:pPr algn="ctr" defTabSz="1219140"/>
            <a:r>
              <a:rPr lang="en-US" sz="2133" dirty="0">
                <a:solidFill>
                  <a:prstClr val="black"/>
                </a:solidFill>
                <a:latin typeface="Calibri"/>
              </a:rPr>
              <a:t>Working Group</a:t>
            </a:r>
          </a:p>
        </p:txBody>
      </p:sp>
      <p:sp>
        <p:nvSpPr>
          <p:cNvPr id="26" name="TextBox 25">
            <a:extLst>
              <a:ext uri="{FF2B5EF4-FFF2-40B4-BE49-F238E27FC236}">
                <a16:creationId xmlns:a16="http://schemas.microsoft.com/office/drawing/2014/main" id="{2B913249-A3B1-4A94-A340-6663B68250C3}"/>
              </a:ext>
            </a:extLst>
          </p:cNvPr>
          <p:cNvSpPr txBox="1"/>
          <p:nvPr/>
        </p:nvSpPr>
        <p:spPr>
          <a:xfrm>
            <a:off x="8709585" y="2694452"/>
            <a:ext cx="2590392" cy="3827523"/>
          </a:xfrm>
          <a:prstGeom prst="rect">
            <a:avLst/>
          </a:prstGeom>
          <a:noFill/>
        </p:spPr>
        <p:txBody>
          <a:bodyPr wrap="square" rtlCol="0">
            <a:spAutoFit/>
          </a:bodyPr>
          <a:lstStyle/>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Meet as scheduled</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Offline work</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Develop &amp; test digital assets</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Document</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Submit for approval</a:t>
            </a:r>
          </a:p>
          <a:p>
            <a:pPr marL="380981" indent="-380981" defTabSz="1219140">
              <a:buFont typeface="Arial" panose="020B0604020202020204" pitchFamily="34" charset="0"/>
              <a:buChar char="•"/>
            </a:pPr>
            <a:r>
              <a:rPr lang="en-US" sz="1867" dirty="0">
                <a:solidFill>
                  <a:prstClr val="black"/>
                </a:solidFill>
                <a:cs typeface="Arial" panose="020B0604020202020204" pitchFamily="34" charset="0"/>
              </a:rPr>
              <a:t>Work is done under AGW Patent Policies and Antitrust Guidelines </a:t>
            </a:r>
          </a:p>
          <a:p>
            <a:pPr marL="380981" indent="-380981" defTabSz="1219140">
              <a:buFont typeface="Arial" panose="020B0604020202020204" pitchFamily="34" charset="0"/>
              <a:buChar char="•"/>
            </a:pPr>
            <a:endParaRPr lang="en-US" sz="1867" dirty="0">
              <a:solidFill>
                <a:prstClr val="black"/>
              </a:solidFill>
              <a:latin typeface="Calibri"/>
            </a:endParaRPr>
          </a:p>
        </p:txBody>
      </p:sp>
      <p:cxnSp>
        <p:nvCxnSpPr>
          <p:cNvPr id="27" name="Straight Arrow Connector 26">
            <a:extLst>
              <a:ext uri="{FF2B5EF4-FFF2-40B4-BE49-F238E27FC236}">
                <a16:creationId xmlns:a16="http://schemas.microsoft.com/office/drawing/2014/main" id="{4D86F9FC-A420-4E2D-9856-8402BB1C9621}"/>
              </a:ext>
            </a:extLst>
          </p:cNvPr>
          <p:cNvCxnSpPr>
            <a:cxnSpLocks/>
          </p:cNvCxnSpPr>
          <p:nvPr/>
        </p:nvCxnSpPr>
        <p:spPr>
          <a:xfrm>
            <a:off x="5231290" y="1630899"/>
            <a:ext cx="729125"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32C02CF1-3287-4811-8925-52E6AD7D0D70}"/>
              </a:ext>
            </a:extLst>
          </p:cNvPr>
          <p:cNvCxnSpPr>
            <a:cxnSpLocks/>
          </p:cNvCxnSpPr>
          <p:nvPr/>
        </p:nvCxnSpPr>
        <p:spPr>
          <a:xfrm>
            <a:off x="8120713" y="1736760"/>
            <a:ext cx="729125" cy="0"/>
          </a:xfrm>
          <a:prstGeom prst="straightConnector1">
            <a:avLst/>
          </a:prstGeom>
          <a:ln w="38100">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137840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a:extLst>
              <a:ext uri="{FF2B5EF4-FFF2-40B4-BE49-F238E27FC236}">
                <a16:creationId xmlns:a16="http://schemas.microsoft.com/office/drawing/2014/main" id="{C017E4F9-F627-B24E-A32F-404874385645}"/>
              </a:ext>
            </a:extLst>
          </p:cNvPr>
          <p:cNvSpPr/>
          <p:nvPr/>
        </p:nvSpPr>
        <p:spPr>
          <a:xfrm>
            <a:off x="7417261" y="3686812"/>
            <a:ext cx="2286000" cy="715087"/>
          </a:xfrm>
          <a:prstGeom prst="roundRect">
            <a:avLst/>
          </a:prstGeom>
          <a:solidFill>
            <a:schemeClr val="accent1">
              <a:lumMod val="40000"/>
              <a:lumOff val="60000"/>
              <a:alpha val="58000"/>
            </a:schemeClr>
          </a:solidFill>
          <a:ln w="25400" cap="flat">
            <a:solidFill>
              <a:schemeClr val="accent1">
                <a:lumMod val="75000"/>
              </a:schemeClr>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spAutoFit/>
          </a:bodyPr>
          <a:lstStyle/>
          <a:p>
            <a:pPr algn="ctr" hangingPunct="0"/>
            <a:r>
              <a:rPr lang="en-US" dirty="0">
                <a:solidFill>
                  <a:srgbClr val="000000"/>
                </a:solidFill>
                <a:latin typeface="Calibri"/>
                <a:ea typeface="Calibri"/>
                <a:cs typeface="Calibri"/>
                <a:sym typeface="Calibri"/>
              </a:rPr>
              <a:t>Digital Resource Center</a:t>
            </a:r>
          </a:p>
        </p:txBody>
      </p:sp>
      <p:sp>
        <p:nvSpPr>
          <p:cNvPr id="22" name="Rounded Rectangle 21">
            <a:extLst>
              <a:ext uri="{FF2B5EF4-FFF2-40B4-BE49-F238E27FC236}">
                <a16:creationId xmlns:a16="http://schemas.microsoft.com/office/drawing/2014/main" id="{50E44130-BBF1-484C-A278-008E7B606507}"/>
              </a:ext>
            </a:extLst>
          </p:cNvPr>
          <p:cNvSpPr/>
          <p:nvPr/>
        </p:nvSpPr>
        <p:spPr>
          <a:xfrm>
            <a:off x="1972295" y="3726522"/>
            <a:ext cx="5122708" cy="408620"/>
          </a:xfrm>
          <a:prstGeom prst="roundRect">
            <a:avLst/>
          </a:prstGeom>
          <a:solidFill>
            <a:schemeClr val="accent3">
              <a:lumMod val="40000"/>
              <a:lumOff val="60000"/>
              <a:alpha val="58000"/>
            </a:schemeClr>
          </a:solidFill>
          <a:ln w="25400" cap="flat">
            <a:solidFill>
              <a:schemeClr val="accent3">
                <a:lumMod val="75000"/>
              </a:schemeClr>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nchorCtr="0">
            <a:spAutoFit/>
          </a:bodyPr>
          <a:lstStyle/>
          <a:p>
            <a:pPr algn="ctr" hangingPunct="0"/>
            <a:r>
              <a:rPr lang="en-US" dirty="0">
                <a:solidFill>
                  <a:srgbClr val="000000"/>
                </a:solidFill>
                <a:latin typeface="Calibri"/>
                <a:ea typeface="Calibri"/>
                <a:cs typeface="Calibri"/>
                <a:sym typeface="Calibri"/>
              </a:rPr>
              <a:t>Portfolio Management Center</a:t>
            </a:r>
          </a:p>
        </p:txBody>
      </p:sp>
      <p:sp>
        <p:nvSpPr>
          <p:cNvPr id="174" name="Aggateway dashboard"/>
          <p:cNvSpPr txBox="1">
            <a:spLocks noGrp="1"/>
          </p:cNvSpPr>
          <p:nvPr>
            <p:ph type="title"/>
          </p:nvPr>
        </p:nvSpPr>
        <p:spPr>
          <a:xfrm>
            <a:off x="882210" y="327614"/>
            <a:ext cx="10021175" cy="749815"/>
          </a:xfrm>
          <a:prstGeom prst="rect">
            <a:avLst/>
          </a:prstGeom>
        </p:spPr>
        <p:txBody>
          <a:bodyPr>
            <a:normAutofit/>
          </a:bodyPr>
          <a:lstStyle/>
          <a:p>
            <a:pPr algn="ctr"/>
            <a:r>
              <a:rPr lang="en-US" dirty="0">
                <a:solidFill>
                  <a:schemeClr val="accent1">
                    <a:lumMod val="75000"/>
                  </a:schemeClr>
                </a:solidFill>
                <a:cs typeface="Arial" panose="020B0604020202020204" pitchFamily="34" charset="0"/>
              </a:rPr>
              <a:t>Delivering Member Value Quickly</a:t>
            </a:r>
            <a:endParaRPr lang="en-US" sz="4400" b="1" dirty="0">
              <a:solidFill>
                <a:schemeClr val="accent1">
                  <a:lumMod val="75000"/>
                </a:schemeClr>
              </a:solidFill>
              <a:cs typeface="Arial" panose="020B0604020202020204" pitchFamily="34" charset="0"/>
            </a:endParaRPr>
          </a:p>
        </p:txBody>
      </p:sp>
      <p:sp>
        <p:nvSpPr>
          <p:cNvPr id="175" name="B. Kemp"/>
          <p:cNvSpPr txBox="1">
            <a:spLocks noGrp="1"/>
          </p:cNvSpPr>
          <p:nvPr>
            <p:ph type="body" idx="1"/>
          </p:nvPr>
        </p:nvSpPr>
        <p:spPr>
          <a:xfrm>
            <a:off x="1612899" y="1306855"/>
            <a:ext cx="8966203" cy="2214083"/>
          </a:xfrm>
          <a:prstGeom prst="rect">
            <a:avLst/>
          </a:prstGeom>
        </p:spPr>
        <p:txBody>
          <a:bodyPr>
            <a:normAutofit fontScale="85000" lnSpcReduction="10000"/>
          </a:bodyPr>
          <a:lstStyle/>
          <a:p>
            <a:r>
              <a:rPr lang="en-US" b="1" dirty="0"/>
              <a:t>Working Groups </a:t>
            </a:r>
            <a:r>
              <a:rPr lang="en-US" dirty="0"/>
              <a:t>are the engines of value creation and engagement</a:t>
            </a:r>
          </a:p>
          <a:p>
            <a:r>
              <a:rPr lang="en-US" b="1" dirty="0"/>
              <a:t>Portfolio Management Center </a:t>
            </a:r>
            <a:r>
              <a:rPr lang="en-US" dirty="0"/>
              <a:t>helps working groups get started, applies best practices, and communicates outcomes</a:t>
            </a:r>
          </a:p>
          <a:p>
            <a:r>
              <a:rPr lang="en-US" b="1" dirty="0"/>
              <a:t>Digital Resource Center </a:t>
            </a:r>
            <a:r>
              <a:rPr lang="en-US" dirty="0"/>
              <a:t>manages and oversees the delivered resource on behalf of the membership </a:t>
            </a:r>
          </a:p>
        </p:txBody>
      </p:sp>
      <p:sp>
        <p:nvSpPr>
          <p:cNvPr id="176" name="Slide Number"/>
          <p:cNvSpPr txBox="1">
            <a:spLocks noGrp="1"/>
          </p:cNvSpPr>
          <p:nvPr>
            <p:ph type="sldNum" sz="quarter" idx="2"/>
          </p:nvPr>
        </p:nvSpPr>
        <p:spPr>
          <a:xfrm>
            <a:off x="7937783" y="4857750"/>
            <a:ext cx="1066800" cy="296745"/>
          </a:xfrm>
          <a:prstGeom prst="rect">
            <a:avLst/>
          </a:prstGeom>
          <a:ln w="12700">
            <a:miter lim="400000"/>
          </a:ln>
          <a:extLst>
            <a:ext uri="{C572A759-6A51-4108-AA02-DFA0A04FC94B}">
              <ma14:wrappingTextBoxFlag xmlns:ma14="http://schemas.microsoft.com/office/mac/drawingml/2011/main" xmlns="" val="1"/>
            </a:ext>
          </a:extLst>
        </p:spPr>
        <p:txBody>
          <a:bodyPr vert="horz" lIns="91440" tIns="45720" rIns="91440" bIns="45720" rtlCol="0" anchor="ctr">
            <a:spAutoFit/>
          </a:bodyPr>
          <a:lstStyle>
            <a:defPPr>
              <a:defRPr lang="en-US"/>
            </a:defPPr>
            <a:lvl1pPr marL="0" algn="l" defTabSz="914400" rtl="0" eaLnBrk="1" latinLnBrk="0" hangingPunct="1">
              <a:defRPr sz="12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sp>
        <p:nvSpPr>
          <p:cNvPr id="3" name="Rounded Rectangle 2">
            <a:extLst>
              <a:ext uri="{FF2B5EF4-FFF2-40B4-BE49-F238E27FC236}">
                <a16:creationId xmlns:a16="http://schemas.microsoft.com/office/drawing/2014/main" id="{054BC7A4-5760-8145-8414-11F58AE0FDC5}"/>
              </a:ext>
            </a:extLst>
          </p:cNvPr>
          <p:cNvSpPr/>
          <p:nvPr/>
        </p:nvSpPr>
        <p:spPr>
          <a:xfrm>
            <a:off x="1972297" y="4495542"/>
            <a:ext cx="1358900" cy="1191813"/>
          </a:xfrm>
          <a:prstGeom prst="roundRect">
            <a:avLst/>
          </a:prstGeom>
          <a:solidFill>
            <a:srgbClr val="FFFFFF"/>
          </a:solidFill>
          <a:ln w="25400" cap="flat">
            <a:solidFill>
              <a:schemeClr val="accent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hangingPunct="0"/>
            <a:r>
              <a:rPr lang="en-US" sz="1600" dirty="0">
                <a:solidFill>
                  <a:srgbClr val="000000"/>
                </a:solidFill>
                <a:latin typeface="Calibri"/>
                <a:ea typeface="Calibri"/>
                <a:cs typeface="Calibri"/>
                <a:sym typeface="Calibri"/>
              </a:rPr>
              <a:t>Members form Working Group</a:t>
            </a:r>
          </a:p>
        </p:txBody>
      </p:sp>
      <p:sp>
        <p:nvSpPr>
          <p:cNvPr id="9" name="Rounded Rectangle 8">
            <a:extLst>
              <a:ext uri="{FF2B5EF4-FFF2-40B4-BE49-F238E27FC236}">
                <a16:creationId xmlns:a16="http://schemas.microsoft.com/office/drawing/2014/main" id="{652249AC-66FB-6540-A242-014B3806F680}"/>
              </a:ext>
            </a:extLst>
          </p:cNvPr>
          <p:cNvSpPr/>
          <p:nvPr/>
        </p:nvSpPr>
        <p:spPr>
          <a:xfrm>
            <a:off x="3985205" y="4631747"/>
            <a:ext cx="1092200" cy="919398"/>
          </a:xfrm>
          <a:prstGeom prst="roundRect">
            <a:avLst/>
          </a:prstGeom>
          <a:solidFill>
            <a:srgbClr val="FFFFFF"/>
          </a:solidFill>
          <a:ln w="25400" cap="flat">
            <a:solidFill>
              <a:schemeClr val="accent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600" dirty="0"/>
              <a:t>Working Group Works</a:t>
            </a:r>
          </a:p>
        </p:txBody>
      </p:sp>
      <p:sp>
        <p:nvSpPr>
          <p:cNvPr id="10" name="Rounded Rectangle 9">
            <a:extLst>
              <a:ext uri="{FF2B5EF4-FFF2-40B4-BE49-F238E27FC236}">
                <a16:creationId xmlns:a16="http://schemas.microsoft.com/office/drawing/2014/main" id="{2894756D-7D8E-3C4F-8122-C14E20993A70}"/>
              </a:ext>
            </a:extLst>
          </p:cNvPr>
          <p:cNvSpPr/>
          <p:nvPr/>
        </p:nvSpPr>
        <p:spPr>
          <a:xfrm>
            <a:off x="5701324" y="4495540"/>
            <a:ext cx="1530840" cy="1191813"/>
          </a:xfrm>
          <a:prstGeom prst="roundRect">
            <a:avLst/>
          </a:prstGeom>
          <a:solidFill>
            <a:srgbClr val="FFFFFF"/>
          </a:solidFill>
          <a:ln w="25400" cap="flat">
            <a:solidFill>
              <a:schemeClr val="accent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600" dirty="0"/>
              <a:t>Proposed Digital Resource is Processed</a:t>
            </a:r>
          </a:p>
        </p:txBody>
      </p:sp>
      <p:sp>
        <p:nvSpPr>
          <p:cNvPr id="11" name="Rounded Rectangle 10">
            <a:extLst>
              <a:ext uri="{FF2B5EF4-FFF2-40B4-BE49-F238E27FC236}">
                <a16:creationId xmlns:a16="http://schemas.microsoft.com/office/drawing/2014/main" id="{E6C2CA4F-E554-8048-807E-3D4F82F5F6F5}"/>
              </a:ext>
            </a:extLst>
          </p:cNvPr>
          <p:cNvSpPr/>
          <p:nvPr/>
        </p:nvSpPr>
        <p:spPr>
          <a:xfrm>
            <a:off x="7856083" y="4495540"/>
            <a:ext cx="1271955" cy="1191813"/>
          </a:xfrm>
          <a:prstGeom prst="roundRect">
            <a:avLst/>
          </a:prstGeom>
          <a:solidFill>
            <a:srgbClr val="FFFFFF"/>
          </a:solidFill>
          <a:ln w="25400" cap="flat">
            <a:solidFill>
              <a:schemeClr val="accent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ctr"/>
            <a:r>
              <a:rPr lang="en-US" sz="1600" dirty="0"/>
              <a:t>Digital Resource is Maintained</a:t>
            </a:r>
          </a:p>
        </p:txBody>
      </p:sp>
      <p:cxnSp>
        <p:nvCxnSpPr>
          <p:cNvPr id="12" name="Straight Arrow Connector 11">
            <a:extLst>
              <a:ext uri="{FF2B5EF4-FFF2-40B4-BE49-F238E27FC236}">
                <a16:creationId xmlns:a16="http://schemas.microsoft.com/office/drawing/2014/main" id="{195E2762-D4C4-D146-AC20-117B0E631B27}"/>
              </a:ext>
            </a:extLst>
          </p:cNvPr>
          <p:cNvCxnSpPr>
            <a:stCxn id="3" idx="3"/>
            <a:endCxn id="9" idx="1"/>
          </p:cNvCxnSpPr>
          <p:nvPr/>
        </p:nvCxnSpPr>
        <p:spPr>
          <a:xfrm flipV="1">
            <a:off x="3331197" y="5091446"/>
            <a:ext cx="654008" cy="3"/>
          </a:xfrm>
          <a:prstGeom prst="straightConnector1">
            <a:avLst/>
          </a:prstGeom>
          <a:noFill/>
          <a:ln w="25400" cap="flat">
            <a:solidFill>
              <a:schemeClr val="accent1"/>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4384C0E2-BFD6-2542-AAEE-03C0F497C821}"/>
              </a:ext>
            </a:extLst>
          </p:cNvPr>
          <p:cNvCxnSpPr>
            <a:stCxn id="9" idx="3"/>
            <a:endCxn id="10" idx="1"/>
          </p:cNvCxnSpPr>
          <p:nvPr/>
        </p:nvCxnSpPr>
        <p:spPr>
          <a:xfrm>
            <a:off x="5077405" y="5091446"/>
            <a:ext cx="623919" cy="1"/>
          </a:xfrm>
          <a:prstGeom prst="straightConnector1">
            <a:avLst/>
          </a:prstGeom>
          <a:noFill/>
          <a:ln w="25400" cap="flat">
            <a:solidFill>
              <a:schemeClr val="accent1"/>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17" name="Straight Arrow Connector 16">
            <a:extLst>
              <a:ext uri="{FF2B5EF4-FFF2-40B4-BE49-F238E27FC236}">
                <a16:creationId xmlns:a16="http://schemas.microsoft.com/office/drawing/2014/main" id="{9121B5F3-FFAF-FE4A-B2B8-338812CAEFFF}"/>
              </a:ext>
            </a:extLst>
          </p:cNvPr>
          <p:cNvCxnSpPr>
            <a:stCxn id="10" idx="3"/>
            <a:endCxn id="11" idx="1"/>
          </p:cNvCxnSpPr>
          <p:nvPr/>
        </p:nvCxnSpPr>
        <p:spPr>
          <a:xfrm>
            <a:off x="7232164" y="5091447"/>
            <a:ext cx="623919" cy="0"/>
          </a:xfrm>
          <a:prstGeom prst="straightConnector1">
            <a:avLst/>
          </a:prstGeom>
          <a:noFill/>
          <a:ln w="25400" cap="flat">
            <a:solidFill>
              <a:schemeClr val="accent1"/>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cxnSp>
        <p:nvCxnSpPr>
          <p:cNvPr id="24" name="Straight Arrow Connector 23">
            <a:extLst>
              <a:ext uri="{FF2B5EF4-FFF2-40B4-BE49-F238E27FC236}">
                <a16:creationId xmlns:a16="http://schemas.microsoft.com/office/drawing/2014/main" id="{751B506D-0475-E549-BA93-17F2EFF610C6}"/>
              </a:ext>
            </a:extLst>
          </p:cNvPr>
          <p:cNvCxnSpPr/>
          <p:nvPr/>
        </p:nvCxnSpPr>
        <p:spPr>
          <a:xfrm>
            <a:off x="7095003" y="3930829"/>
            <a:ext cx="324339" cy="0"/>
          </a:xfrm>
          <a:prstGeom prst="straightConnector1">
            <a:avLst/>
          </a:prstGeom>
          <a:noFill/>
          <a:ln w="25400" cap="flat">
            <a:solidFill>
              <a:schemeClr val="accent1"/>
            </a:solidFill>
            <a:prstDash val="solid"/>
            <a:bevel/>
            <a:tailEnd type="triangle"/>
          </a:ln>
          <a:effectLst>
            <a:outerShdw blurRad="38100" dist="20000" dir="5400000" rotWithShape="0">
              <a:srgbClr val="000000">
                <a:alpha val="38000"/>
              </a:srgbClr>
            </a:outerShdw>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844290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250041-FB5F-0AAB-471A-A5F1FA834F6A}"/>
              </a:ext>
            </a:extLst>
          </p:cNvPr>
          <p:cNvSpPr>
            <a:spLocks noGrp="1"/>
          </p:cNvSpPr>
          <p:nvPr>
            <p:ph type="title"/>
          </p:nvPr>
        </p:nvSpPr>
        <p:spPr>
          <a:xfrm>
            <a:off x="2479935" y="217793"/>
            <a:ext cx="6800535" cy="851470"/>
          </a:xfrm>
        </p:spPr>
        <p:txBody>
          <a:bodyPr/>
          <a:lstStyle/>
          <a:p>
            <a:pPr algn="ctr"/>
            <a:r>
              <a:rPr lang="en-US" dirty="0">
                <a:solidFill>
                  <a:schemeClr val="accent1">
                    <a:lumMod val="75000"/>
                  </a:schemeClr>
                </a:solidFill>
                <a:cs typeface="Arial" panose="020B0604020202020204" pitchFamily="34" charset="0"/>
              </a:rPr>
              <a:t>Active Working Groups</a:t>
            </a:r>
            <a:endParaRPr lang="en-US" sz="4400" b="1" dirty="0">
              <a:solidFill>
                <a:schemeClr val="accent1">
                  <a:lumMod val="75000"/>
                </a:schemeClr>
              </a:solidFill>
              <a:cs typeface="Arial" panose="020B0604020202020204" pitchFamily="34" charset="0"/>
            </a:endParaRPr>
          </a:p>
        </p:txBody>
      </p:sp>
      <p:pic>
        <p:nvPicPr>
          <p:cNvPr id="5" name="Graphic 4" descr="Factory with solid fill">
            <a:extLst>
              <a:ext uri="{FF2B5EF4-FFF2-40B4-BE49-F238E27FC236}">
                <a16:creationId xmlns:a16="http://schemas.microsoft.com/office/drawing/2014/main" id="{B5C94EA9-C02E-6A3C-42B6-4AE6CD76E0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161273" y="2615895"/>
            <a:ext cx="782215" cy="657809"/>
          </a:xfrm>
          <a:prstGeom prst="rect">
            <a:avLst/>
          </a:prstGeom>
        </p:spPr>
      </p:pic>
      <p:grpSp>
        <p:nvGrpSpPr>
          <p:cNvPr id="6" name="Group 5">
            <a:extLst>
              <a:ext uri="{FF2B5EF4-FFF2-40B4-BE49-F238E27FC236}">
                <a16:creationId xmlns:a16="http://schemas.microsoft.com/office/drawing/2014/main" id="{954813BF-C791-A8DE-5AAE-E86A5207A3E1}"/>
              </a:ext>
            </a:extLst>
          </p:cNvPr>
          <p:cNvGrpSpPr/>
          <p:nvPr/>
        </p:nvGrpSpPr>
        <p:grpSpPr>
          <a:xfrm>
            <a:off x="3500083" y="2794374"/>
            <a:ext cx="531846" cy="300850"/>
            <a:chOff x="1418252" y="2669265"/>
            <a:chExt cx="531846" cy="300850"/>
          </a:xfrm>
        </p:grpSpPr>
        <p:sp>
          <p:nvSpPr>
            <p:cNvPr id="7" name="Rectangle 6">
              <a:extLst>
                <a:ext uri="{FF2B5EF4-FFF2-40B4-BE49-F238E27FC236}">
                  <a16:creationId xmlns:a16="http://schemas.microsoft.com/office/drawing/2014/main" id="{3BCA91B9-472A-A6D8-4823-29541E522FCD}"/>
                </a:ext>
              </a:extLst>
            </p:cNvPr>
            <p:cNvSpPr/>
            <p:nvPr/>
          </p:nvSpPr>
          <p:spPr>
            <a:xfrm>
              <a:off x="1418253" y="2736850"/>
              <a:ext cx="531845" cy="233265"/>
            </a:xfrm>
            <a:prstGeom prst="rect">
              <a:avLst/>
            </a:prstGeom>
            <a:solidFill>
              <a:schemeClr val="tx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Isosceles Triangle 7">
              <a:extLst>
                <a:ext uri="{FF2B5EF4-FFF2-40B4-BE49-F238E27FC236}">
                  <a16:creationId xmlns:a16="http://schemas.microsoft.com/office/drawing/2014/main" id="{8D279DCB-3853-6332-5BA1-9568563F3054}"/>
                </a:ext>
              </a:extLst>
            </p:cNvPr>
            <p:cNvSpPr/>
            <p:nvPr/>
          </p:nvSpPr>
          <p:spPr>
            <a:xfrm>
              <a:off x="1418252" y="2669265"/>
              <a:ext cx="531846" cy="68038"/>
            </a:xfrm>
            <a:prstGeom prst="triangle">
              <a:avLst/>
            </a:prstGeom>
            <a:solidFill>
              <a:schemeClr val="tx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9" name="Rectangle 8">
              <a:extLst>
                <a:ext uri="{FF2B5EF4-FFF2-40B4-BE49-F238E27FC236}">
                  <a16:creationId xmlns:a16="http://schemas.microsoft.com/office/drawing/2014/main" id="{4554741D-D086-5287-DD37-D3022B249EB6}"/>
                </a:ext>
              </a:extLst>
            </p:cNvPr>
            <p:cNvSpPr/>
            <p:nvPr/>
          </p:nvSpPr>
          <p:spPr>
            <a:xfrm>
              <a:off x="1467951" y="2830415"/>
              <a:ext cx="112098" cy="68038"/>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0" name="Rectangle 9">
              <a:extLst>
                <a:ext uri="{FF2B5EF4-FFF2-40B4-BE49-F238E27FC236}">
                  <a16:creationId xmlns:a16="http://schemas.microsoft.com/office/drawing/2014/main" id="{66B60295-29AA-0D38-B64E-744925239DE6}"/>
                </a:ext>
              </a:extLst>
            </p:cNvPr>
            <p:cNvSpPr/>
            <p:nvPr/>
          </p:nvSpPr>
          <p:spPr>
            <a:xfrm>
              <a:off x="1625357" y="2830415"/>
              <a:ext cx="112098" cy="68038"/>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Rectangle 10">
              <a:extLst>
                <a:ext uri="{FF2B5EF4-FFF2-40B4-BE49-F238E27FC236}">
                  <a16:creationId xmlns:a16="http://schemas.microsoft.com/office/drawing/2014/main" id="{9DEDFA65-17F0-06FA-1F5A-6469E20F4422}"/>
                </a:ext>
              </a:extLst>
            </p:cNvPr>
            <p:cNvSpPr/>
            <p:nvPr/>
          </p:nvSpPr>
          <p:spPr>
            <a:xfrm>
              <a:off x="1782762" y="2830415"/>
              <a:ext cx="112098" cy="68038"/>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pic>
        <p:nvPicPr>
          <p:cNvPr id="12" name="Graphic 11" descr="Barn with solid fill">
            <a:extLst>
              <a:ext uri="{FF2B5EF4-FFF2-40B4-BE49-F238E27FC236}">
                <a16:creationId xmlns:a16="http://schemas.microsoft.com/office/drawing/2014/main" id="{7E3EA35C-DA58-9B42-3297-805935DDC14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8524" y="2653120"/>
            <a:ext cx="583358" cy="583358"/>
          </a:xfrm>
          <a:prstGeom prst="rect">
            <a:avLst/>
          </a:prstGeom>
        </p:spPr>
      </p:pic>
      <p:grpSp>
        <p:nvGrpSpPr>
          <p:cNvPr id="26" name="Group 25">
            <a:extLst>
              <a:ext uri="{FF2B5EF4-FFF2-40B4-BE49-F238E27FC236}">
                <a16:creationId xmlns:a16="http://schemas.microsoft.com/office/drawing/2014/main" id="{47F51DC6-4CCA-1582-AFC9-A127B2D73588}"/>
              </a:ext>
            </a:extLst>
          </p:cNvPr>
          <p:cNvGrpSpPr/>
          <p:nvPr/>
        </p:nvGrpSpPr>
        <p:grpSpPr>
          <a:xfrm>
            <a:off x="7728477" y="2649866"/>
            <a:ext cx="975610" cy="589867"/>
            <a:chOff x="7108698" y="3383385"/>
            <a:chExt cx="975610" cy="589867"/>
          </a:xfrm>
        </p:grpSpPr>
        <p:pic>
          <p:nvPicPr>
            <p:cNvPr id="13" name="Graphic 12" descr="Agriculture with solid fill">
              <a:extLst>
                <a:ext uri="{FF2B5EF4-FFF2-40B4-BE49-F238E27FC236}">
                  <a16:creationId xmlns:a16="http://schemas.microsoft.com/office/drawing/2014/main" id="{0FBADBE9-1AF0-13BC-ABAC-46E0788095A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08698" y="3383385"/>
              <a:ext cx="583358" cy="583358"/>
            </a:xfrm>
            <a:prstGeom prst="rect">
              <a:avLst/>
            </a:prstGeom>
          </p:spPr>
        </p:pic>
        <p:pic>
          <p:nvPicPr>
            <p:cNvPr id="14" name="Graphic 13" descr="Tractor with solid fill">
              <a:extLst>
                <a:ext uri="{FF2B5EF4-FFF2-40B4-BE49-F238E27FC236}">
                  <a16:creationId xmlns:a16="http://schemas.microsoft.com/office/drawing/2014/main" id="{1BC51547-47A8-D575-E83A-1AAB7D30989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25612" y="3514556"/>
              <a:ext cx="458696" cy="458696"/>
            </a:xfrm>
            <a:prstGeom prst="rect">
              <a:avLst/>
            </a:prstGeom>
          </p:spPr>
        </p:pic>
      </p:grpSp>
      <p:pic>
        <p:nvPicPr>
          <p:cNvPr id="15" name="Graphic 14" descr="Factory with solid fill">
            <a:extLst>
              <a:ext uri="{FF2B5EF4-FFF2-40B4-BE49-F238E27FC236}">
                <a16:creationId xmlns:a16="http://schemas.microsoft.com/office/drawing/2014/main" id="{99BE28AD-3D14-4B31-0E13-2DCF67CB8EC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60681" y="2615895"/>
            <a:ext cx="657809" cy="657809"/>
          </a:xfrm>
          <a:prstGeom prst="rect">
            <a:avLst/>
          </a:prstGeom>
        </p:spPr>
      </p:pic>
      <p:sp>
        <p:nvSpPr>
          <p:cNvPr id="17" name="TextBox 16">
            <a:extLst>
              <a:ext uri="{FF2B5EF4-FFF2-40B4-BE49-F238E27FC236}">
                <a16:creationId xmlns:a16="http://schemas.microsoft.com/office/drawing/2014/main" id="{398CDCB8-1FE7-DA5F-50D2-77AC9C2EE511}"/>
              </a:ext>
            </a:extLst>
          </p:cNvPr>
          <p:cNvSpPr txBox="1"/>
          <p:nvPr/>
        </p:nvSpPr>
        <p:spPr>
          <a:xfrm>
            <a:off x="750467" y="3304083"/>
            <a:ext cx="1775590"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r>
              <a:rPr lang="en-US" dirty="0"/>
              <a:t>Input manufacturer</a:t>
            </a:r>
          </a:p>
        </p:txBody>
      </p:sp>
      <p:sp>
        <p:nvSpPr>
          <p:cNvPr id="19" name="TextBox 18">
            <a:extLst>
              <a:ext uri="{FF2B5EF4-FFF2-40B4-BE49-F238E27FC236}">
                <a16:creationId xmlns:a16="http://schemas.microsoft.com/office/drawing/2014/main" id="{127A9C70-C1C8-616F-01EE-FF36DAF56F3C}"/>
              </a:ext>
            </a:extLst>
          </p:cNvPr>
          <p:cNvSpPr txBox="1"/>
          <p:nvPr/>
        </p:nvSpPr>
        <p:spPr>
          <a:xfrm>
            <a:off x="2845321" y="3273704"/>
            <a:ext cx="203857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r>
              <a:rPr lang="en-US" dirty="0"/>
              <a:t>Input distribution/retail</a:t>
            </a:r>
          </a:p>
        </p:txBody>
      </p:sp>
      <p:sp>
        <p:nvSpPr>
          <p:cNvPr id="21" name="TextBox 20">
            <a:extLst>
              <a:ext uri="{FF2B5EF4-FFF2-40B4-BE49-F238E27FC236}">
                <a16:creationId xmlns:a16="http://schemas.microsoft.com/office/drawing/2014/main" id="{5A5B17A0-392B-E629-51E1-167997AF6101}"/>
              </a:ext>
            </a:extLst>
          </p:cNvPr>
          <p:cNvSpPr txBox="1"/>
          <p:nvPr/>
        </p:nvSpPr>
        <p:spPr>
          <a:xfrm>
            <a:off x="5379868" y="3306182"/>
            <a:ext cx="1107837"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r>
              <a:rPr lang="en-US" dirty="0"/>
              <a:t>Farm</a:t>
            </a:r>
          </a:p>
        </p:txBody>
      </p:sp>
      <p:sp>
        <p:nvSpPr>
          <p:cNvPr id="23" name="TextBox 22">
            <a:extLst>
              <a:ext uri="{FF2B5EF4-FFF2-40B4-BE49-F238E27FC236}">
                <a16:creationId xmlns:a16="http://schemas.microsoft.com/office/drawing/2014/main" id="{A7941B56-44E8-F757-71D8-1A28ECA20A87}"/>
              </a:ext>
            </a:extLst>
          </p:cNvPr>
          <p:cNvSpPr txBox="1"/>
          <p:nvPr/>
        </p:nvSpPr>
        <p:spPr>
          <a:xfrm>
            <a:off x="7638735" y="3306182"/>
            <a:ext cx="1343253"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r>
              <a:rPr lang="en-US" dirty="0"/>
              <a:t>Field operations</a:t>
            </a:r>
          </a:p>
        </p:txBody>
      </p:sp>
      <p:sp>
        <p:nvSpPr>
          <p:cNvPr id="25" name="TextBox 24">
            <a:extLst>
              <a:ext uri="{FF2B5EF4-FFF2-40B4-BE49-F238E27FC236}">
                <a16:creationId xmlns:a16="http://schemas.microsoft.com/office/drawing/2014/main" id="{7C901D6F-537A-6F4F-EAFD-EC01DE70E251}"/>
              </a:ext>
            </a:extLst>
          </p:cNvPr>
          <p:cNvSpPr txBox="1"/>
          <p:nvPr/>
        </p:nvSpPr>
        <p:spPr>
          <a:xfrm>
            <a:off x="10010548" y="3304083"/>
            <a:ext cx="134325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r>
              <a:rPr lang="en-US" dirty="0"/>
              <a:t>Processor</a:t>
            </a:r>
          </a:p>
        </p:txBody>
      </p:sp>
      <p:pic>
        <p:nvPicPr>
          <p:cNvPr id="32" name="Picture 31">
            <a:extLst>
              <a:ext uri="{FF2B5EF4-FFF2-40B4-BE49-F238E27FC236}">
                <a16:creationId xmlns:a16="http://schemas.microsoft.com/office/drawing/2014/main" id="{12B9F113-E96B-DB9B-E9E8-6084AB9EF8B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081" t="836"/>
          <a:stretch/>
        </p:blipFill>
        <p:spPr>
          <a:xfrm>
            <a:off x="0" y="2307724"/>
            <a:ext cx="12192000" cy="394388"/>
          </a:xfrm>
          <a:prstGeom prst="rect">
            <a:avLst/>
          </a:prstGeom>
        </p:spPr>
      </p:pic>
      <p:sp>
        <p:nvSpPr>
          <p:cNvPr id="33" name="Hexagon 32">
            <a:extLst>
              <a:ext uri="{FF2B5EF4-FFF2-40B4-BE49-F238E27FC236}">
                <a16:creationId xmlns:a16="http://schemas.microsoft.com/office/drawing/2014/main" id="{EDAB9808-40F3-6363-B18A-03AB581EE160}"/>
              </a:ext>
            </a:extLst>
          </p:cNvPr>
          <p:cNvSpPr/>
          <p:nvPr/>
        </p:nvSpPr>
        <p:spPr>
          <a:xfrm>
            <a:off x="7803733" y="1449552"/>
            <a:ext cx="531846" cy="48842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WG04</a:t>
            </a:r>
          </a:p>
        </p:txBody>
      </p:sp>
      <p:sp>
        <p:nvSpPr>
          <p:cNvPr id="34" name="Hexagon 33">
            <a:extLst>
              <a:ext uri="{FF2B5EF4-FFF2-40B4-BE49-F238E27FC236}">
                <a16:creationId xmlns:a16="http://schemas.microsoft.com/office/drawing/2014/main" id="{CBEA5788-CAE1-7C78-003B-7803BC7B1D29}"/>
              </a:ext>
            </a:extLst>
          </p:cNvPr>
          <p:cNvSpPr/>
          <p:nvPr/>
        </p:nvSpPr>
        <p:spPr>
          <a:xfrm>
            <a:off x="8274405" y="1731132"/>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WG11</a:t>
            </a:r>
          </a:p>
        </p:txBody>
      </p:sp>
      <p:sp>
        <p:nvSpPr>
          <p:cNvPr id="35" name="Hexagon 34">
            <a:extLst>
              <a:ext uri="{FF2B5EF4-FFF2-40B4-BE49-F238E27FC236}">
                <a16:creationId xmlns:a16="http://schemas.microsoft.com/office/drawing/2014/main" id="{7743793F-E3A0-80FF-3570-60D8626B8103}"/>
              </a:ext>
            </a:extLst>
          </p:cNvPr>
          <p:cNvSpPr/>
          <p:nvPr/>
        </p:nvSpPr>
        <p:spPr>
          <a:xfrm>
            <a:off x="8274405" y="1159775"/>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WG12</a:t>
            </a:r>
          </a:p>
        </p:txBody>
      </p:sp>
      <p:sp>
        <p:nvSpPr>
          <p:cNvPr id="36" name="Hexagon 35">
            <a:extLst>
              <a:ext uri="{FF2B5EF4-FFF2-40B4-BE49-F238E27FC236}">
                <a16:creationId xmlns:a16="http://schemas.microsoft.com/office/drawing/2014/main" id="{BB2C20AB-F2E9-5A13-D1B3-2376CF54AE39}"/>
              </a:ext>
            </a:extLst>
          </p:cNvPr>
          <p:cNvSpPr/>
          <p:nvPr/>
        </p:nvSpPr>
        <p:spPr>
          <a:xfrm>
            <a:off x="2827715" y="1750961"/>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WG16</a:t>
            </a:r>
          </a:p>
        </p:txBody>
      </p:sp>
      <p:sp>
        <p:nvSpPr>
          <p:cNvPr id="40" name="Hexagon 39">
            <a:extLst>
              <a:ext uri="{FF2B5EF4-FFF2-40B4-BE49-F238E27FC236}">
                <a16:creationId xmlns:a16="http://schemas.microsoft.com/office/drawing/2014/main" id="{9AD4F958-ECF4-2D55-BA55-81062AAEBC0E}"/>
              </a:ext>
            </a:extLst>
          </p:cNvPr>
          <p:cNvSpPr/>
          <p:nvPr/>
        </p:nvSpPr>
        <p:spPr>
          <a:xfrm>
            <a:off x="7333061" y="1750961"/>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WG17</a:t>
            </a:r>
          </a:p>
        </p:txBody>
      </p:sp>
      <p:sp>
        <p:nvSpPr>
          <p:cNvPr id="41" name="Hexagon 40">
            <a:extLst>
              <a:ext uri="{FF2B5EF4-FFF2-40B4-BE49-F238E27FC236}">
                <a16:creationId xmlns:a16="http://schemas.microsoft.com/office/drawing/2014/main" id="{CC7C425B-3062-EA5F-3CE7-272B03D72623}"/>
              </a:ext>
            </a:extLst>
          </p:cNvPr>
          <p:cNvSpPr/>
          <p:nvPr/>
        </p:nvSpPr>
        <p:spPr>
          <a:xfrm>
            <a:off x="2354292" y="1473336"/>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WG18</a:t>
            </a:r>
          </a:p>
        </p:txBody>
      </p:sp>
      <p:sp>
        <p:nvSpPr>
          <p:cNvPr id="42" name="Hexagon 41">
            <a:extLst>
              <a:ext uri="{FF2B5EF4-FFF2-40B4-BE49-F238E27FC236}">
                <a16:creationId xmlns:a16="http://schemas.microsoft.com/office/drawing/2014/main" id="{74B43E08-53CA-D429-C648-5208B715254B}"/>
              </a:ext>
            </a:extLst>
          </p:cNvPr>
          <p:cNvSpPr/>
          <p:nvPr/>
        </p:nvSpPr>
        <p:spPr>
          <a:xfrm>
            <a:off x="6883253" y="1439449"/>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WG19</a:t>
            </a:r>
          </a:p>
        </p:txBody>
      </p:sp>
      <p:sp>
        <p:nvSpPr>
          <p:cNvPr id="43" name="Hexagon 42">
            <a:extLst>
              <a:ext uri="{FF2B5EF4-FFF2-40B4-BE49-F238E27FC236}">
                <a16:creationId xmlns:a16="http://schemas.microsoft.com/office/drawing/2014/main" id="{94A3919A-7F26-4489-D7B9-5A11EE91829C}"/>
              </a:ext>
            </a:extLst>
          </p:cNvPr>
          <p:cNvSpPr/>
          <p:nvPr/>
        </p:nvSpPr>
        <p:spPr>
          <a:xfrm>
            <a:off x="5962774" y="1457938"/>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WG20</a:t>
            </a:r>
          </a:p>
        </p:txBody>
      </p:sp>
      <p:sp>
        <p:nvSpPr>
          <p:cNvPr id="44" name="Content Placeholder 49">
            <a:extLst>
              <a:ext uri="{FF2B5EF4-FFF2-40B4-BE49-F238E27FC236}">
                <a16:creationId xmlns:a16="http://schemas.microsoft.com/office/drawing/2014/main" id="{634D6B23-2774-C5CB-4D07-BE492AA09A26}"/>
              </a:ext>
            </a:extLst>
          </p:cNvPr>
          <p:cNvSpPr txBox="1">
            <a:spLocks/>
          </p:cNvSpPr>
          <p:nvPr/>
        </p:nvSpPr>
        <p:spPr>
          <a:xfrm>
            <a:off x="1092326" y="3989739"/>
            <a:ext cx="10007348" cy="2475269"/>
          </a:xfrm>
          <a:prstGeom prst="rect">
            <a:avLst/>
          </a:prstGeom>
        </p:spPr>
        <p:txBody>
          <a:bodyPr numCol="2">
            <a:normAutofit fontScale="85000" lnSpcReduction="10000"/>
          </a:bodyPr>
          <a:lstStyle>
            <a:lvl1pPr marL="182879" marR="0" indent="-182879" algn="l" defTabSz="914400" rtl="0" eaLnBrk="1" latinLnBrk="0" hangingPunct="1">
              <a:lnSpc>
                <a:spcPct val="100000"/>
              </a:lnSpc>
              <a:spcBef>
                <a:spcPts val="500"/>
              </a:spcBef>
              <a:spcAft>
                <a:spcPts val="0"/>
              </a:spcAft>
              <a:buClr>
                <a:schemeClr val="accent1"/>
              </a:buClr>
              <a:buSzPct val="85000"/>
              <a:buFont typeface="Arial"/>
              <a:buChar char="•"/>
              <a:tabLst/>
              <a:defRPr sz="2400" b="0" i="0" u="none" strike="noStrike" cap="none" spc="0" baseline="0">
                <a:ln>
                  <a:noFill/>
                </a:ln>
                <a:solidFill>
                  <a:srgbClr val="000000"/>
                </a:solidFill>
                <a:uFillTx/>
                <a:latin typeface="Calibri"/>
                <a:ea typeface="Calibri"/>
                <a:cs typeface="Calibri"/>
                <a:sym typeface="Calibri"/>
              </a:defRPr>
            </a:lvl1pPr>
            <a:lvl2pPr marL="493775" marR="0" indent="-219455" algn="l" defTabSz="914400" rtl="0" eaLnBrk="1" latinLnBrk="0" hangingPunct="1">
              <a:lnSpc>
                <a:spcPct val="100000"/>
              </a:lnSpc>
              <a:spcBef>
                <a:spcPts val="500"/>
              </a:spcBef>
              <a:spcAft>
                <a:spcPts val="0"/>
              </a:spcAft>
              <a:buClr>
                <a:schemeClr val="accent1"/>
              </a:buClr>
              <a:buSzPct val="85000"/>
              <a:buFont typeface="Arial"/>
              <a:buChar char="•"/>
              <a:tabLst/>
              <a:defRPr sz="2400" b="0" i="0" u="none" strike="noStrike" cap="none" spc="0" baseline="0">
                <a:ln>
                  <a:noFill/>
                </a:ln>
                <a:solidFill>
                  <a:srgbClr val="000000"/>
                </a:solidFill>
                <a:uFillTx/>
                <a:latin typeface="Calibri"/>
                <a:ea typeface="Calibri"/>
                <a:cs typeface="Calibri"/>
                <a:sym typeface="Calibri"/>
              </a:defRPr>
            </a:lvl2pPr>
            <a:lvl3pPr marL="792479" marR="0" indent="-243840" algn="l" defTabSz="914400" rtl="0" eaLnBrk="1" latinLnBrk="0" hangingPunct="1">
              <a:lnSpc>
                <a:spcPct val="100000"/>
              </a:lnSpc>
              <a:spcBef>
                <a:spcPts val="500"/>
              </a:spcBef>
              <a:spcAft>
                <a:spcPts val="0"/>
              </a:spcAft>
              <a:buClr>
                <a:schemeClr val="accent1"/>
              </a:buClr>
              <a:buSzPct val="90000"/>
              <a:buFont typeface="Arial"/>
              <a:buChar char="•"/>
              <a:tabLst/>
              <a:defRPr sz="2400" b="0" i="0" u="none" strike="noStrike" cap="none" spc="0" baseline="0">
                <a:ln>
                  <a:noFill/>
                </a:ln>
                <a:solidFill>
                  <a:srgbClr val="000000"/>
                </a:solidFill>
                <a:uFillTx/>
                <a:latin typeface="Calibri"/>
                <a:ea typeface="Calibri"/>
                <a:cs typeface="Calibri"/>
                <a:sym typeface="Calibri"/>
              </a:defRPr>
            </a:lvl3pPr>
            <a:lvl4pPr marL="1066800" marR="0" indent="-24384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4pPr>
            <a:lvl5pPr marL="1234439" marR="0" indent="-18288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5pPr>
            <a:lvl6pPr marL="2560320" marR="0" indent="-27432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6pPr>
            <a:lvl7pPr marL="3017520" marR="0" indent="-27432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7pPr>
            <a:lvl8pPr marL="3474720" marR="0" indent="-27432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8pPr>
            <a:lvl9pPr marL="3931920" marR="0" indent="-27432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9pPr>
          </a:lstStyle>
          <a:p>
            <a:pPr lvl="1"/>
            <a:r>
              <a:rPr lang="en-US" dirty="0"/>
              <a:t>WG00 </a:t>
            </a:r>
            <a:r>
              <a:rPr lang="en-US" dirty="0" err="1"/>
              <a:t>Agrisemantic</a:t>
            </a:r>
            <a:r>
              <a:rPr lang="en-US" dirty="0"/>
              <a:t> Infrastructure PoC</a:t>
            </a:r>
          </a:p>
          <a:p>
            <a:pPr lvl="1"/>
            <a:r>
              <a:rPr lang="en-US" dirty="0"/>
              <a:t>WG04 Ag Lab Data (Modus)</a:t>
            </a:r>
          </a:p>
          <a:p>
            <a:pPr lvl="1"/>
            <a:r>
              <a:rPr lang="en-US" dirty="0"/>
              <a:t>WG11 LATAM Soil Data</a:t>
            </a:r>
          </a:p>
          <a:p>
            <a:pPr lvl="1"/>
            <a:r>
              <a:rPr lang="en-US" dirty="0"/>
              <a:t>WG12 PAIL</a:t>
            </a:r>
          </a:p>
          <a:p>
            <a:pPr lvl="1"/>
            <a:r>
              <a:rPr lang="en-US" dirty="0"/>
              <a:t>WG14 Potato Provenance (on hold)</a:t>
            </a:r>
          </a:p>
          <a:p>
            <a:pPr lvl="1"/>
            <a:r>
              <a:rPr lang="en-US" dirty="0"/>
              <a:t>WG16 Crop Protection Product Guidelines</a:t>
            </a:r>
          </a:p>
          <a:p>
            <a:pPr lvl="1"/>
            <a:r>
              <a:rPr lang="en-US" dirty="0"/>
              <a:t>WG17 Field Boundary Terms &amp; Definitions</a:t>
            </a:r>
          </a:p>
          <a:p>
            <a:pPr lvl="1"/>
            <a:r>
              <a:rPr lang="en-US" dirty="0"/>
              <a:t>WG18 Crop Nutrition 3</a:t>
            </a:r>
            <a:r>
              <a:rPr lang="en-US" baseline="30000" dirty="0"/>
              <a:t>rd</a:t>
            </a:r>
            <a:r>
              <a:rPr lang="en-US" dirty="0"/>
              <a:t> Party Warehouse Management</a:t>
            </a:r>
          </a:p>
          <a:p>
            <a:pPr lvl="1"/>
            <a:r>
              <a:rPr lang="en-US" dirty="0"/>
              <a:t>WG19 ADAPT Serialization</a:t>
            </a:r>
          </a:p>
          <a:p>
            <a:pPr lvl="1"/>
            <a:r>
              <a:rPr lang="en-US" dirty="0"/>
              <a:t>WG20 Traceability API</a:t>
            </a:r>
          </a:p>
          <a:p>
            <a:pPr lvl="1"/>
            <a:r>
              <a:rPr lang="en-US" dirty="0"/>
              <a:t>WG21 European Reporting ADAPT Mapping</a:t>
            </a:r>
          </a:p>
          <a:p>
            <a:pPr lvl="1"/>
            <a:r>
              <a:rPr lang="en-US" dirty="0"/>
              <a:t>WG24 Field Boundary: GNSS Accuracy</a:t>
            </a:r>
          </a:p>
        </p:txBody>
      </p:sp>
      <p:sp>
        <p:nvSpPr>
          <p:cNvPr id="45" name="Hexagon 44">
            <a:extLst>
              <a:ext uri="{FF2B5EF4-FFF2-40B4-BE49-F238E27FC236}">
                <a16:creationId xmlns:a16="http://schemas.microsoft.com/office/drawing/2014/main" id="{A1545FD7-D586-67C7-770C-8BD6E24DEE0E}"/>
              </a:ext>
            </a:extLst>
          </p:cNvPr>
          <p:cNvSpPr/>
          <p:nvPr/>
        </p:nvSpPr>
        <p:spPr>
          <a:xfrm>
            <a:off x="4648091" y="1734166"/>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WG00</a:t>
            </a:r>
          </a:p>
        </p:txBody>
      </p:sp>
      <p:sp>
        <p:nvSpPr>
          <p:cNvPr id="2" name="Hexagon 1">
            <a:extLst>
              <a:ext uri="{FF2B5EF4-FFF2-40B4-BE49-F238E27FC236}">
                <a16:creationId xmlns:a16="http://schemas.microsoft.com/office/drawing/2014/main" id="{2FF20CC1-95A0-D712-E518-6548D91292C9}"/>
              </a:ext>
            </a:extLst>
          </p:cNvPr>
          <p:cNvSpPr/>
          <p:nvPr/>
        </p:nvSpPr>
        <p:spPr>
          <a:xfrm>
            <a:off x="9116556" y="1722989"/>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WG21</a:t>
            </a:r>
          </a:p>
        </p:txBody>
      </p:sp>
      <p:sp>
        <p:nvSpPr>
          <p:cNvPr id="16" name="Hexagon 15">
            <a:extLst>
              <a:ext uri="{FF2B5EF4-FFF2-40B4-BE49-F238E27FC236}">
                <a16:creationId xmlns:a16="http://schemas.microsoft.com/office/drawing/2014/main" id="{6081DC4B-A266-84E2-D352-6A74E6665579}"/>
              </a:ext>
            </a:extLst>
          </p:cNvPr>
          <p:cNvSpPr/>
          <p:nvPr/>
        </p:nvSpPr>
        <p:spPr>
          <a:xfrm>
            <a:off x="7333061" y="1142221"/>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WG24</a:t>
            </a:r>
          </a:p>
        </p:txBody>
      </p:sp>
      <p:sp>
        <p:nvSpPr>
          <p:cNvPr id="18" name="Hexagon 17">
            <a:extLst>
              <a:ext uri="{FF2B5EF4-FFF2-40B4-BE49-F238E27FC236}">
                <a16:creationId xmlns:a16="http://schemas.microsoft.com/office/drawing/2014/main" id="{2B922542-7FE4-2934-7D44-6E8EE2D4E0BC}"/>
              </a:ext>
            </a:extLst>
          </p:cNvPr>
          <p:cNvSpPr/>
          <p:nvPr/>
        </p:nvSpPr>
        <p:spPr>
          <a:xfrm>
            <a:off x="9587228" y="1439449"/>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WG14</a:t>
            </a:r>
          </a:p>
        </p:txBody>
      </p:sp>
    </p:spTree>
    <p:extLst>
      <p:ext uri="{BB962C8B-B14F-4D97-AF65-F5344CB8AC3E}">
        <p14:creationId xmlns:p14="http://schemas.microsoft.com/office/powerpoint/2010/main" val="1756562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481667"/>
            <a:ext cx="12192000" cy="1143000"/>
          </a:xfrm>
        </p:spPr>
        <p:txBody>
          <a:bodyPr/>
          <a:lstStyle/>
          <a:p>
            <a:pPr algn="ctr"/>
            <a:r>
              <a:rPr lang="en-US" dirty="0"/>
              <a:t>Thank You to our Silver Sponsors!</a:t>
            </a:r>
          </a:p>
        </p:txBody>
      </p:sp>
      <p:sp>
        <p:nvSpPr>
          <p:cNvPr id="26629" name="Content Placeholder 4"/>
          <p:cNvSpPr>
            <a:spLocks noGrp="1"/>
          </p:cNvSpPr>
          <p:nvPr>
            <p:ph idx="1"/>
          </p:nvPr>
        </p:nvSpPr>
        <p:spPr>
          <a:xfrm>
            <a:off x="906483" y="1600201"/>
            <a:ext cx="4404426" cy="4525963"/>
          </a:xfrm>
        </p:spPr>
        <p:txBody>
          <a:bodyPr/>
          <a:lstStyle/>
          <a:p>
            <a:endParaRPr lang="en-US" dirty="0"/>
          </a:p>
          <a:p>
            <a:endParaRPr lang="en-US" dirty="0"/>
          </a:p>
        </p:txBody>
      </p:sp>
      <p:pic>
        <p:nvPicPr>
          <p:cNvPr id="4" name="Picture 3" descr="A close-up of a logo&#10;&#10;Description automatically generated with medium confidence">
            <a:extLst>
              <a:ext uri="{FF2B5EF4-FFF2-40B4-BE49-F238E27FC236}">
                <a16:creationId xmlns:a16="http://schemas.microsoft.com/office/drawing/2014/main" id="{83FBA0DB-3D43-4CDB-26A0-4C354AB0A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654" y="4135052"/>
            <a:ext cx="4868569" cy="1217142"/>
          </a:xfrm>
          <a:prstGeom prst="rect">
            <a:avLst/>
          </a:prstGeom>
        </p:spPr>
      </p:pic>
      <p:pic>
        <p:nvPicPr>
          <p:cNvPr id="1028" name="Picture 4">
            <a:extLst>
              <a:ext uri="{FF2B5EF4-FFF2-40B4-BE49-F238E27FC236}">
                <a16:creationId xmlns:a16="http://schemas.microsoft.com/office/drawing/2014/main" id="{0DAA1AD9-6BEE-D730-724C-A05D61E31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483" y="1449141"/>
            <a:ext cx="4310270" cy="21551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D377CC9-587A-AF2D-DB1D-632D798E0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628" y="2070472"/>
            <a:ext cx="4128779" cy="13049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C5C714E-9C49-D027-D32B-CE715519F3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1150" y="3682414"/>
            <a:ext cx="4244837" cy="2122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4570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BBDE84D-68B0-48A7-9406-4240A54486C0}"/>
              </a:ext>
            </a:extLst>
          </p:cNvPr>
          <p:cNvSpPr txBox="1"/>
          <p:nvPr/>
        </p:nvSpPr>
        <p:spPr>
          <a:xfrm>
            <a:off x="579824" y="2126108"/>
            <a:ext cx="5139355" cy="3416320"/>
          </a:xfrm>
          <a:prstGeom prst="rect">
            <a:avLst/>
          </a:prstGeom>
          <a:noFill/>
        </p:spPr>
        <p:txBody>
          <a:bodyPr wrap="square" rtlCol="0">
            <a:spAutoFit/>
          </a:bodyPr>
          <a:lstStyle/>
          <a:p>
            <a:pPr marL="457189" indent="-457189">
              <a:buFont typeface="+mj-lt"/>
              <a:buAutoNum type="arabicPeriod"/>
            </a:pPr>
            <a:r>
              <a:rPr lang="en-US" sz="2400" b="1" dirty="0">
                <a:cs typeface="Arial" panose="020B0604020202020204" pitchFamily="34" charset="0"/>
              </a:rPr>
              <a:t>Complete  the short WORKING GROUP Sign-Up form.</a:t>
            </a:r>
            <a:br>
              <a:rPr lang="en-US" sz="2400" b="1" dirty="0">
                <a:cs typeface="Arial" panose="020B0604020202020204" pitchFamily="34" charset="0"/>
              </a:rPr>
            </a:br>
            <a:endParaRPr lang="en-US" sz="2400" b="1" dirty="0">
              <a:cs typeface="Arial" panose="020B0604020202020204" pitchFamily="34" charset="0"/>
            </a:endParaRPr>
          </a:p>
          <a:p>
            <a:pPr algn="ctr"/>
            <a:r>
              <a:rPr lang="en-US" sz="2400" b="1" dirty="0">
                <a:cs typeface="Arial" panose="020B0604020202020204" pitchFamily="34" charset="0"/>
                <a:hlinkClick r:id="rId3"/>
              </a:rPr>
              <a:t>Working Group Sign-Up (smartsheet.com)</a:t>
            </a:r>
            <a:br>
              <a:rPr lang="en-US" sz="2400" b="1" dirty="0">
                <a:cs typeface="Arial" panose="020B0604020202020204" pitchFamily="34" charset="0"/>
              </a:rPr>
            </a:br>
            <a:endParaRPr lang="en-US" sz="2400" b="1" dirty="0">
              <a:cs typeface="Arial" panose="020B0604020202020204" pitchFamily="34" charset="0"/>
            </a:endParaRPr>
          </a:p>
          <a:p>
            <a:pPr marL="457189" indent="-457189">
              <a:buFont typeface="+mj-lt"/>
              <a:buAutoNum type="arabicPeriod" startAt="2"/>
            </a:pPr>
            <a:r>
              <a:rPr lang="en-US" sz="2400" b="1" dirty="0">
                <a:cs typeface="Arial" panose="020B0604020202020204" pitchFamily="34" charset="0"/>
              </a:rPr>
              <a:t>Respond to a follow up email from Member Services to your primary contact.  </a:t>
            </a:r>
            <a:endParaRPr lang="en-US" sz="2400" b="1" dirty="0"/>
          </a:p>
        </p:txBody>
      </p:sp>
      <p:sp>
        <p:nvSpPr>
          <p:cNvPr id="2" name="Title 1">
            <a:extLst>
              <a:ext uri="{FF2B5EF4-FFF2-40B4-BE49-F238E27FC236}">
                <a16:creationId xmlns:a16="http://schemas.microsoft.com/office/drawing/2014/main" id="{519749BD-664F-45E5-8E5C-D32DEE0D6BA9}"/>
              </a:ext>
            </a:extLst>
          </p:cNvPr>
          <p:cNvSpPr>
            <a:spLocks noGrp="1"/>
          </p:cNvSpPr>
          <p:nvPr>
            <p:ph type="title"/>
          </p:nvPr>
        </p:nvSpPr>
        <p:spPr>
          <a:xfrm>
            <a:off x="203200" y="509001"/>
            <a:ext cx="6310184" cy="1350404"/>
          </a:xfrm>
        </p:spPr>
        <p:txBody>
          <a:bodyPr>
            <a:normAutofit/>
          </a:bodyPr>
          <a:lstStyle/>
          <a:p>
            <a:pPr algn="ctr"/>
            <a:r>
              <a:rPr lang="en-US" sz="4000" dirty="0">
                <a:solidFill>
                  <a:schemeClr val="accent1">
                    <a:lumMod val="75000"/>
                  </a:schemeClr>
                </a:solidFill>
                <a:cs typeface="Arial" panose="020B0604020202020204" pitchFamily="34" charset="0"/>
              </a:rPr>
              <a:t>How do I join an existing Working Group?</a:t>
            </a:r>
            <a:endParaRPr lang="en-US" sz="4000" b="1" dirty="0">
              <a:solidFill>
                <a:schemeClr val="accent1">
                  <a:lumMod val="75000"/>
                </a:schemeClr>
              </a:solidFill>
              <a:cs typeface="Arial" panose="020B0604020202020204" pitchFamily="34" charset="0"/>
            </a:endParaRPr>
          </a:p>
        </p:txBody>
      </p:sp>
      <p:pic>
        <p:nvPicPr>
          <p:cNvPr id="6" name="Picture 5">
            <a:extLst>
              <a:ext uri="{FF2B5EF4-FFF2-40B4-BE49-F238E27FC236}">
                <a16:creationId xmlns:a16="http://schemas.microsoft.com/office/drawing/2014/main" id="{7004DD75-99C4-498D-8BD5-4D6FE1F3D2BB}"/>
              </a:ext>
            </a:extLst>
          </p:cNvPr>
          <p:cNvPicPr>
            <a:picLocks noChangeAspect="1"/>
          </p:cNvPicPr>
          <p:nvPr/>
        </p:nvPicPr>
        <p:blipFill>
          <a:blip r:embed="rId4"/>
          <a:stretch>
            <a:fillRect/>
          </a:stretch>
        </p:blipFill>
        <p:spPr>
          <a:xfrm>
            <a:off x="6513385" y="76200"/>
            <a:ext cx="5098791" cy="5732931"/>
          </a:xfrm>
          <a:prstGeom prst="rect">
            <a:avLst/>
          </a:prstGeom>
        </p:spPr>
      </p:pic>
    </p:spTree>
    <p:extLst>
      <p:ext uri="{BB962C8B-B14F-4D97-AF65-F5344CB8AC3E}">
        <p14:creationId xmlns:p14="http://schemas.microsoft.com/office/powerpoint/2010/main" val="1900879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250041-FB5F-0AAB-471A-A5F1FA834F6A}"/>
              </a:ext>
            </a:extLst>
          </p:cNvPr>
          <p:cNvSpPr>
            <a:spLocks noGrp="1"/>
          </p:cNvSpPr>
          <p:nvPr>
            <p:ph type="title"/>
          </p:nvPr>
        </p:nvSpPr>
        <p:spPr/>
        <p:txBody>
          <a:bodyPr/>
          <a:lstStyle/>
          <a:p>
            <a:r>
              <a:rPr lang="en-US" dirty="0">
                <a:solidFill>
                  <a:schemeClr val="accent3">
                    <a:lumMod val="75000"/>
                  </a:schemeClr>
                </a:solidFill>
              </a:rPr>
              <a:t>Active</a:t>
            </a:r>
            <a:r>
              <a:rPr lang="en-US" dirty="0"/>
              <a:t> &amp; </a:t>
            </a:r>
            <a:r>
              <a:rPr lang="en-US" dirty="0">
                <a:solidFill>
                  <a:schemeClr val="accent6">
                    <a:lumMod val="60000"/>
                    <a:lumOff val="40000"/>
                  </a:schemeClr>
                </a:solidFill>
              </a:rPr>
              <a:t>Completed</a:t>
            </a:r>
            <a:r>
              <a:rPr lang="en-US" dirty="0"/>
              <a:t> Working Groups</a:t>
            </a:r>
          </a:p>
        </p:txBody>
      </p:sp>
      <p:pic>
        <p:nvPicPr>
          <p:cNvPr id="5" name="Graphic 4" descr="Factory with solid fill">
            <a:extLst>
              <a:ext uri="{FF2B5EF4-FFF2-40B4-BE49-F238E27FC236}">
                <a16:creationId xmlns:a16="http://schemas.microsoft.com/office/drawing/2014/main" id="{B5C94EA9-C02E-6A3C-42B6-4AE6CD76E0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161273" y="3015879"/>
            <a:ext cx="782215" cy="657809"/>
          </a:xfrm>
          <a:prstGeom prst="rect">
            <a:avLst/>
          </a:prstGeom>
        </p:spPr>
      </p:pic>
      <p:grpSp>
        <p:nvGrpSpPr>
          <p:cNvPr id="6" name="Group 5">
            <a:extLst>
              <a:ext uri="{FF2B5EF4-FFF2-40B4-BE49-F238E27FC236}">
                <a16:creationId xmlns:a16="http://schemas.microsoft.com/office/drawing/2014/main" id="{954813BF-C791-A8DE-5AAE-E86A5207A3E1}"/>
              </a:ext>
            </a:extLst>
          </p:cNvPr>
          <p:cNvGrpSpPr/>
          <p:nvPr/>
        </p:nvGrpSpPr>
        <p:grpSpPr>
          <a:xfrm>
            <a:off x="3500083" y="3194358"/>
            <a:ext cx="531846" cy="300850"/>
            <a:chOff x="1418252" y="2669265"/>
            <a:chExt cx="531846" cy="300850"/>
          </a:xfrm>
        </p:grpSpPr>
        <p:sp>
          <p:nvSpPr>
            <p:cNvPr id="7" name="Rectangle 6">
              <a:extLst>
                <a:ext uri="{FF2B5EF4-FFF2-40B4-BE49-F238E27FC236}">
                  <a16:creationId xmlns:a16="http://schemas.microsoft.com/office/drawing/2014/main" id="{3BCA91B9-472A-A6D8-4823-29541E522FCD}"/>
                </a:ext>
              </a:extLst>
            </p:cNvPr>
            <p:cNvSpPr/>
            <p:nvPr/>
          </p:nvSpPr>
          <p:spPr>
            <a:xfrm>
              <a:off x="1418253" y="2736850"/>
              <a:ext cx="531845" cy="233265"/>
            </a:xfrm>
            <a:prstGeom prst="rect">
              <a:avLst/>
            </a:prstGeom>
            <a:solidFill>
              <a:schemeClr val="tx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8" name="Isosceles Triangle 7">
              <a:extLst>
                <a:ext uri="{FF2B5EF4-FFF2-40B4-BE49-F238E27FC236}">
                  <a16:creationId xmlns:a16="http://schemas.microsoft.com/office/drawing/2014/main" id="{8D279DCB-3853-6332-5BA1-9568563F3054}"/>
                </a:ext>
              </a:extLst>
            </p:cNvPr>
            <p:cNvSpPr/>
            <p:nvPr/>
          </p:nvSpPr>
          <p:spPr>
            <a:xfrm>
              <a:off x="1418252" y="2669265"/>
              <a:ext cx="531846" cy="68038"/>
            </a:xfrm>
            <a:prstGeom prst="triangle">
              <a:avLst/>
            </a:prstGeom>
            <a:solidFill>
              <a:schemeClr val="tx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9" name="Rectangle 8">
              <a:extLst>
                <a:ext uri="{FF2B5EF4-FFF2-40B4-BE49-F238E27FC236}">
                  <a16:creationId xmlns:a16="http://schemas.microsoft.com/office/drawing/2014/main" id="{4554741D-D086-5287-DD37-D3022B249EB6}"/>
                </a:ext>
              </a:extLst>
            </p:cNvPr>
            <p:cNvSpPr/>
            <p:nvPr/>
          </p:nvSpPr>
          <p:spPr>
            <a:xfrm>
              <a:off x="1467951" y="2830415"/>
              <a:ext cx="112098" cy="68038"/>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0" name="Rectangle 9">
              <a:extLst>
                <a:ext uri="{FF2B5EF4-FFF2-40B4-BE49-F238E27FC236}">
                  <a16:creationId xmlns:a16="http://schemas.microsoft.com/office/drawing/2014/main" id="{66B60295-29AA-0D38-B64E-744925239DE6}"/>
                </a:ext>
              </a:extLst>
            </p:cNvPr>
            <p:cNvSpPr/>
            <p:nvPr/>
          </p:nvSpPr>
          <p:spPr>
            <a:xfrm>
              <a:off x="1625357" y="2830415"/>
              <a:ext cx="112098" cy="68038"/>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sp>
          <p:nvSpPr>
            <p:cNvPr id="11" name="Rectangle 10">
              <a:extLst>
                <a:ext uri="{FF2B5EF4-FFF2-40B4-BE49-F238E27FC236}">
                  <a16:creationId xmlns:a16="http://schemas.microsoft.com/office/drawing/2014/main" id="{9DEDFA65-17F0-06FA-1F5A-6469E20F4422}"/>
                </a:ext>
              </a:extLst>
            </p:cNvPr>
            <p:cNvSpPr/>
            <p:nvPr/>
          </p:nvSpPr>
          <p:spPr>
            <a:xfrm>
              <a:off x="1782762" y="2830415"/>
              <a:ext cx="112098" cy="68038"/>
            </a:xfrm>
            <a:prstGeom prst="rect">
              <a:avLst/>
            </a:prstGeom>
            <a:solidFill>
              <a:schemeClr val="bg1"/>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Calibri"/>
                <a:ea typeface="Calibri"/>
                <a:cs typeface="Calibri"/>
                <a:sym typeface="Calibri"/>
              </a:endParaRPr>
            </a:p>
          </p:txBody>
        </p:sp>
      </p:grpSp>
      <p:pic>
        <p:nvPicPr>
          <p:cNvPr id="12" name="Graphic 11" descr="Barn with solid fill">
            <a:extLst>
              <a:ext uri="{FF2B5EF4-FFF2-40B4-BE49-F238E27FC236}">
                <a16:creationId xmlns:a16="http://schemas.microsoft.com/office/drawing/2014/main" id="{7E3EA35C-DA58-9B42-3297-805935DDC14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588524" y="3053104"/>
            <a:ext cx="583358" cy="583358"/>
          </a:xfrm>
          <a:prstGeom prst="rect">
            <a:avLst/>
          </a:prstGeom>
        </p:spPr>
      </p:pic>
      <p:grpSp>
        <p:nvGrpSpPr>
          <p:cNvPr id="26" name="Group 25">
            <a:extLst>
              <a:ext uri="{FF2B5EF4-FFF2-40B4-BE49-F238E27FC236}">
                <a16:creationId xmlns:a16="http://schemas.microsoft.com/office/drawing/2014/main" id="{47F51DC6-4CCA-1582-AFC9-A127B2D73588}"/>
              </a:ext>
            </a:extLst>
          </p:cNvPr>
          <p:cNvGrpSpPr/>
          <p:nvPr/>
        </p:nvGrpSpPr>
        <p:grpSpPr>
          <a:xfrm>
            <a:off x="7728477" y="3049850"/>
            <a:ext cx="975610" cy="589867"/>
            <a:chOff x="7108698" y="3383385"/>
            <a:chExt cx="975610" cy="589867"/>
          </a:xfrm>
        </p:grpSpPr>
        <p:pic>
          <p:nvPicPr>
            <p:cNvPr id="13" name="Graphic 12" descr="Agriculture with solid fill">
              <a:extLst>
                <a:ext uri="{FF2B5EF4-FFF2-40B4-BE49-F238E27FC236}">
                  <a16:creationId xmlns:a16="http://schemas.microsoft.com/office/drawing/2014/main" id="{0FBADBE9-1AF0-13BC-ABAC-46E0788095A5}"/>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108698" y="3383385"/>
              <a:ext cx="583358" cy="583358"/>
            </a:xfrm>
            <a:prstGeom prst="rect">
              <a:avLst/>
            </a:prstGeom>
          </p:spPr>
        </p:pic>
        <p:pic>
          <p:nvPicPr>
            <p:cNvPr id="14" name="Graphic 13" descr="Tractor with solid fill">
              <a:extLst>
                <a:ext uri="{FF2B5EF4-FFF2-40B4-BE49-F238E27FC236}">
                  <a16:creationId xmlns:a16="http://schemas.microsoft.com/office/drawing/2014/main" id="{1BC51547-47A8-D575-E83A-1AAB7D309891}"/>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625612" y="3514556"/>
              <a:ext cx="458696" cy="458696"/>
            </a:xfrm>
            <a:prstGeom prst="rect">
              <a:avLst/>
            </a:prstGeom>
          </p:spPr>
        </p:pic>
      </p:grpSp>
      <p:pic>
        <p:nvPicPr>
          <p:cNvPr id="15" name="Graphic 14" descr="Factory with solid fill">
            <a:extLst>
              <a:ext uri="{FF2B5EF4-FFF2-40B4-BE49-F238E27FC236}">
                <a16:creationId xmlns:a16="http://schemas.microsoft.com/office/drawing/2014/main" id="{99BE28AD-3D14-4B31-0E13-2DCF67CB8EC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260681" y="3015879"/>
            <a:ext cx="657809" cy="657809"/>
          </a:xfrm>
          <a:prstGeom prst="rect">
            <a:avLst/>
          </a:prstGeom>
        </p:spPr>
      </p:pic>
      <p:sp>
        <p:nvSpPr>
          <p:cNvPr id="17" name="TextBox 16">
            <a:extLst>
              <a:ext uri="{FF2B5EF4-FFF2-40B4-BE49-F238E27FC236}">
                <a16:creationId xmlns:a16="http://schemas.microsoft.com/office/drawing/2014/main" id="{398CDCB8-1FE7-DA5F-50D2-77AC9C2EE511}"/>
              </a:ext>
            </a:extLst>
          </p:cNvPr>
          <p:cNvSpPr txBox="1"/>
          <p:nvPr/>
        </p:nvSpPr>
        <p:spPr>
          <a:xfrm>
            <a:off x="750467" y="3704067"/>
            <a:ext cx="1603825"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r>
              <a:rPr lang="en-US" dirty="0"/>
              <a:t>Input manufacturer</a:t>
            </a:r>
          </a:p>
        </p:txBody>
      </p:sp>
      <p:sp>
        <p:nvSpPr>
          <p:cNvPr id="19" name="TextBox 18">
            <a:extLst>
              <a:ext uri="{FF2B5EF4-FFF2-40B4-BE49-F238E27FC236}">
                <a16:creationId xmlns:a16="http://schemas.microsoft.com/office/drawing/2014/main" id="{127A9C70-C1C8-616F-01EE-FF36DAF56F3C}"/>
              </a:ext>
            </a:extLst>
          </p:cNvPr>
          <p:cNvSpPr txBox="1"/>
          <p:nvPr/>
        </p:nvSpPr>
        <p:spPr>
          <a:xfrm>
            <a:off x="2696739" y="3673688"/>
            <a:ext cx="2022958"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r>
              <a:rPr lang="en-US" dirty="0"/>
              <a:t>Input distribution/retail</a:t>
            </a:r>
          </a:p>
        </p:txBody>
      </p:sp>
      <p:sp>
        <p:nvSpPr>
          <p:cNvPr id="21" name="TextBox 20">
            <a:extLst>
              <a:ext uri="{FF2B5EF4-FFF2-40B4-BE49-F238E27FC236}">
                <a16:creationId xmlns:a16="http://schemas.microsoft.com/office/drawing/2014/main" id="{5A5B17A0-392B-E629-51E1-167997AF6101}"/>
              </a:ext>
            </a:extLst>
          </p:cNvPr>
          <p:cNvSpPr txBox="1"/>
          <p:nvPr/>
        </p:nvSpPr>
        <p:spPr>
          <a:xfrm>
            <a:off x="5379869" y="3706166"/>
            <a:ext cx="100066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r>
              <a:rPr lang="en-US" dirty="0"/>
              <a:t>Farm</a:t>
            </a:r>
          </a:p>
        </p:txBody>
      </p:sp>
      <p:sp>
        <p:nvSpPr>
          <p:cNvPr id="23" name="TextBox 22">
            <a:extLst>
              <a:ext uri="{FF2B5EF4-FFF2-40B4-BE49-F238E27FC236}">
                <a16:creationId xmlns:a16="http://schemas.microsoft.com/office/drawing/2014/main" id="{A7941B56-44E8-F757-71D8-1A28ECA20A87}"/>
              </a:ext>
            </a:extLst>
          </p:cNvPr>
          <p:cNvSpPr txBox="1"/>
          <p:nvPr/>
        </p:nvSpPr>
        <p:spPr>
          <a:xfrm>
            <a:off x="7540831" y="3706166"/>
            <a:ext cx="1332964"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lgn="ctr"/>
            <a:r>
              <a:rPr lang="en-US" dirty="0"/>
              <a:t>Field operations</a:t>
            </a:r>
          </a:p>
        </p:txBody>
      </p:sp>
      <p:sp>
        <p:nvSpPr>
          <p:cNvPr id="25" name="TextBox 24">
            <a:extLst>
              <a:ext uri="{FF2B5EF4-FFF2-40B4-BE49-F238E27FC236}">
                <a16:creationId xmlns:a16="http://schemas.microsoft.com/office/drawing/2014/main" id="{7C901D6F-537A-6F4F-EAFD-EC01DE70E251}"/>
              </a:ext>
            </a:extLst>
          </p:cNvPr>
          <p:cNvSpPr txBox="1"/>
          <p:nvPr/>
        </p:nvSpPr>
        <p:spPr>
          <a:xfrm>
            <a:off x="9917101" y="3704067"/>
            <a:ext cx="127227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0"/>
            <a:r>
              <a:rPr lang="en-US" dirty="0"/>
              <a:t>Processor</a:t>
            </a:r>
          </a:p>
        </p:txBody>
      </p:sp>
      <p:pic>
        <p:nvPicPr>
          <p:cNvPr id="32" name="Picture 31">
            <a:extLst>
              <a:ext uri="{FF2B5EF4-FFF2-40B4-BE49-F238E27FC236}">
                <a16:creationId xmlns:a16="http://schemas.microsoft.com/office/drawing/2014/main" id="{12B9F113-E96B-DB9B-E9E8-6084AB9EF8B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081" t="836"/>
          <a:stretch/>
        </p:blipFill>
        <p:spPr>
          <a:xfrm>
            <a:off x="0" y="2707708"/>
            <a:ext cx="12192000" cy="394388"/>
          </a:xfrm>
          <a:prstGeom prst="rect">
            <a:avLst/>
          </a:prstGeom>
        </p:spPr>
      </p:pic>
      <p:sp>
        <p:nvSpPr>
          <p:cNvPr id="33" name="Hexagon 32">
            <a:extLst>
              <a:ext uri="{FF2B5EF4-FFF2-40B4-BE49-F238E27FC236}">
                <a16:creationId xmlns:a16="http://schemas.microsoft.com/office/drawing/2014/main" id="{EDAB9808-40F3-6363-B18A-03AB581EE160}"/>
              </a:ext>
            </a:extLst>
          </p:cNvPr>
          <p:cNvSpPr/>
          <p:nvPr/>
        </p:nvSpPr>
        <p:spPr>
          <a:xfrm>
            <a:off x="7803733" y="1849536"/>
            <a:ext cx="531846" cy="48842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WG04</a:t>
            </a:r>
          </a:p>
        </p:txBody>
      </p:sp>
      <p:sp>
        <p:nvSpPr>
          <p:cNvPr id="34" name="Hexagon 33">
            <a:extLst>
              <a:ext uri="{FF2B5EF4-FFF2-40B4-BE49-F238E27FC236}">
                <a16:creationId xmlns:a16="http://schemas.microsoft.com/office/drawing/2014/main" id="{CBEA5788-CAE1-7C78-003B-7803BC7B1D29}"/>
              </a:ext>
            </a:extLst>
          </p:cNvPr>
          <p:cNvSpPr/>
          <p:nvPr/>
        </p:nvSpPr>
        <p:spPr>
          <a:xfrm>
            <a:off x="8274405" y="2131116"/>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WG11</a:t>
            </a:r>
          </a:p>
        </p:txBody>
      </p:sp>
      <p:sp>
        <p:nvSpPr>
          <p:cNvPr id="35" name="Hexagon 34">
            <a:extLst>
              <a:ext uri="{FF2B5EF4-FFF2-40B4-BE49-F238E27FC236}">
                <a16:creationId xmlns:a16="http://schemas.microsoft.com/office/drawing/2014/main" id="{7743793F-E3A0-80FF-3570-60D8626B8103}"/>
              </a:ext>
            </a:extLst>
          </p:cNvPr>
          <p:cNvSpPr/>
          <p:nvPr/>
        </p:nvSpPr>
        <p:spPr>
          <a:xfrm>
            <a:off x="8274405" y="1559759"/>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WG12</a:t>
            </a:r>
          </a:p>
        </p:txBody>
      </p:sp>
      <p:sp>
        <p:nvSpPr>
          <p:cNvPr id="36" name="Hexagon 35">
            <a:extLst>
              <a:ext uri="{FF2B5EF4-FFF2-40B4-BE49-F238E27FC236}">
                <a16:creationId xmlns:a16="http://schemas.microsoft.com/office/drawing/2014/main" id="{BB2C20AB-F2E9-5A13-D1B3-2376CF54AE39}"/>
              </a:ext>
            </a:extLst>
          </p:cNvPr>
          <p:cNvSpPr/>
          <p:nvPr/>
        </p:nvSpPr>
        <p:spPr>
          <a:xfrm>
            <a:off x="2827715" y="2150945"/>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WG16</a:t>
            </a:r>
          </a:p>
        </p:txBody>
      </p:sp>
      <p:sp>
        <p:nvSpPr>
          <p:cNvPr id="37" name="Hexagon 36">
            <a:extLst>
              <a:ext uri="{FF2B5EF4-FFF2-40B4-BE49-F238E27FC236}">
                <a16:creationId xmlns:a16="http://schemas.microsoft.com/office/drawing/2014/main" id="{8656ACB1-F943-269D-C476-07FDD7D53D85}"/>
              </a:ext>
            </a:extLst>
          </p:cNvPr>
          <p:cNvSpPr/>
          <p:nvPr/>
        </p:nvSpPr>
        <p:spPr>
          <a:xfrm>
            <a:off x="6431586" y="2150945"/>
            <a:ext cx="531846" cy="490314"/>
          </a:xfrm>
          <a:prstGeom prst="hexagon">
            <a:avLst/>
          </a:prstGeom>
          <a:solidFill>
            <a:schemeClr val="accent6">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a:r>
              <a:rPr lang="en-US" sz="1200" dirty="0"/>
              <a:t>WG13</a:t>
            </a:r>
          </a:p>
        </p:txBody>
      </p:sp>
      <p:sp>
        <p:nvSpPr>
          <p:cNvPr id="38" name="Hexagon 37">
            <a:extLst>
              <a:ext uri="{FF2B5EF4-FFF2-40B4-BE49-F238E27FC236}">
                <a16:creationId xmlns:a16="http://schemas.microsoft.com/office/drawing/2014/main" id="{DB0733DA-95D2-3190-ED48-D71CC2F240D7}"/>
              </a:ext>
            </a:extLst>
          </p:cNvPr>
          <p:cNvSpPr/>
          <p:nvPr/>
        </p:nvSpPr>
        <p:spPr>
          <a:xfrm>
            <a:off x="9676482" y="1858262"/>
            <a:ext cx="531846" cy="470971"/>
          </a:xfrm>
          <a:prstGeom prst="hexagon">
            <a:avLst/>
          </a:prstGeom>
          <a:solidFill>
            <a:schemeClr val="accent4">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a:r>
              <a:rPr lang="en-US" sz="1200" dirty="0"/>
              <a:t>WG14</a:t>
            </a:r>
          </a:p>
        </p:txBody>
      </p:sp>
      <p:sp>
        <p:nvSpPr>
          <p:cNvPr id="39" name="Hexagon 38">
            <a:extLst>
              <a:ext uri="{FF2B5EF4-FFF2-40B4-BE49-F238E27FC236}">
                <a16:creationId xmlns:a16="http://schemas.microsoft.com/office/drawing/2014/main" id="{4DBB8C26-F475-89E9-856C-E73BAF7D11F6}"/>
              </a:ext>
            </a:extLst>
          </p:cNvPr>
          <p:cNvSpPr/>
          <p:nvPr/>
        </p:nvSpPr>
        <p:spPr>
          <a:xfrm>
            <a:off x="9187199" y="2150945"/>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WG24</a:t>
            </a:r>
          </a:p>
        </p:txBody>
      </p:sp>
      <p:sp>
        <p:nvSpPr>
          <p:cNvPr id="40" name="Hexagon 39">
            <a:extLst>
              <a:ext uri="{FF2B5EF4-FFF2-40B4-BE49-F238E27FC236}">
                <a16:creationId xmlns:a16="http://schemas.microsoft.com/office/drawing/2014/main" id="{9AD4F958-ECF4-2D55-BA55-81062AAEBC0E}"/>
              </a:ext>
            </a:extLst>
          </p:cNvPr>
          <p:cNvSpPr/>
          <p:nvPr/>
        </p:nvSpPr>
        <p:spPr>
          <a:xfrm>
            <a:off x="7333061" y="2150945"/>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WG17</a:t>
            </a:r>
          </a:p>
        </p:txBody>
      </p:sp>
      <p:sp>
        <p:nvSpPr>
          <p:cNvPr id="41" name="Hexagon 40">
            <a:extLst>
              <a:ext uri="{FF2B5EF4-FFF2-40B4-BE49-F238E27FC236}">
                <a16:creationId xmlns:a16="http://schemas.microsoft.com/office/drawing/2014/main" id="{CC7C425B-3062-EA5F-3CE7-272B03D72623}"/>
              </a:ext>
            </a:extLst>
          </p:cNvPr>
          <p:cNvSpPr/>
          <p:nvPr/>
        </p:nvSpPr>
        <p:spPr>
          <a:xfrm>
            <a:off x="2354292" y="1873320"/>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WG18</a:t>
            </a:r>
          </a:p>
        </p:txBody>
      </p:sp>
      <p:sp>
        <p:nvSpPr>
          <p:cNvPr id="42" name="Hexagon 41">
            <a:extLst>
              <a:ext uri="{FF2B5EF4-FFF2-40B4-BE49-F238E27FC236}">
                <a16:creationId xmlns:a16="http://schemas.microsoft.com/office/drawing/2014/main" id="{74B43E08-53CA-D429-C648-5208B715254B}"/>
              </a:ext>
            </a:extLst>
          </p:cNvPr>
          <p:cNvSpPr/>
          <p:nvPr/>
        </p:nvSpPr>
        <p:spPr>
          <a:xfrm>
            <a:off x="6883253" y="1839433"/>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WG19</a:t>
            </a:r>
          </a:p>
        </p:txBody>
      </p:sp>
      <p:sp>
        <p:nvSpPr>
          <p:cNvPr id="43" name="Hexagon 42">
            <a:extLst>
              <a:ext uri="{FF2B5EF4-FFF2-40B4-BE49-F238E27FC236}">
                <a16:creationId xmlns:a16="http://schemas.microsoft.com/office/drawing/2014/main" id="{94A3919A-7F26-4489-D7B9-5A11EE91829C}"/>
              </a:ext>
            </a:extLst>
          </p:cNvPr>
          <p:cNvSpPr/>
          <p:nvPr/>
        </p:nvSpPr>
        <p:spPr>
          <a:xfrm>
            <a:off x="5962774" y="1857922"/>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WG20</a:t>
            </a:r>
          </a:p>
        </p:txBody>
      </p:sp>
      <p:sp>
        <p:nvSpPr>
          <p:cNvPr id="44" name="Content Placeholder 49">
            <a:extLst>
              <a:ext uri="{FF2B5EF4-FFF2-40B4-BE49-F238E27FC236}">
                <a16:creationId xmlns:a16="http://schemas.microsoft.com/office/drawing/2014/main" id="{634D6B23-2774-C5CB-4D07-BE492AA09A26}"/>
              </a:ext>
            </a:extLst>
          </p:cNvPr>
          <p:cNvSpPr txBox="1">
            <a:spLocks/>
          </p:cNvSpPr>
          <p:nvPr/>
        </p:nvSpPr>
        <p:spPr>
          <a:xfrm>
            <a:off x="1018271" y="4467908"/>
            <a:ext cx="10155457" cy="1898374"/>
          </a:xfrm>
          <a:prstGeom prst="rect">
            <a:avLst/>
          </a:prstGeom>
        </p:spPr>
        <p:txBody>
          <a:bodyPr numCol="2">
            <a:normAutofit fontScale="70000" lnSpcReduction="20000"/>
          </a:bodyPr>
          <a:lstStyle>
            <a:lvl1pPr marL="182879" marR="0" indent="-182879" algn="l" defTabSz="914400" rtl="0" eaLnBrk="1" latinLnBrk="0" hangingPunct="1">
              <a:lnSpc>
                <a:spcPct val="100000"/>
              </a:lnSpc>
              <a:spcBef>
                <a:spcPts val="500"/>
              </a:spcBef>
              <a:spcAft>
                <a:spcPts val="0"/>
              </a:spcAft>
              <a:buClr>
                <a:schemeClr val="accent1"/>
              </a:buClr>
              <a:buSzPct val="85000"/>
              <a:buFont typeface="Arial"/>
              <a:buChar char="•"/>
              <a:tabLst/>
              <a:defRPr sz="2400" b="0" i="0" u="none" strike="noStrike" cap="none" spc="0" baseline="0">
                <a:ln>
                  <a:noFill/>
                </a:ln>
                <a:solidFill>
                  <a:srgbClr val="000000"/>
                </a:solidFill>
                <a:uFillTx/>
                <a:latin typeface="Calibri"/>
                <a:ea typeface="Calibri"/>
                <a:cs typeface="Calibri"/>
                <a:sym typeface="Calibri"/>
              </a:defRPr>
            </a:lvl1pPr>
            <a:lvl2pPr marL="493775" marR="0" indent="-219455" algn="l" defTabSz="914400" rtl="0" eaLnBrk="1" latinLnBrk="0" hangingPunct="1">
              <a:lnSpc>
                <a:spcPct val="100000"/>
              </a:lnSpc>
              <a:spcBef>
                <a:spcPts val="500"/>
              </a:spcBef>
              <a:spcAft>
                <a:spcPts val="0"/>
              </a:spcAft>
              <a:buClr>
                <a:schemeClr val="accent1"/>
              </a:buClr>
              <a:buSzPct val="85000"/>
              <a:buFont typeface="Arial"/>
              <a:buChar char="•"/>
              <a:tabLst/>
              <a:defRPr sz="2400" b="0" i="0" u="none" strike="noStrike" cap="none" spc="0" baseline="0">
                <a:ln>
                  <a:noFill/>
                </a:ln>
                <a:solidFill>
                  <a:srgbClr val="000000"/>
                </a:solidFill>
                <a:uFillTx/>
                <a:latin typeface="Calibri"/>
                <a:ea typeface="Calibri"/>
                <a:cs typeface="Calibri"/>
                <a:sym typeface="Calibri"/>
              </a:defRPr>
            </a:lvl2pPr>
            <a:lvl3pPr marL="792479" marR="0" indent="-243840" algn="l" defTabSz="914400" rtl="0" eaLnBrk="1" latinLnBrk="0" hangingPunct="1">
              <a:lnSpc>
                <a:spcPct val="100000"/>
              </a:lnSpc>
              <a:spcBef>
                <a:spcPts val="500"/>
              </a:spcBef>
              <a:spcAft>
                <a:spcPts val="0"/>
              </a:spcAft>
              <a:buClr>
                <a:schemeClr val="accent1"/>
              </a:buClr>
              <a:buSzPct val="90000"/>
              <a:buFont typeface="Arial"/>
              <a:buChar char="•"/>
              <a:tabLst/>
              <a:defRPr sz="2400" b="0" i="0" u="none" strike="noStrike" cap="none" spc="0" baseline="0">
                <a:ln>
                  <a:noFill/>
                </a:ln>
                <a:solidFill>
                  <a:srgbClr val="000000"/>
                </a:solidFill>
                <a:uFillTx/>
                <a:latin typeface="Calibri"/>
                <a:ea typeface="Calibri"/>
                <a:cs typeface="Calibri"/>
                <a:sym typeface="Calibri"/>
              </a:defRPr>
            </a:lvl3pPr>
            <a:lvl4pPr marL="1066800" marR="0" indent="-24384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4pPr>
            <a:lvl5pPr marL="1234439" marR="0" indent="-18288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5pPr>
            <a:lvl6pPr marL="2560320" marR="0" indent="-27432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6pPr>
            <a:lvl7pPr marL="3017520" marR="0" indent="-27432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7pPr>
            <a:lvl8pPr marL="3474720" marR="0" indent="-27432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8pPr>
            <a:lvl9pPr marL="3931920" marR="0" indent="-274320" algn="l" defTabSz="914400" rtl="0" eaLnBrk="1" latinLnBrk="0" hangingPunct="1">
              <a:lnSpc>
                <a:spcPct val="100000"/>
              </a:lnSpc>
              <a:spcBef>
                <a:spcPts val="500"/>
              </a:spcBef>
              <a:spcAft>
                <a:spcPts val="0"/>
              </a:spcAft>
              <a:buClr>
                <a:schemeClr val="accent1"/>
              </a:buClr>
              <a:buSzPct val="100000"/>
              <a:buFont typeface="Arial"/>
              <a:buChar char="•"/>
              <a:tabLst/>
              <a:defRPr sz="2400" b="0" i="0" u="none" strike="noStrike" cap="none" spc="0" baseline="0">
                <a:ln>
                  <a:noFill/>
                </a:ln>
                <a:solidFill>
                  <a:srgbClr val="000000"/>
                </a:solidFill>
                <a:uFillTx/>
                <a:latin typeface="Calibri"/>
                <a:ea typeface="Calibri"/>
                <a:cs typeface="Calibri"/>
                <a:sym typeface="Calibri"/>
              </a:defRPr>
            </a:lvl9pPr>
          </a:lstStyle>
          <a:p>
            <a:r>
              <a:rPr lang="en-US" dirty="0"/>
              <a:t>WG01 In-Field Product ID Seeding Pilot</a:t>
            </a:r>
          </a:p>
          <a:p>
            <a:pPr lvl="1"/>
            <a:r>
              <a:rPr lang="en-US" dirty="0"/>
              <a:t>Seed list from retailer to farmer/planter controller (</a:t>
            </a:r>
            <a:r>
              <a:rPr lang="en-US" dirty="0" err="1"/>
              <a:t>ShippedItemInstance</a:t>
            </a:r>
            <a:r>
              <a:rPr lang="en-US" dirty="0"/>
              <a:t>)</a:t>
            </a:r>
          </a:p>
          <a:p>
            <a:r>
              <a:rPr lang="en-US" dirty="0"/>
              <a:t>WG03 Product Catalog</a:t>
            </a:r>
          </a:p>
          <a:p>
            <a:pPr lvl="1"/>
            <a:r>
              <a:rPr lang="en-US" dirty="0"/>
              <a:t>Common information on products for ecommerce</a:t>
            </a:r>
          </a:p>
          <a:p>
            <a:r>
              <a:rPr lang="en-US" dirty="0"/>
              <a:t>WG05 Mix Ticket</a:t>
            </a:r>
          </a:p>
          <a:p>
            <a:pPr lvl="1"/>
            <a:r>
              <a:rPr lang="en-US" dirty="0"/>
              <a:t>Work order/record from product mixing </a:t>
            </a:r>
          </a:p>
          <a:p>
            <a:r>
              <a:rPr lang="en-US" dirty="0"/>
              <a:t>WG06 Farm Inputs: Reference Data</a:t>
            </a:r>
          </a:p>
          <a:p>
            <a:r>
              <a:rPr lang="en-US" dirty="0"/>
              <a:t>WG07 Farm Inputs: Work Order, Work Record</a:t>
            </a:r>
          </a:p>
          <a:p>
            <a:r>
              <a:rPr lang="en-US" dirty="0"/>
              <a:t>WG08 In-Field Product ID ADAPT Plugin </a:t>
            </a:r>
          </a:p>
          <a:p>
            <a:r>
              <a:rPr lang="en-US" dirty="0"/>
              <a:t>WG09 Linked Data (</a:t>
            </a:r>
            <a:r>
              <a:rPr lang="en-US" dirty="0" err="1"/>
              <a:t>DatasetMetadata</a:t>
            </a:r>
            <a:r>
              <a:rPr lang="en-US" dirty="0"/>
              <a:t>)</a:t>
            </a:r>
          </a:p>
          <a:p>
            <a:r>
              <a:rPr lang="en-US" dirty="0"/>
              <a:t>WG13 Closed Loop Spray</a:t>
            </a:r>
          </a:p>
          <a:p>
            <a:r>
              <a:rPr lang="en-US" dirty="0"/>
              <a:t>WG15 Scale Ticket</a:t>
            </a:r>
          </a:p>
        </p:txBody>
      </p:sp>
      <p:sp>
        <p:nvSpPr>
          <p:cNvPr id="45" name="Hexagon 44">
            <a:extLst>
              <a:ext uri="{FF2B5EF4-FFF2-40B4-BE49-F238E27FC236}">
                <a16:creationId xmlns:a16="http://schemas.microsoft.com/office/drawing/2014/main" id="{A1545FD7-D586-67C7-770C-8BD6E24DEE0E}"/>
              </a:ext>
            </a:extLst>
          </p:cNvPr>
          <p:cNvSpPr/>
          <p:nvPr/>
        </p:nvSpPr>
        <p:spPr>
          <a:xfrm>
            <a:off x="4648091" y="2134150"/>
            <a:ext cx="531846" cy="490314"/>
          </a:xfrm>
          <a:prstGeom prst="hexagon">
            <a:avLst/>
          </a:prstGeom>
          <a:solidFill>
            <a:schemeClr val="accent3">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WG00</a:t>
            </a:r>
          </a:p>
        </p:txBody>
      </p:sp>
      <p:sp>
        <p:nvSpPr>
          <p:cNvPr id="2" name="Hexagon 1">
            <a:extLst>
              <a:ext uri="{FF2B5EF4-FFF2-40B4-BE49-F238E27FC236}">
                <a16:creationId xmlns:a16="http://schemas.microsoft.com/office/drawing/2014/main" id="{4C8DA53F-173D-C743-C261-DB90F318BB43}"/>
              </a:ext>
            </a:extLst>
          </p:cNvPr>
          <p:cNvSpPr/>
          <p:nvPr/>
        </p:nvSpPr>
        <p:spPr>
          <a:xfrm>
            <a:off x="4187851" y="1855769"/>
            <a:ext cx="531846" cy="490314"/>
          </a:xfrm>
          <a:prstGeom prst="hexagon">
            <a:avLst/>
          </a:prstGeom>
          <a:solidFill>
            <a:schemeClr val="accent6">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WG01</a:t>
            </a:r>
          </a:p>
        </p:txBody>
      </p:sp>
      <p:sp>
        <p:nvSpPr>
          <p:cNvPr id="3" name="Hexagon 2">
            <a:extLst>
              <a:ext uri="{FF2B5EF4-FFF2-40B4-BE49-F238E27FC236}">
                <a16:creationId xmlns:a16="http://schemas.microsoft.com/office/drawing/2014/main" id="{D92B20B7-3B10-A763-D426-648D94B9FED8}"/>
              </a:ext>
            </a:extLst>
          </p:cNvPr>
          <p:cNvSpPr/>
          <p:nvPr/>
        </p:nvSpPr>
        <p:spPr>
          <a:xfrm>
            <a:off x="1886371" y="2171737"/>
            <a:ext cx="531846" cy="490314"/>
          </a:xfrm>
          <a:prstGeom prst="hexagon">
            <a:avLst/>
          </a:prstGeom>
          <a:solidFill>
            <a:schemeClr val="accent6">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WG03</a:t>
            </a:r>
          </a:p>
        </p:txBody>
      </p:sp>
      <p:sp>
        <p:nvSpPr>
          <p:cNvPr id="16" name="Hexagon 15">
            <a:extLst>
              <a:ext uri="{FF2B5EF4-FFF2-40B4-BE49-F238E27FC236}">
                <a16:creationId xmlns:a16="http://schemas.microsoft.com/office/drawing/2014/main" id="{F7DA2CF7-F296-09C1-42DD-F26DF6E291B8}"/>
              </a:ext>
            </a:extLst>
          </p:cNvPr>
          <p:cNvSpPr/>
          <p:nvPr/>
        </p:nvSpPr>
        <p:spPr>
          <a:xfrm>
            <a:off x="6412581" y="1580819"/>
            <a:ext cx="531846" cy="490314"/>
          </a:xfrm>
          <a:prstGeom prst="hexagon">
            <a:avLst/>
          </a:prstGeom>
          <a:solidFill>
            <a:schemeClr val="accent6">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WG05</a:t>
            </a:r>
          </a:p>
        </p:txBody>
      </p:sp>
      <p:sp>
        <p:nvSpPr>
          <p:cNvPr id="18" name="Hexagon 17">
            <a:extLst>
              <a:ext uri="{FF2B5EF4-FFF2-40B4-BE49-F238E27FC236}">
                <a16:creationId xmlns:a16="http://schemas.microsoft.com/office/drawing/2014/main" id="{8BC7869B-6BB9-339B-E1B0-EA485747196D}"/>
              </a:ext>
            </a:extLst>
          </p:cNvPr>
          <p:cNvSpPr/>
          <p:nvPr/>
        </p:nvSpPr>
        <p:spPr>
          <a:xfrm>
            <a:off x="7343493" y="1584243"/>
            <a:ext cx="531846" cy="490314"/>
          </a:xfrm>
          <a:prstGeom prst="hexagon">
            <a:avLst/>
          </a:prstGeom>
          <a:solidFill>
            <a:schemeClr val="accent6">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WG06</a:t>
            </a:r>
          </a:p>
        </p:txBody>
      </p:sp>
      <p:sp>
        <p:nvSpPr>
          <p:cNvPr id="20" name="Hexagon 19">
            <a:extLst>
              <a:ext uri="{FF2B5EF4-FFF2-40B4-BE49-F238E27FC236}">
                <a16:creationId xmlns:a16="http://schemas.microsoft.com/office/drawing/2014/main" id="{D5C38E85-8C49-B685-AFC7-B848AD75FD8F}"/>
              </a:ext>
            </a:extLst>
          </p:cNvPr>
          <p:cNvSpPr/>
          <p:nvPr/>
        </p:nvSpPr>
        <p:spPr>
          <a:xfrm>
            <a:off x="5490242" y="2144935"/>
            <a:ext cx="531846" cy="490314"/>
          </a:xfrm>
          <a:prstGeom prst="hexagon">
            <a:avLst/>
          </a:prstGeom>
          <a:solidFill>
            <a:schemeClr val="accent6">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WG07</a:t>
            </a:r>
          </a:p>
        </p:txBody>
      </p:sp>
      <p:sp>
        <p:nvSpPr>
          <p:cNvPr id="22" name="Hexagon 21">
            <a:extLst>
              <a:ext uri="{FF2B5EF4-FFF2-40B4-BE49-F238E27FC236}">
                <a16:creationId xmlns:a16="http://schemas.microsoft.com/office/drawing/2014/main" id="{525B263F-D8F8-FF23-3399-CA9A614C1DFE}"/>
              </a:ext>
            </a:extLst>
          </p:cNvPr>
          <p:cNvSpPr/>
          <p:nvPr/>
        </p:nvSpPr>
        <p:spPr>
          <a:xfrm>
            <a:off x="3706747" y="2143565"/>
            <a:ext cx="531846" cy="490314"/>
          </a:xfrm>
          <a:prstGeom prst="hexagon">
            <a:avLst/>
          </a:prstGeom>
          <a:solidFill>
            <a:schemeClr val="accent6">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WG08</a:t>
            </a:r>
          </a:p>
        </p:txBody>
      </p:sp>
      <p:sp>
        <p:nvSpPr>
          <p:cNvPr id="24" name="Hexagon 23">
            <a:extLst>
              <a:ext uri="{FF2B5EF4-FFF2-40B4-BE49-F238E27FC236}">
                <a16:creationId xmlns:a16="http://schemas.microsoft.com/office/drawing/2014/main" id="{0970714C-F55F-9CBE-CE3A-B96A5C98D2E2}"/>
              </a:ext>
            </a:extLst>
          </p:cNvPr>
          <p:cNvSpPr/>
          <p:nvPr/>
        </p:nvSpPr>
        <p:spPr>
          <a:xfrm>
            <a:off x="8745077" y="1828800"/>
            <a:ext cx="531846" cy="490314"/>
          </a:xfrm>
          <a:prstGeom prst="hexagon">
            <a:avLst/>
          </a:prstGeom>
          <a:solidFill>
            <a:schemeClr val="accent6">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Calibri"/>
                <a:ea typeface="Calibri"/>
                <a:cs typeface="Calibri"/>
                <a:sym typeface="Calibri"/>
              </a:rPr>
              <a:t>WG09</a:t>
            </a:r>
          </a:p>
        </p:txBody>
      </p:sp>
      <p:sp>
        <p:nvSpPr>
          <p:cNvPr id="27" name="Hexagon 26">
            <a:extLst>
              <a:ext uri="{FF2B5EF4-FFF2-40B4-BE49-F238E27FC236}">
                <a16:creationId xmlns:a16="http://schemas.microsoft.com/office/drawing/2014/main" id="{E9483529-19FE-E3B9-31A7-22E47982D9FE}"/>
              </a:ext>
            </a:extLst>
          </p:cNvPr>
          <p:cNvSpPr/>
          <p:nvPr/>
        </p:nvSpPr>
        <p:spPr>
          <a:xfrm>
            <a:off x="9215927" y="1559214"/>
            <a:ext cx="531846" cy="490314"/>
          </a:xfrm>
          <a:prstGeom prst="hexagon">
            <a:avLst/>
          </a:prstGeom>
          <a:solidFill>
            <a:schemeClr val="accent6">
              <a:lumMod val="60000"/>
              <a:lumOff val="40000"/>
            </a:schemeClr>
          </a:solidFill>
          <a:ln w="25400" cap="flat">
            <a:solidFill>
              <a:schemeClr val="tx1"/>
            </a:solidFill>
            <a:prstDash val="solid"/>
            <a:bevel/>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algn="ctr"/>
            <a:r>
              <a:rPr lang="en-US" sz="1200" dirty="0"/>
              <a:t>WG</a:t>
            </a:r>
          </a:p>
          <a:p>
            <a:pPr algn="ctr"/>
            <a:r>
              <a:rPr lang="en-US" sz="1200" dirty="0"/>
              <a:t>15</a:t>
            </a:r>
          </a:p>
        </p:txBody>
      </p:sp>
    </p:spTree>
    <p:extLst>
      <p:ext uri="{BB962C8B-B14F-4D97-AF65-F5344CB8AC3E}">
        <p14:creationId xmlns:p14="http://schemas.microsoft.com/office/powerpoint/2010/main" val="897298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CA9AE-B023-E1AF-9FE1-D37836C70BA2}"/>
              </a:ext>
            </a:extLst>
          </p:cNvPr>
          <p:cNvSpPr>
            <a:spLocks noGrp="1"/>
          </p:cNvSpPr>
          <p:nvPr>
            <p:ph type="title"/>
          </p:nvPr>
        </p:nvSpPr>
        <p:spPr/>
        <p:txBody>
          <a:bodyPr/>
          <a:lstStyle/>
          <a:p>
            <a:r>
              <a:rPr lang="en-US" dirty="0"/>
              <a:t>Where to find Completed WG Digital Resources</a:t>
            </a:r>
          </a:p>
        </p:txBody>
      </p:sp>
      <p:graphicFrame>
        <p:nvGraphicFramePr>
          <p:cNvPr id="5" name="Table 5">
            <a:extLst>
              <a:ext uri="{FF2B5EF4-FFF2-40B4-BE49-F238E27FC236}">
                <a16:creationId xmlns:a16="http://schemas.microsoft.com/office/drawing/2014/main" id="{CEB3872A-64F5-3282-5CC3-2877764014C5}"/>
              </a:ext>
            </a:extLst>
          </p:cNvPr>
          <p:cNvGraphicFramePr>
            <a:graphicFrameLocks noGrp="1"/>
          </p:cNvGraphicFramePr>
          <p:nvPr/>
        </p:nvGraphicFramePr>
        <p:xfrm>
          <a:off x="301486" y="1083365"/>
          <a:ext cx="11655288" cy="4968240"/>
        </p:xfrm>
        <a:graphic>
          <a:graphicData uri="http://schemas.openxmlformats.org/drawingml/2006/table">
            <a:tbl>
              <a:tblPr firstRow="1" bandRow="1">
                <a:tableStyleId>{5C22544A-7EE6-4342-B048-85BDC9FD1C3A}</a:tableStyleId>
              </a:tblPr>
              <a:tblGrid>
                <a:gridCol w="5302998">
                  <a:extLst>
                    <a:ext uri="{9D8B030D-6E8A-4147-A177-3AD203B41FA5}">
                      <a16:colId xmlns:a16="http://schemas.microsoft.com/office/drawing/2014/main" val="3409852364"/>
                    </a:ext>
                  </a:extLst>
                </a:gridCol>
                <a:gridCol w="6352290">
                  <a:extLst>
                    <a:ext uri="{9D8B030D-6E8A-4147-A177-3AD203B41FA5}">
                      <a16:colId xmlns:a16="http://schemas.microsoft.com/office/drawing/2014/main" val="2308966637"/>
                    </a:ext>
                  </a:extLst>
                </a:gridCol>
              </a:tblGrid>
              <a:tr h="325341">
                <a:tc>
                  <a:txBody>
                    <a:bodyPr/>
                    <a:lstStyle/>
                    <a:p>
                      <a:r>
                        <a:rPr lang="en-US" sz="1600" dirty="0"/>
                        <a:t>WG/Resource</a:t>
                      </a:r>
                    </a:p>
                  </a:txBody>
                  <a:tcPr/>
                </a:tc>
                <a:tc>
                  <a:txBody>
                    <a:bodyPr/>
                    <a:lstStyle/>
                    <a:p>
                      <a:r>
                        <a:rPr lang="en-US" sz="1600" dirty="0"/>
                        <a:t>Location</a:t>
                      </a:r>
                    </a:p>
                  </a:txBody>
                  <a:tcPr/>
                </a:tc>
                <a:extLst>
                  <a:ext uri="{0D108BD9-81ED-4DB2-BD59-A6C34878D82A}">
                    <a16:rowId xmlns:a16="http://schemas.microsoft.com/office/drawing/2014/main" val="2504020498"/>
                  </a:ext>
                </a:extLst>
              </a:tr>
              <a:tr h="569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WG01 In-Field Product ID Seeding Pilot(</a:t>
                      </a:r>
                      <a:r>
                        <a:rPr lang="en-US" sz="1600" dirty="0" err="1"/>
                        <a:t>ShippedItemInstance</a:t>
                      </a:r>
                      <a:r>
                        <a:rPr lang="en-US" sz="1600" dirty="0"/>
                        <a:t>)</a:t>
                      </a:r>
                    </a:p>
                  </a:txBody>
                  <a:tcPr/>
                </a:tc>
                <a:tc>
                  <a:txBody>
                    <a:bodyPr/>
                    <a:lstStyle/>
                    <a:p>
                      <a:r>
                        <a:rPr lang="en-US" sz="1600" dirty="0"/>
                        <a:t>Private GitHub Repo (AgGateway members only)</a:t>
                      </a:r>
                    </a:p>
                    <a:p>
                      <a:r>
                        <a:rPr lang="en-US" sz="1600" dirty="0">
                          <a:hlinkClick r:id="rId3"/>
                        </a:rPr>
                        <a:t>https://github.com/AgGateway/In-FieldProductID</a:t>
                      </a:r>
                      <a:r>
                        <a:rPr lang="en-US" sz="1600" dirty="0"/>
                        <a:t> </a:t>
                      </a:r>
                    </a:p>
                  </a:txBody>
                  <a:tcPr/>
                </a:tc>
                <a:extLst>
                  <a:ext uri="{0D108BD9-81ED-4DB2-BD59-A6C34878D82A}">
                    <a16:rowId xmlns:a16="http://schemas.microsoft.com/office/drawing/2014/main" val="1214566132"/>
                  </a:ext>
                </a:extLst>
              </a:tr>
              <a:tr h="569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WG03 Product Catalog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Private GitHub Repo (AgGateway members only)</a:t>
                      </a:r>
                    </a:p>
                    <a:p>
                      <a:r>
                        <a:rPr lang="en-US" sz="1600" dirty="0">
                          <a:hlinkClick r:id="rId4"/>
                        </a:rPr>
                        <a:t>https://github.com/AgGateway/ProductCatalog</a:t>
                      </a:r>
                      <a:r>
                        <a:rPr lang="en-US" sz="1600" dirty="0"/>
                        <a:t> </a:t>
                      </a:r>
                    </a:p>
                  </a:txBody>
                  <a:tcPr/>
                </a:tc>
                <a:extLst>
                  <a:ext uri="{0D108BD9-81ED-4DB2-BD59-A6C34878D82A}">
                    <a16:rowId xmlns:a16="http://schemas.microsoft.com/office/drawing/2014/main" val="189295331"/>
                  </a:ext>
                </a:extLst>
              </a:tr>
              <a:tr h="569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WG05 Mix Ticket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Public GitHub Repo</a:t>
                      </a:r>
                    </a:p>
                    <a:p>
                      <a:r>
                        <a:rPr lang="en-US" sz="1600" dirty="0">
                          <a:hlinkClick r:id="rId5"/>
                        </a:rPr>
                        <a:t>https://github.com/AgGateway/Dispensing</a:t>
                      </a:r>
                      <a:r>
                        <a:rPr lang="en-US" sz="1600" dirty="0"/>
                        <a:t> </a:t>
                      </a:r>
                    </a:p>
                  </a:txBody>
                  <a:tcPr/>
                </a:tc>
                <a:extLst>
                  <a:ext uri="{0D108BD9-81ED-4DB2-BD59-A6C34878D82A}">
                    <a16:rowId xmlns:a16="http://schemas.microsoft.com/office/drawing/2014/main" val="3264838400"/>
                  </a:ext>
                </a:extLst>
              </a:tr>
              <a:tr h="569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WG06 Farm Inputs: Reference Data</a:t>
                      </a:r>
                    </a:p>
                  </a:txBody>
                  <a:tcPr/>
                </a:tc>
                <a:tc>
                  <a:txBody>
                    <a:bodyPr/>
                    <a:lstStyle/>
                    <a:p>
                      <a:r>
                        <a:rPr lang="en-US" sz="1600" dirty="0"/>
                        <a:t>AgGateway Confluence (Wiki)</a:t>
                      </a:r>
                    </a:p>
                    <a:p>
                      <a:r>
                        <a:rPr lang="en-US" sz="1600" dirty="0">
                          <a:hlinkClick r:id="rId6"/>
                        </a:rPr>
                        <a:t>https://aggateway.atlassian.net/l/cp/zPjh3HqN</a:t>
                      </a:r>
                      <a:r>
                        <a:rPr lang="en-US" sz="1600" dirty="0"/>
                        <a:t> </a:t>
                      </a:r>
                    </a:p>
                  </a:txBody>
                  <a:tcPr/>
                </a:tc>
                <a:extLst>
                  <a:ext uri="{0D108BD9-81ED-4DB2-BD59-A6C34878D82A}">
                    <a16:rowId xmlns:a16="http://schemas.microsoft.com/office/drawing/2014/main" val="434431797"/>
                  </a:ext>
                </a:extLst>
              </a:tr>
              <a:tr h="569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WG07 Farm Inputs: Work Order, Work Record</a:t>
                      </a:r>
                    </a:p>
                  </a:txBody>
                  <a:tcPr/>
                </a:tc>
                <a:tc>
                  <a:txBody>
                    <a:bodyPr/>
                    <a:lstStyle/>
                    <a:p>
                      <a:r>
                        <a:rPr lang="en-US" sz="1600" dirty="0"/>
                        <a:t>AgGateway Confluence (Wiki)</a:t>
                      </a:r>
                    </a:p>
                    <a:p>
                      <a:r>
                        <a:rPr lang="en-US" sz="1600" dirty="0">
                          <a:hlinkClick r:id="rId7"/>
                        </a:rPr>
                        <a:t>https://aggateway.atlassian.net/l/cp/oGiWwmD5</a:t>
                      </a:r>
                      <a:r>
                        <a:rPr lang="en-US" sz="1600" dirty="0"/>
                        <a:t> </a:t>
                      </a:r>
                    </a:p>
                  </a:txBody>
                  <a:tcPr/>
                </a:tc>
                <a:extLst>
                  <a:ext uri="{0D108BD9-81ED-4DB2-BD59-A6C34878D82A}">
                    <a16:rowId xmlns:a16="http://schemas.microsoft.com/office/drawing/2014/main" val="778695885"/>
                  </a:ext>
                </a:extLst>
              </a:tr>
              <a:tr h="569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WG08 In-Field Product ID ADAPT Plugin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Public GitHub Repo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8"/>
                        </a:rPr>
                        <a:t>https://github.com/ADAPT/ShippedItemInstancePlugin</a:t>
                      </a:r>
                      <a:r>
                        <a:rPr lang="en-US" sz="1600" dirty="0"/>
                        <a:t> </a:t>
                      </a:r>
                    </a:p>
                  </a:txBody>
                  <a:tcPr/>
                </a:tc>
                <a:extLst>
                  <a:ext uri="{0D108BD9-81ED-4DB2-BD59-A6C34878D82A}">
                    <a16:rowId xmlns:a16="http://schemas.microsoft.com/office/drawing/2014/main" val="3824845054"/>
                  </a:ext>
                </a:extLst>
              </a:tr>
              <a:tr h="569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WG09 Linked Data (</a:t>
                      </a:r>
                      <a:r>
                        <a:rPr lang="en-US" sz="1600" dirty="0" err="1"/>
                        <a:t>DatasetMetadata</a:t>
                      </a:r>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Private GitHub Repo (AgGateway members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hlinkClick r:id="rId9"/>
                        </a:rPr>
                        <a:t>https://github.com/AgGateway/DatasetMetadata</a:t>
                      </a:r>
                      <a:r>
                        <a:rPr lang="en-US" sz="1600" dirty="0"/>
                        <a:t> </a:t>
                      </a:r>
                    </a:p>
                  </a:txBody>
                  <a:tcPr/>
                </a:tc>
                <a:extLst>
                  <a:ext uri="{0D108BD9-81ED-4DB2-BD59-A6C34878D82A}">
                    <a16:rowId xmlns:a16="http://schemas.microsoft.com/office/drawing/2014/main" val="907800466"/>
                  </a:ext>
                </a:extLst>
              </a:tr>
              <a:tr h="569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WG13 Closed Loop Spray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AgGateway Confluence (Wiki)</a:t>
                      </a:r>
                    </a:p>
                    <a:p>
                      <a:r>
                        <a:rPr lang="en-US" sz="1600" dirty="0"/>
                        <a:t>Final review &amp; posting in process</a:t>
                      </a:r>
                    </a:p>
                  </a:txBody>
                  <a:tcPr/>
                </a:tc>
                <a:extLst>
                  <a:ext uri="{0D108BD9-81ED-4DB2-BD59-A6C34878D82A}">
                    <a16:rowId xmlns:a16="http://schemas.microsoft.com/office/drawing/2014/main" val="766731890"/>
                  </a:ext>
                </a:extLst>
              </a:tr>
            </a:tbl>
          </a:graphicData>
        </a:graphic>
      </p:graphicFrame>
      <p:sp>
        <p:nvSpPr>
          <p:cNvPr id="3" name="TextBox 2">
            <a:extLst>
              <a:ext uri="{FF2B5EF4-FFF2-40B4-BE49-F238E27FC236}">
                <a16:creationId xmlns:a16="http://schemas.microsoft.com/office/drawing/2014/main" id="{12EDD7D3-078F-8228-70E4-DAE26D3D27AF}"/>
              </a:ext>
            </a:extLst>
          </p:cNvPr>
          <p:cNvSpPr txBox="1"/>
          <p:nvPr/>
        </p:nvSpPr>
        <p:spPr>
          <a:xfrm>
            <a:off x="556591" y="6051605"/>
            <a:ext cx="4637808" cy="369332"/>
          </a:xfrm>
          <a:prstGeom prst="rect">
            <a:avLst/>
          </a:prstGeom>
          <a:noFill/>
        </p:spPr>
        <p:txBody>
          <a:bodyPr wrap="none" rtlCol="0">
            <a:spAutoFit/>
          </a:bodyPr>
          <a:lstStyle/>
          <a:p>
            <a:r>
              <a:rPr lang="en-US" dirty="0"/>
              <a:t>Use this </a:t>
            </a:r>
            <a:r>
              <a:rPr lang="en-US" dirty="0">
                <a:hlinkClick r:id="rId10"/>
              </a:rPr>
              <a:t>form to request access </a:t>
            </a:r>
            <a:r>
              <a:rPr lang="en-US" dirty="0"/>
              <a:t>to private repo.</a:t>
            </a:r>
          </a:p>
        </p:txBody>
      </p:sp>
    </p:spTree>
    <p:extLst>
      <p:ext uri="{BB962C8B-B14F-4D97-AF65-F5344CB8AC3E}">
        <p14:creationId xmlns:p14="http://schemas.microsoft.com/office/powerpoint/2010/main" val="1722867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73AF2-AE5C-41F1-9C7C-EF0F862E3B8D}"/>
              </a:ext>
            </a:extLst>
          </p:cNvPr>
          <p:cNvSpPr>
            <a:spLocks noGrp="1"/>
          </p:cNvSpPr>
          <p:nvPr>
            <p:ph type="title"/>
          </p:nvPr>
        </p:nvSpPr>
        <p:spPr>
          <a:xfrm>
            <a:off x="2745532" y="117555"/>
            <a:ext cx="6700935" cy="1052513"/>
          </a:xfrm>
        </p:spPr>
        <p:txBody>
          <a:bodyPr/>
          <a:lstStyle/>
          <a:p>
            <a:pPr algn="ctr"/>
            <a:r>
              <a:rPr lang="en-US" dirty="0">
                <a:solidFill>
                  <a:schemeClr val="accent1">
                    <a:lumMod val="75000"/>
                  </a:schemeClr>
                </a:solidFill>
                <a:cs typeface="Arial" panose="020B0604020202020204" pitchFamily="34" charset="0"/>
              </a:rPr>
              <a:t>AgGateway Resources</a:t>
            </a:r>
            <a:endParaRPr lang="en-US" sz="4400" b="1" dirty="0">
              <a:solidFill>
                <a:schemeClr val="accent1">
                  <a:lumMod val="75000"/>
                </a:schemeClr>
              </a:solidFill>
              <a:cs typeface="Arial" panose="020B0604020202020204" pitchFamily="34" charset="0"/>
            </a:endParaRPr>
          </a:p>
        </p:txBody>
      </p:sp>
      <p:sp>
        <p:nvSpPr>
          <p:cNvPr id="3" name="Content Placeholder 2">
            <a:extLst>
              <a:ext uri="{FF2B5EF4-FFF2-40B4-BE49-F238E27FC236}">
                <a16:creationId xmlns:a16="http://schemas.microsoft.com/office/drawing/2014/main" id="{F9B6A479-2F57-4600-A4B8-2D731E9BB9AE}"/>
              </a:ext>
            </a:extLst>
          </p:cNvPr>
          <p:cNvSpPr>
            <a:spLocks noGrp="1"/>
          </p:cNvSpPr>
          <p:nvPr>
            <p:ph idx="1"/>
          </p:nvPr>
        </p:nvSpPr>
        <p:spPr>
          <a:xfrm>
            <a:off x="989044" y="1145818"/>
            <a:ext cx="9625045" cy="5044120"/>
          </a:xfrm>
        </p:spPr>
        <p:txBody>
          <a:bodyPr>
            <a:noAutofit/>
          </a:bodyPr>
          <a:lstStyle/>
          <a:p>
            <a:pPr lvl="1"/>
            <a:r>
              <a:rPr lang="en-US" sz="1500" b="1" dirty="0"/>
              <a:t>AgGateway Website: </a:t>
            </a:r>
            <a:r>
              <a:rPr lang="en-US" sz="1500" b="1" dirty="0">
                <a:hlinkClick r:id="rId3">
                  <a:extLst>
                    <a:ext uri="{A12FA001-AC4F-418D-AE19-62706E023703}">
                      <ahyp:hlinkClr xmlns:ahyp="http://schemas.microsoft.com/office/drawing/2018/hyperlinkcolor" val="tx"/>
                    </a:ext>
                  </a:extLst>
                </a:hlinkClick>
              </a:rPr>
              <a:t>AgGateway.org</a:t>
            </a:r>
            <a:endParaRPr lang="en-US" sz="1500" b="1" dirty="0"/>
          </a:p>
          <a:p>
            <a:pPr lvl="2"/>
            <a:r>
              <a:rPr lang="en-US" sz="1500" dirty="0"/>
              <a:t>Accessible to the public</a:t>
            </a:r>
          </a:p>
          <a:p>
            <a:pPr lvl="2"/>
            <a:r>
              <a:rPr lang="en-US" sz="1500" dirty="0"/>
              <a:t>News, meeting announcements, case studies, description of current work, calendar etc.</a:t>
            </a:r>
          </a:p>
          <a:p>
            <a:pPr lvl="2"/>
            <a:endParaRPr lang="en-US" sz="1500" dirty="0"/>
          </a:p>
          <a:p>
            <a:pPr lvl="1"/>
            <a:r>
              <a:rPr lang="en-US" sz="1500" b="1" dirty="0"/>
              <a:t>AgGateway Wiki: </a:t>
            </a:r>
            <a:r>
              <a:rPr lang="en-US" sz="1500" b="1" dirty="0">
                <a:hlinkClick r:id="rId4">
                  <a:extLst>
                    <a:ext uri="{A12FA001-AC4F-418D-AE19-62706E023703}">
                      <ahyp:hlinkClr xmlns:ahyp="http://schemas.microsoft.com/office/drawing/2018/hyperlinkcolor" val="tx"/>
                    </a:ext>
                  </a:extLst>
                </a:hlinkClick>
              </a:rPr>
              <a:t>AgGateway.atlassian.net/wiki/</a:t>
            </a:r>
            <a:r>
              <a:rPr lang="en-US" sz="1500" b="1" dirty="0"/>
              <a:t> </a:t>
            </a:r>
          </a:p>
          <a:p>
            <a:pPr lvl="2"/>
            <a:r>
              <a:rPr lang="en-US" sz="1500" dirty="0"/>
              <a:t>Most content for AgGateway members only</a:t>
            </a:r>
          </a:p>
          <a:p>
            <a:pPr lvl="2"/>
            <a:r>
              <a:rPr lang="en-US" sz="1500" dirty="0"/>
              <a:t>Working documents, project dashboards, meeting agendas and minutes, some digital resources</a:t>
            </a:r>
          </a:p>
          <a:p>
            <a:pPr lvl="2"/>
            <a:endParaRPr lang="en-US" sz="1500" dirty="0"/>
          </a:p>
          <a:p>
            <a:pPr lvl="1"/>
            <a:r>
              <a:rPr lang="en-US" sz="1500" b="1" dirty="0" err="1"/>
              <a:t>MyAgGateway</a:t>
            </a:r>
            <a:r>
              <a:rPr lang="en-US" sz="1500" b="1" dirty="0"/>
              <a:t>: </a:t>
            </a:r>
            <a:r>
              <a:rPr lang="en-US" sz="1500" b="1" u="sng" dirty="0"/>
              <a:t>Member.AgGateway.org</a:t>
            </a:r>
          </a:p>
          <a:p>
            <a:pPr lvl="2"/>
            <a:r>
              <a:rPr lang="en-US" sz="1500" dirty="0"/>
              <a:t>Access membership directory</a:t>
            </a:r>
          </a:p>
          <a:p>
            <a:pPr lvl="2"/>
            <a:r>
              <a:rPr lang="en-US" sz="1500" dirty="0"/>
              <a:t>See participant lists for Committees and Working Groups</a:t>
            </a:r>
          </a:p>
          <a:p>
            <a:pPr lvl="2"/>
            <a:r>
              <a:rPr lang="en-US" sz="1500" dirty="0"/>
              <a:t>Register for AgGateway meetings</a:t>
            </a:r>
          </a:p>
          <a:p>
            <a:pPr lvl="2"/>
            <a:r>
              <a:rPr lang="en-US" sz="1500" dirty="0"/>
              <a:t>Purchase sponsorships</a:t>
            </a:r>
          </a:p>
          <a:p>
            <a:pPr lvl="2"/>
            <a:r>
              <a:rPr lang="en-US" sz="1500" dirty="0"/>
              <a:t>Access past and current billing information</a:t>
            </a:r>
          </a:p>
          <a:p>
            <a:pPr lvl="2"/>
            <a:r>
              <a:rPr lang="en-US" sz="1500" dirty="0"/>
              <a:t>Sign up to receive the AgGateway newsletter</a:t>
            </a:r>
          </a:p>
          <a:p>
            <a:pPr lvl="2"/>
            <a:r>
              <a:rPr lang="en-US" sz="1500" dirty="0"/>
              <a:t>Maintain directory of your company volunteers</a:t>
            </a:r>
          </a:p>
          <a:p>
            <a:pPr lvl="2"/>
            <a:endParaRPr lang="en-US" sz="1500" dirty="0"/>
          </a:p>
          <a:p>
            <a:pPr lvl="1"/>
            <a:r>
              <a:rPr lang="en-US" sz="1500" b="1" dirty="0"/>
              <a:t>Member Services </a:t>
            </a:r>
            <a:r>
              <a:rPr lang="en-US" sz="1500" dirty="0"/>
              <a:t>– </a:t>
            </a:r>
            <a:r>
              <a:rPr lang="en-US" sz="1500" dirty="0">
                <a:hlinkClick r:id="rId5">
                  <a:extLst>
                    <a:ext uri="{A12FA001-AC4F-418D-AE19-62706E023703}">
                      <ahyp:hlinkClr xmlns:ahyp="http://schemas.microsoft.com/office/drawing/2018/hyperlinkcolor" val="tx"/>
                    </a:ext>
                  </a:extLst>
                </a:hlinkClick>
              </a:rPr>
              <a:t>Member.Services@AgGateway.org</a:t>
            </a:r>
            <a:r>
              <a:rPr lang="en-US" sz="1500" dirty="0"/>
              <a:t> or +1 (866) 251-8618</a:t>
            </a:r>
          </a:p>
        </p:txBody>
      </p:sp>
    </p:spTree>
    <p:extLst>
      <p:ext uri="{BB962C8B-B14F-4D97-AF65-F5344CB8AC3E}">
        <p14:creationId xmlns:p14="http://schemas.microsoft.com/office/powerpoint/2010/main" val="12399325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67754"/>
          </a:xfrm>
        </p:spPr>
        <p:txBody>
          <a:bodyPr>
            <a:normAutofit/>
          </a:bodyPr>
          <a:lstStyle/>
          <a:p>
            <a:pPr algn="ctr"/>
            <a:r>
              <a:rPr lang="en-US" altLang="en-US" sz="4400" b="1" dirty="0">
                <a:solidFill>
                  <a:schemeClr val="accent1">
                    <a:lumMod val="75000"/>
                  </a:schemeClr>
                </a:solidFill>
              </a:rPr>
              <a:t>Ways to get involved in AgGateway</a:t>
            </a:r>
            <a:endParaRPr lang="en-US" sz="4400" b="1" dirty="0">
              <a:solidFill>
                <a:schemeClr val="accent1">
                  <a:lumMod val="75000"/>
                </a:schemeClr>
              </a:solidFill>
              <a:cs typeface="Arial" panose="020B0604020202020204" pitchFamily="34" charset="0"/>
            </a:endParaRPr>
          </a:p>
        </p:txBody>
      </p:sp>
      <p:sp>
        <p:nvSpPr>
          <p:cNvPr id="3" name="Content Placeholder 2"/>
          <p:cNvSpPr>
            <a:spLocks noGrp="1"/>
          </p:cNvSpPr>
          <p:nvPr>
            <p:ph idx="1"/>
          </p:nvPr>
        </p:nvSpPr>
        <p:spPr>
          <a:xfrm>
            <a:off x="838200" y="1694136"/>
            <a:ext cx="10515600" cy="4235083"/>
          </a:xfrm>
        </p:spPr>
        <p:txBody>
          <a:bodyPr>
            <a:normAutofit/>
          </a:bodyPr>
          <a:lstStyle/>
          <a:p>
            <a:r>
              <a:rPr lang="en-US" sz="2933" dirty="0"/>
              <a:t>Join a Working Group or Connect with Partners</a:t>
            </a:r>
          </a:p>
          <a:p>
            <a:pPr lvl="1"/>
            <a:r>
              <a:rPr lang="en-US" sz="2933" dirty="0"/>
              <a:t>Help to Create a Project</a:t>
            </a:r>
          </a:p>
          <a:p>
            <a:r>
              <a:rPr lang="en-US" sz="2933" dirty="0"/>
              <a:t>Attend Committee Meetings </a:t>
            </a:r>
          </a:p>
          <a:p>
            <a:pPr lvl="1"/>
            <a:r>
              <a:rPr lang="en-US" sz="2933" dirty="0"/>
              <a:t>Be Willing to Take a Leadership Role</a:t>
            </a:r>
          </a:p>
          <a:p>
            <a:r>
              <a:rPr lang="en-US" sz="2933" dirty="0"/>
              <a:t>Attend Face to Face Meetings</a:t>
            </a:r>
          </a:p>
          <a:p>
            <a:pPr lvl="1"/>
            <a:r>
              <a:rPr lang="en-US" sz="2933" dirty="0"/>
              <a:t>Annual Conference in November – Nashville, TN</a:t>
            </a:r>
          </a:p>
          <a:p>
            <a:r>
              <a:rPr lang="en-US" sz="2933" dirty="0"/>
              <a:t>Ask for Mentor or Become a Mentee</a:t>
            </a:r>
          </a:p>
          <a:p>
            <a:r>
              <a:rPr lang="en-US" sz="2933" dirty="0"/>
              <a:t>Join the Member Advisory Panel</a:t>
            </a:r>
            <a:endParaRPr lang="en-US" sz="3600" dirty="0"/>
          </a:p>
        </p:txBody>
      </p:sp>
    </p:spTree>
    <p:extLst>
      <p:ext uri="{BB962C8B-B14F-4D97-AF65-F5344CB8AC3E}">
        <p14:creationId xmlns:p14="http://schemas.microsoft.com/office/powerpoint/2010/main" val="30815032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D9C88-516E-4DB1-888C-EA9B3F87785E}"/>
              </a:ext>
            </a:extLst>
          </p:cNvPr>
          <p:cNvSpPr>
            <a:spLocks noGrp="1"/>
          </p:cNvSpPr>
          <p:nvPr>
            <p:ph type="title"/>
          </p:nvPr>
        </p:nvSpPr>
        <p:spPr>
          <a:xfrm>
            <a:off x="838200" y="2469178"/>
            <a:ext cx="10515600" cy="959822"/>
          </a:xfrm>
        </p:spPr>
        <p:txBody>
          <a:bodyPr anchor="t">
            <a:normAutofit/>
          </a:bodyPr>
          <a:lstStyle/>
          <a:p>
            <a:pPr algn="ctr"/>
            <a:r>
              <a:rPr lang="en-US" altLang="en-US" sz="4800" b="1" dirty="0">
                <a:solidFill>
                  <a:schemeClr val="accent1">
                    <a:lumMod val="75000"/>
                  </a:schemeClr>
                </a:solidFill>
              </a:rPr>
              <a:t>What questions do you have?</a:t>
            </a:r>
            <a:endParaRPr lang="en-US" sz="4800" b="1" dirty="0">
              <a:solidFill>
                <a:schemeClr val="accent1">
                  <a:lumMod val="75000"/>
                </a:schemeClr>
              </a:solidFill>
              <a:cs typeface="Arial" panose="020B0604020202020204" pitchFamily="34" charset="0"/>
            </a:endParaRPr>
          </a:p>
        </p:txBody>
      </p:sp>
      <p:sp>
        <p:nvSpPr>
          <p:cNvPr id="4" name="Slide Number Placeholder 3">
            <a:extLst>
              <a:ext uri="{FF2B5EF4-FFF2-40B4-BE49-F238E27FC236}">
                <a16:creationId xmlns:a16="http://schemas.microsoft.com/office/drawing/2014/main" id="{2E3EE9CF-281E-4AE2-9A6C-9093F585DBEB}"/>
              </a:ext>
            </a:extLst>
          </p:cNvPr>
          <p:cNvSpPr>
            <a:spLocks noGrp="1"/>
          </p:cNvSpPr>
          <p:nvPr>
            <p:ph type="sldNum" sz="quarter" idx="10"/>
          </p:nvPr>
        </p:nvSpPr>
        <p:spPr>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b="1"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800"/>
              </a:spcAft>
              <a:defRPr/>
            </a:pPr>
            <a:fld id="{ADE3A8B2-84D3-49A8-8E03-921EE22FAEA7}" type="slidenum">
              <a:rPr lang="en-US" kern="0" smtClean="0"/>
              <a:pPr>
                <a:lnSpc>
                  <a:spcPct val="90000"/>
                </a:lnSpc>
                <a:spcAft>
                  <a:spcPts val="800"/>
                </a:spcAft>
                <a:defRPr/>
              </a:pPr>
              <a:t>25</a:t>
            </a:fld>
            <a:endParaRPr lang="en-US" sz="1467" kern="0"/>
          </a:p>
        </p:txBody>
      </p:sp>
    </p:spTree>
    <p:extLst>
      <p:ext uri="{BB962C8B-B14F-4D97-AF65-F5344CB8AC3E}">
        <p14:creationId xmlns:p14="http://schemas.microsoft.com/office/powerpoint/2010/main" val="1784382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5AE3616A-12CA-7E5F-A0BB-2422D4FD5C78}"/>
              </a:ext>
            </a:extLst>
          </p:cNvPr>
          <p:cNvSpPr>
            <a:spLocks noGrp="1" noChangeArrowheads="1"/>
          </p:cNvSpPr>
          <p:nvPr>
            <p:ph type="ctrTitle"/>
          </p:nvPr>
        </p:nvSpPr>
        <p:spPr>
          <a:xfrm>
            <a:off x="1601788" y="3022600"/>
            <a:ext cx="9144000" cy="919163"/>
          </a:xfrm>
        </p:spPr>
        <p:txBody>
          <a:bodyPr>
            <a:normAutofit fontScale="90000"/>
          </a:bodyPr>
          <a:lstStyle/>
          <a:p>
            <a:pPr eaLnBrk="1" hangingPunct="1"/>
            <a:r>
              <a:rPr lang="en-US" altLang="en-US" dirty="0"/>
              <a:t>How We Collaborate – Wiki 101</a:t>
            </a:r>
          </a:p>
        </p:txBody>
      </p:sp>
      <p:sp>
        <p:nvSpPr>
          <p:cNvPr id="32770" name="Subtitle 2">
            <a:extLst>
              <a:ext uri="{FF2B5EF4-FFF2-40B4-BE49-F238E27FC236}">
                <a16:creationId xmlns:a16="http://schemas.microsoft.com/office/drawing/2014/main" id="{1EBB6290-1DAC-D457-85AC-9616DB59F097}"/>
              </a:ext>
            </a:extLst>
          </p:cNvPr>
          <p:cNvSpPr>
            <a:spLocks noGrp="1" noChangeArrowheads="1"/>
          </p:cNvSpPr>
          <p:nvPr>
            <p:ph type="subTitle" idx="1"/>
          </p:nvPr>
        </p:nvSpPr>
        <p:spPr>
          <a:xfrm>
            <a:off x="1601788" y="4244975"/>
            <a:ext cx="9144000" cy="1278747"/>
          </a:xfrm>
        </p:spPr>
        <p:txBody>
          <a:bodyPr/>
          <a:lstStyle/>
          <a:p>
            <a:pPr eaLnBrk="1" hangingPunct="1"/>
            <a:r>
              <a:rPr lang="en-US" altLang="en-US" dirty="0"/>
              <a:t>Nikki Marshall – Member Services Program Manager</a:t>
            </a:r>
          </a:p>
        </p:txBody>
      </p:sp>
    </p:spTree>
    <p:extLst>
      <p:ext uri="{BB962C8B-B14F-4D97-AF65-F5344CB8AC3E}">
        <p14:creationId xmlns:p14="http://schemas.microsoft.com/office/powerpoint/2010/main" val="1018701659"/>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678594" y="130045"/>
            <a:ext cx="4834812" cy="1127772"/>
          </a:xfrm>
        </p:spPr>
        <p:txBody>
          <a:bodyPr/>
          <a:lstStyle/>
          <a:p>
            <a:pPr eaLnBrk="1" hangingPunct="1"/>
            <a:r>
              <a:rPr lang="en-US" altLang="en-US" dirty="0"/>
              <a:t>Topics For Today</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838200" y="1085380"/>
            <a:ext cx="10515600" cy="5176044"/>
          </a:xfrm>
        </p:spPr>
        <p:txBody>
          <a:bodyPr/>
          <a:lstStyle/>
          <a:p>
            <a:r>
              <a:rPr lang="en-US" dirty="0">
                <a:solidFill>
                  <a:schemeClr val="tx1"/>
                </a:solidFill>
              </a:rPr>
              <a:t>What is a Wiki?</a:t>
            </a:r>
          </a:p>
          <a:p>
            <a:r>
              <a:rPr lang="en-US" dirty="0">
                <a:solidFill>
                  <a:schemeClr val="tx1"/>
                </a:solidFill>
              </a:rPr>
              <a:t>Why AgGateway uses a wiki</a:t>
            </a:r>
          </a:p>
          <a:p>
            <a:r>
              <a:rPr lang="en-US" dirty="0">
                <a:solidFill>
                  <a:schemeClr val="tx1"/>
                </a:solidFill>
              </a:rPr>
              <a:t>How to access the AgGateway wiki</a:t>
            </a:r>
          </a:p>
          <a:p>
            <a:r>
              <a:rPr lang="en-US" dirty="0">
                <a:solidFill>
                  <a:schemeClr val="tx1"/>
                </a:solidFill>
              </a:rPr>
              <a:t>How to create your user account</a:t>
            </a:r>
          </a:p>
          <a:p>
            <a:r>
              <a:rPr lang="en-US" dirty="0">
                <a:solidFill>
                  <a:schemeClr val="tx1"/>
                </a:solidFill>
              </a:rPr>
              <a:t>Wiki homepage contents and security</a:t>
            </a:r>
          </a:p>
          <a:p>
            <a:r>
              <a:rPr lang="en-US" dirty="0">
                <a:solidFill>
                  <a:schemeClr val="tx1"/>
                </a:solidFill>
              </a:rPr>
              <a:t>Define a Space and a Page</a:t>
            </a:r>
          </a:p>
          <a:p>
            <a:r>
              <a:rPr lang="en-US" dirty="0">
                <a:solidFill>
                  <a:schemeClr val="tx1"/>
                </a:solidFill>
              </a:rPr>
              <a:t>How to find content</a:t>
            </a:r>
          </a:p>
          <a:p>
            <a:r>
              <a:rPr lang="en-US" dirty="0">
                <a:solidFill>
                  <a:schemeClr val="tx1"/>
                </a:solidFill>
              </a:rPr>
              <a:t>Creating and updating a page – The Editor</a:t>
            </a:r>
          </a:p>
          <a:p>
            <a:r>
              <a:rPr lang="en-US" dirty="0">
                <a:solidFill>
                  <a:schemeClr val="tx1"/>
                </a:solidFill>
              </a:rPr>
              <a:t>Page history</a:t>
            </a:r>
          </a:p>
          <a:p>
            <a:r>
              <a:rPr lang="en-US" dirty="0">
                <a:solidFill>
                  <a:schemeClr val="tx1"/>
                </a:solidFill>
              </a:rPr>
              <a:t>Managing your profile</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27</a:t>
            </a:fld>
            <a:endParaRPr lang="en-US" altLang="en-US" sz="1600">
              <a:solidFill>
                <a:srgbClr val="306CB0"/>
              </a:solidFill>
            </a:endParaRPr>
          </a:p>
        </p:txBody>
      </p:sp>
    </p:spTree>
    <p:extLst>
      <p:ext uri="{BB962C8B-B14F-4D97-AF65-F5344CB8AC3E}">
        <p14:creationId xmlns:p14="http://schemas.microsoft.com/office/powerpoint/2010/main" val="3956511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678594" y="130045"/>
            <a:ext cx="4834812" cy="1127772"/>
          </a:xfrm>
        </p:spPr>
        <p:txBody>
          <a:bodyPr/>
          <a:lstStyle/>
          <a:p>
            <a:pPr eaLnBrk="1" hangingPunct="1"/>
            <a:r>
              <a:rPr lang="en-US" altLang="en-US" dirty="0"/>
              <a:t>What is a Wiki?</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838200" y="1265332"/>
            <a:ext cx="10515600" cy="4489840"/>
          </a:xfrm>
        </p:spPr>
        <p:txBody>
          <a:bodyPr/>
          <a:lstStyle/>
          <a:p>
            <a:pPr marL="0" indent="0">
              <a:buNone/>
            </a:pPr>
            <a:r>
              <a:rPr lang="en-US" dirty="0">
                <a:solidFill>
                  <a:schemeClr val="tx1"/>
                </a:solidFill>
              </a:rPr>
              <a:t>Wikipedia Definition – A wiki is a website which allows collaborative modification of its content and structure directly from the web browser.</a:t>
            </a:r>
          </a:p>
          <a:p>
            <a:pPr marL="0" indent="0">
              <a:buNone/>
            </a:pPr>
            <a:endParaRPr lang="en-US" sz="1000" dirty="0">
              <a:solidFill>
                <a:schemeClr val="tx1"/>
              </a:solidFill>
            </a:endParaRPr>
          </a:p>
          <a:p>
            <a:pPr marL="0" indent="0">
              <a:buNone/>
            </a:pPr>
            <a:r>
              <a:rPr lang="en-US" dirty="0">
                <a:solidFill>
                  <a:schemeClr val="tx1"/>
                </a:solidFill>
              </a:rPr>
              <a:t>Merriam Webster Definition – A website that allows visitors to make changes, contributions, or corrections</a:t>
            </a:r>
          </a:p>
          <a:p>
            <a:pPr marL="0" indent="0">
              <a:buNone/>
            </a:pPr>
            <a:endParaRPr lang="en-US" sz="1000" dirty="0">
              <a:solidFill>
                <a:schemeClr val="tx1"/>
              </a:solidFill>
            </a:endParaRPr>
          </a:p>
          <a:p>
            <a:pPr marL="0" indent="0">
              <a:buNone/>
            </a:pPr>
            <a:r>
              <a:rPr lang="en-US" dirty="0">
                <a:solidFill>
                  <a:schemeClr val="tx1"/>
                </a:solidFill>
              </a:rPr>
              <a:t>Impress Your Friends- Wiki/Wiki/Web was the first wiki and was developed by software engineer, Ward Cunningham in 1994.  The term “Wiki” was named by Cunningham and is derived from a Hawaiian term meaning “Quick” or “Fast”</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28</a:t>
            </a:fld>
            <a:endParaRPr lang="en-US" altLang="en-US" sz="1600">
              <a:solidFill>
                <a:srgbClr val="306CB0"/>
              </a:solidFill>
            </a:endParaRPr>
          </a:p>
        </p:txBody>
      </p:sp>
    </p:spTree>
    <p:extLst>
      <p:ext uri="{BB962C8B-B14F-4D97-AF65-F5344CB8AC3E}">
        <p14:creationId xmlns:p14="http://schemas.microsoft.com/office/powerpoint/2010/main" val="3308052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148693" y="137560"/>
            <a:ext cx="5894614" cy="1127772"/>
          </a:xfrm>
        </p:spPr>
        <p:txBody>
          <a:bodyPr/>
          <a:lstStyle/>
          <a:p>
            <a:pPr eaLnBrk="1" hangingPunct="1"/>
            <a:r>
              <a:rPr lang="en-US" altLang="en-US" dirty="0"/>
              <a:t>Benefits of the Wiki</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838200" y="1619895"/>
            <a:ext cx="10515600" cy="4053117"/>
          </a:xfrm>
        </p:spPr>
        <p:txBody>
          <a:bodyPr/>
          <a:lstStyle/>
          <a:p>
            <a:r>
              <a:rPr lang="en-US" dirty="0">
                <a:solidFill>
                  <a:schemeClr val="tx1"/>
                </a:solidFill>
              </a:rPr>
              <a:t>Atlassian’s Confluence or the Wiki, allows you to create, organize, discuss and document work with your team</a:t>
            </a:r>
          </a:p>
          <a:p>
            <a:endParaRPr lang="en-US" dirty="0">
              <a:solidFill>
                <a:schemeClr val="tx1"/>
              </a:solidFill>
            </a:endParaRPr>
          </a:p>
          <a:p>
            <a:r>
              <a:rPr lang="en-US" dirty="0">
                <a:solidFill>
                  <a:schemeClr val="tx1"/>
                </a:solidFill>
              </a:rPr>
              <a:t>All work is centralized</a:t>
            </a:r>
          </a:p>
          <a:p>
            <a:endParaRPr lang="en-US" dirty="0">
              <a:solidFill>
                <a:schemeClr val="tx1"/>
              </a:solidFill>
            </a:endParaRPr>
          </a:p>
          <a:p>
            <a:r>
              <a:rPr lang="en-US" dirty="0">
                <a:solidFill>
                  <a:schemeClr val="tx1"/>
                </a:solidFill>
              </a:rPr>
              <a:t>Allows for collaboration</a:t>
            </a:r>
          </a:p>
          <a:p>
            <a:endParaRPr lang="en-US" dirty="0">
              <a:solidFill>
                <a:schemeClr val="tx1"/>
              </a:solidFill>
            </a:endParaRPr>
          </a:p>
          <a:p>
            <a:r>
              <a:rPr lang="en-US" dirty="0">
                <a:solidFill>
                  <a:schemeClr val="tx1"/>
                </a:solidFill>
              </a:rPr>
              <a:t>Real Time Updates</a:t>
            </a:r>
          </a:p>
          <a:p>
            <a:pPr marL="0" indent="0">
              <a:buNone/>
            </a:pPr>
            <a:endParaRPr lang="en-US" dirty="0"/>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29</a:t>
            </a:fld>
            <a:endParaRPr lang="en-US" altLang="en-US" sz="1600">
              <a:solidFill>
                <a:srgbClr val="306CB0"/>
              </a:solidFill>
            </a:endParaRPr>
          </a:p>
        </p:txBody>
      </p:sp>
    </p:spTree>
    <p:extLst>
      <p:ext uri="{BB962C8B-B14F-4D97-AF65-F5344CB8AC3E}">
        <p14:creationId xmlns:p14="http://schemas.microsoft.com/office/powerpoint/2010/main" val="1725907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678594" y="309142"/>
            <a:ext cx="4834812" cy="1325563"/>
          </a:xfrm>
        </p:spPr>
        <p:txBody>
          <a:bodyPr/>
          <a:lstStyle/>
          <a:p>
            <a:pPr eaLnBrk="1" hangingPunct="1"/>
            <a:r>
              <a:rPr lang="en-US" altLang="en-US" dirty="0"/>
              <a:t>Topics For Today</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p:txBody>
          <a:bodyPr/>
          <a:lstStyle/>
          <a:p>
            <a:r>
              <a:rPr lang="en-US" sz="2800" dirty="0"/>
              <a:t>Introductions</a:t>
            </a:r>
          </a:p>
          <a:p>
            <a:r>
              <a:rPr lang="en-US" sz="2800" dirty="0"/>
              <a:t>Antitrust Guidelines</a:t>
            </a:r>
          </a:p>
          <a:p>
            <a:r>
              <a:rPr lang="en-US" sz="2800" dirty="0"/>
              <a:t>Background on AgGateway “The Organization”</a:t>
            </a:r>
          </a:p>
          <a:p>
            <a:r>
              <a:rPr lang="en-US" sz="2800" dirty="0" err="1"/>
              <a:t>AgGateway’s</a:t>
            </a:r>
            <a:r>
              <a:rPr lang="en-US" sz="2800" dirty="0"/>
              <a:t> Operating Structure</a:t>
            </a:r>
          </a:p>
          <a:p>
            <a:r>
              <a:rPr lang="en-US" sz="2800" dirty="0"/>
              <a:t>Working Groups and What We Are Working on Now</a:t>
            </a:r>
          </a:p>
          <a:p>
            <a:r>
              <a:rPr lang="en-US" sz="2800" dirty="0"/>
              <a:t>AgGateway Resources</a:t>
            </a:r>
          </a:p>
          <a:p>
            <a:r>
              <a:rPr lang="en-US" sz="2800" dirty="0"/>
              <a:t>Ways You Can Get Involved in AgGateway</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3</a:t>
            </a:fld>
            <a:endParaRPr lang="en-US" altLang="en-US" sz="1600">
              <a:solidFill>
                <a:srgbClr val="306CB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148693" y="137560"/>
            <a:ext cx="5894614" cy="1127772"/>
          </a:xfrm>
        </p:spPr>
        <p:txBody>
          <a:bodyPr/>
          <a:lstStyle/>
          <a:p>
            <a:pPr eaLnBrk="1" hangingPunct="1"/>
            <a:r>
              <a:rPr lang="en-US" altLang="en-US" dirty="0"/>
              <a:t>How do I get access?</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5664834" y="1675586"/>
            <a:ext cx="6203706" cy="4053117"/>
          </a:xfrm>
        </p:spPr>
        <p:txBody>
          <a:bodyPr/>
          <a:lstStyle/>
          <a:p>
            <a:r>
              <a:rPr lang="en-US" sz="2800" u="sng" dirty="0">
                <a:hlinkClick r:id="rId3"/>
              </a:rPr>
              <a:t>https://aggateway.atlassian.net/login</a:t>
            </a:r>
            <a:endParaRPr lang="en-US" sz="2800" u="sng" dirty="0"/>
          </a:p>
          <a:p>
            <a:endParaRPr lang="en-US" sz="2800" u="sng" dirty="0"/>
          </a:p>
          <a:p>
            <a:r>
              <a:rPr lang="en-US" sz="2800" b="1" dirty="0"/>
              <a:t>Self Register - Click on “Sign Up for an Account”</a:t>
            </a:r>
          </a:p>
          <a:p>
            <a:pPr marL="0" indent="0">
              <a:buNone/>
            </a:pPr>
            <a:endParaRPr lang="en-US" sz="2800" b="1" dirty="0"/>
          </a:p>
          <a:p>
            <a:pPr marL="0" indent="0" algn="ctr">
              <a:buNone/>
            </a:pPr>
            <a:r>
              <a:rPr lang="en-US" sz="2800" b="1" dirty="0"/>
              <a:t>OR</a:t>
            </a:r>
          </a:p>
          <a:p>
            <a:pPr marL="0" indent="0">
              <a:buNone/>
            </a:pPr>
            <a:endParaRPr lang="en-US" sz="2800" b="1" dirty="0"/>
          </a:p>
          <a:p>
            <a:r>
              <a:rPr lang="en-US" sz="2800" b="1" dirty="0"/>
              <a:t>Contact Member Services</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30</a:t>
            </a:fld>
            <a:endParaRPr lang="en-US" altLang="en-US" sz="1600">
              <a:solidFill>
                <a:srgbClr val="306CB0"/>
              </a:solidFill>
            </a:endParaRPr>
          </a:p>
        </p:txBody>
      </p:sp>
      <p:pic>
        <p:nvPicPr>
          <p:cNvPr id="2" name="Content Placeholder 4">
            <a:extLst>
              <a:ext uri="{FF2B5EF4-FFF2-40B4-BE49-F238E27FC236}">
                <a16:creationId xmlns:a16="http://schemas.microsoft.com/office/drawing/2014/main" id="{11AF4601-2374-2C8B-52E1-D04F97635076}"/>
              </a:ext>
            </a:extLst>
          </p:cNvPr>
          <p:cNvPicPr>
            <a:picLocks noChangeAspect="1"/>
          </p:cNvPicPr>
          <p:nvPr/>
        </p:nvPicPr>
        <p:blipFill rotWithShape="1">
          <a:blip r:embed="rId4"/>
          <a:srcRect l="4978" t="17110" r="10179" b="17110"/>
          <a:stretch/>
        </p:blipFill>
        <p:spPr bwMode="auto">
          <a:xfrm>
            <a:off x="472751" y="1265332"/>
            <a:ext cx="5042792" cy="4873625"/>
          </a:xfrm>
          <a:prstGeom prst="rect">
            <a:avLst/>
          </a:prstGeom>
          <a:noFill/>
          <a:ln>
            <a:noFill/>
          </a:ln>
        </p:spPr>
      </p:pic>
    </p:spTree>
    <p:extLst>
      <p:ext uri="{BB962C8B-B14F-4D97-AF65-F5344CB8AC3E}">
        <p14:creationId xmlns:p14="http://schemas.microsoft.com/office/powerpoint/2010/main" val="1253153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148693" y="137560"/>
            <a:ext cx="5894614" cy="1127772"/>
          </a:xfrm>
        </p:spPr>
        <p:txBody>
          <a:bodyPr/>
          <a:lstStyle/>
          <a:p>
            <a:pPr eaLnBrk="1" hangingPunct="1"/>
            <a:r>
              <a:rPr lang="en-US" altLang="en-US" dirty="0"/>
              <a:t>Spaces and Pages</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838200" y="1619895"/>
            <a:ext cx="10515600" cy="4053117"/>
          </a:xfrm>
        </p:spPr>
        <p:txBody>
          <a:bodyPr/>
          <a:lstStyle/>
          <a:p>
            <a:r>
              <a:rPr lang="en-US" dirty="0">
                <a:solidFill>
                  <a:schemeClr val="tx1"/>
                </a:solidFill>
              </a:rPr>
              <a:t>Spaces – Containers for pages with related content</a:t>
            </a:r>
          </a:p>
          <a:p>
            <a:pPr marL="0" indent="0">
              <a:buNone/>
            </a:pPr>
            <a:endParaRPr lang="en-US" dirty="0">
              <a:solidFill>
                <a:schemeClr val="tx1"/>
              </a:solidFill>
            </a:endParaRPr>
          </a:p>
          <a:p>
            <a:pPr lvl="1"/>
            <a:r>
              <a:rPr lang="en-US" b="1" dirty="0">
                <a:solidFill>
                  <a:schemeClr val="tx1"/>
                </a:solidFill>
              </a:rPr>
              <a:t>Site Spaces </a:t>
            </a:r>
            <a:r>
              <a:rPr lang="en-US" dirty="0">
                <a:solidFill>
                  <a:schemeClr val="tx1"/>
                </a:solidFill>
              </a:rPr>
              <a:t>– These are areas where you can create content and collaborate with other users</a:t>
            </a:r>
          </a:p>
          <a:p>
            <a:pPr lvl="1"/>
            <a:r>
              <a:rPr lang="en-US" b="1" dirty="0">
                <a:solidFill>
                  <a:schemeClr val="tx1"/>
                </a:solidFill>
              </a:rPr>
              <a:t>Personal Spaces </a:t>
            </a:r>
            <a:r>
              <a:rPr lang="en-US" dirty="0">
                <a:solidFill>
                  <a:schemeClr val="tx1"/>
                </a:solidFill>
              </a:rPr>
              <a:t>– You can create your own personal space.  Your space can be kept private, or you can open it up for others to view and edit</a:t>
            </a:r>
          </a:p>
          <a:p>
            <a:pPr marL="457200" lvl="1" indent="0">
              <a:buNone/>
            </a:pPr>
            <a:endParaRPr lang="en-US" dirty="0">
              <a:solidFill>
                <a:schemeClr val="tx1"/>
              </a:solidFill>
            </a:endParaRPr>
          </a:p>
          <a:p>
            <a:r>
              <a:rPr lang="en-US" dirty="0">
                <a:solidFill>
                  <a:schemeClr val="tx1"/>
                </a:solidFill>
              </a:rPr>
              <a:t>Pages – Allow you to create content and store it in a space </a:t>
            </a:r>
          </a:p>
          <a:p>
            <a:endParaRPr lang="en-US" dirty="0"/>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31</a:t>
            </a:fld>
            <a:endParaRPr lang="en-US" altLang="en-US" sz="1600">
              <a:solidFill>
                <a:srgbClr val="306CB0"/>
              </a:solidFill>
            </a:endParaRPr>
          </a:p>
        </p:txBody>
      </p:sp>
    </p:spTree>
    <p:extLst>
      <p:ext uri="{BB962C8B-B14F-4D97-AF65-F5344CB8AC3E}">
        <p14:creationId xmlns:p14="http://schemas.microsoft.com/office/powerpoint/2010/main" val="770156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4199358" y="193543"/>
            <a:ext cx="3793283" cy="1127772"/>
          </a:xfrm>
        </p:spPr>
        <p:txBody>
          <a:bodyPr/>
          <a:lstStyle/>
          <a:p>
            <a:pPr eaLnBrk="1" hangingPunct="1"/>
            <a:r>
              <a:rPr lang="en-US" altLang="en-US" dirty="0"/>
              <a:t>Permissions</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838200" y="1619895"/>
            <a:ext cx="10515600" cy="4053117"/>
          </a:xfrm>
        </p:spPr>
        <p:txBody>
          <a:bodyPr/>
          <a:lstStyle/>
          <a:p>
            <a:r>
              <a:rPr lang="en-US" dirty="0">
                <a:solidFill>
                  <a:schemeClr val="tx1"/>
                </a:solidFill>
              </a:rPr>
              <a:t>Spaces Are Created by Site Administrators (Usually AgGateway Staff</a:t>
            </a:r>
          </a:p>
          <a:p>
            <a:r>
              <a:rPr lang="en-US" dirty="0">
                <a:solidFill>
                  <a:schemeClr val="tx1"/>
                </a:solidFill>
              </a:rPr>
              <a:t>Most Spaces are accessible by AgGateway Members</a:t>
            </a:r>
          </a:p>
          <a:p>
            <a:pPr lvl="1"/>
            <a:r>
              <a:rPr lang="en-US" dirty="0">
                <a:solidFill>
                  <a:schemeClr val="tx1"/>
                </a:solidFill>
              </a:rPr>
              <a:t>Exceptions include Staff, Regional Steering and Executive Committees</a:t>
            </a:r>
          </a:p>
          <a:p>
            <a:r>
              <a:rPr lang="en-US" dirty="0">
                <a:solidFill>
                  <a:schemeClr val="tx1"/>
                </a:solidFill>
              </a:rPr>
              <a:t>Upon Initial Sign-Up, Member Services is notified by email</a:t>
            </a:r>
          </a:p>
          <a:p>
            <a:pPr lvl="1"/>
            <a:r>
              <a:rPr lang="en-US" dirty="0">
                <a:solidFill>
                  <a:schemeClr val="tx1"/>
                </a:solidFill>
              </a:rPr>
              <a:t>Use Company Email Address – This helps verify membership and ensures member access privileges.</a:t>
            </a:r>
          </a:p>
          <a:p>
            <a:r>
              <a:rPr lang="en-US" dirty="0">
                <a:solidFill>
                  <a:schemeClr val="tx1"/>
                </a:solidFill>
              </a:rPr>
              <a:t>Make sure you are logged In!  </a:t>
            </a:r>
          </a:p>
          <a:p>
            <a:pPr marL="457189" lvl="1" indent="0">
              <a:buNone/>
            </a:pPr>
            <a:endParaRPr lang="en-US" dirty="0"/>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32</a:t>
            </a:fld>
            <a:endParaRPr lang="en-US" altLang="en-US" sz="1600">
              <a:solidFill>
                <a:srgbClr val="306CB0"/>
              </a:solidFill>
            </a:endParaRPr>
          </a:p>
        </p:txBody>
      </p:sp>
    </p:spTree>
    <p:extLst>
      <p:ext uri="{BB962C8B-B14F-4D97-AF65-F5344CB8AC3E}">
        <p14:creationId xmlns:p14="http://schemas.microsoft.com/office/powerpoint/2010/main" val="1265269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1676400" y="197741"/>
            <a:ext cx="8931746" cy="1325563"/>
          </a:xfrm>
        </p:spPr>
        <p:txBody>
          <a:bodyPr wrap="square" anchor="ctr">
            <a:normAutofit/>
          </a:bodyPr>
          <a:lstStyle/>
          <a:p>
            <a:pPr eaLnBrk="1" hangingPunct="1"/>
            <a:r>
              <a:rPr lang="en-US" altLang="en-US" dirty="0"/>
              <a:t>How can I tell if I am logged in?</a:t>
            </a:r>
          </a:p>
        </p:txBody>
      </p:sp>
      <p:pic>
        <p:nvPicPr>
          <p:cNvPr id="7" name="Picture 6">
            <a:extLst>
              <a:ext uri="{FF2B5EF4-FFF2-40B4-BE49-F238E27FC236}">
                <a16:creationId xmlns:a16="http://schemas.microsoft.com/office/drawing/2014/main" id="{DD1D8F83-C094-BB8D-7967-3A5411457D41}"/>
              </a:ext>
            </a:extLst>
          </p:cNvPr>
          <p:cNvPicPr>
            <a:picLocks noChangeAspect="1"/>
          </p:cNvPicPr>
          <p:nvPr/>
        </p:nvPicPr>
        <p:blipFill rotWithShape="1">
          <a:blip r:embed="rId3"/>
          <a:srcRect b="9548"/>
          <a:stretch/>
        </p:blipFill>
        <p:spPr>
          <a:xfrm>
            <a:off x="301625" y="1523304"/>
            <a:ext cx="11532202" cy="4354982"/>
          </a:xfrm>
          <a:prstGeom prst="rect">
            <a:avLst/>
          </a:prstGeom>
          <a:noFill/>
        </p:spPr>
      </p:pic>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xfrm>
            <a:off x="50800" y="6429375"/>
            <a:ext cx="501650" cy="315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1" tIns="45720" rIns="91441" bIns="45720" numCol="1" anchorCtr="0" compatLnSpc="1">
            <a:prstTxWarp prst="textNoShape">
              <a:avLst/>
            </a:prstTxWarp>
            <a:normAutofit/>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spcBef>
                <a:spcPct val="0"/>
              </a:spcBef>
              <a:spcAft>
                <a:spcPts val="600"/>
              </a:spcAft>
              <a:buClrTx/>
              <a:buFontTx/>
              <a:buNone/>
            </a:pPr>
            <a:fld id="{A933C70D-77B1-4149-B94B-1A341B64E585}" type="slidenum">
              <a:rPr lang="en-US" altLang="en-US" sz="1600">
                <a:solidFill>
                  <a:srgbClr val="306CB0"/>
                </a:solidFill>
              </a:rPr>
              <a:pPr fontAlgn="base">
                <a:spcBef>
                  <a:spcPct val="0"/>
                </a:spcBef>
                <a:spcAft>
                  <a:spcPts val="600"/>
                </a:spcAft>
                <a:buClrTx/>
                <a:buFontTx/>
                <a:buNone/>
              </a:pPr>
              <a:t>33</a:t>
            </a:fld>
            <a:endParaRPr lang="en-US" altLang="en-US" sz="1600">
              <a:solidFill>
                <a:srgbClr val="306CB0"/>
              </a:solidFill>
            </a:endParaRPr>
          </a:p>
        </p:txBody>
      </p:sp>
      <p:sp>
        <p:nvSpPr>
          <p:cNvPr id="10" name="Arrow: Up 9">
            <a:extLst>
              <a:ext uri="{FF2B5EF4-FFF2-40B4-BE49-F238E27FC236}">
                <a16:creationId xmlns:a16="http://schemas.microsoft.com/office/drawing/2014/main" id="{3ACD46E5-370F-DC2A-FD1D-FE3E2B4E2CEF}"/>
              </a:ext>
            </a:extLst>
          </p:cNvPr>
          <p:cNvSpPr/>
          <p:nvPr/>
        </p:nvSpPr>
        <p:spPr>
          <a:xfrm>
            <a:off x="11050620" y="2352757"/>
            <a:ext cx="839755" cy="1325563"/>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94F302-AA4A-028E-16BF-9DB9D84D919D}"/>
              </a:ext>
            </a:extLst>
          </p:cNvPr>
          <p:cNvSpPr/>
          <p:nvPr/>
        </p:nvSpPr>
        <p:spPr>
          <a:xfrm>
            <a:off x="11271380" y="1517425"/>
            <a:ext cx="562447" cy="55541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707002"/>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4199358" y="193543"/>
            <a:ext cx="3793283" cy="1127772"/>
          </a:xfrm>
        </p:spPr>
        <p:txBody>
          <a:bodyPr/>
          <a:lstStyle/>
          <a:p>
            <a:pPr eaLnBrk="1" hangingPunct="1"/>
            <a:r>
              <a:rPr lang="en-US" altLang="en-US" dirty="0"/>
              <a:t>Wiki Home</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838200" y="1619895"/>
            <a:ext cx="10515600" cy="4053117"/>
          </a:xfrm>
        </p:spPr>
        <p:txBody>
          <a:bodyPr/>
          <a:lstStyle/>
          <a:p>
            <a:r>
              <a:rPr lang="en-US" dirty="0">
                <a:solidFill>
                  <a:schemeClr val="tx1"/>
                </a:solidFill>
              </a:rPr>
              <a:t>Working Groups</a:t>
            </a:r>
          </a:p>
          <a:p>
            <a:r>
              <a:rPr lang="en-US" dirty="0">
                <a:solidFill>
                  <a:schemeClr val="tx1"/>
                </a:solidFill>
              </a:rPr>
              <a:t>Organizational Units</a:t>
            </a:r>
          </a:p>
          <a:p>
            <a:r>
              <a:rPr lang="en-US" dirty="0">
                <a:solidFill>
                  <a:schemeClr val="tx1"/>
                </a:solidFill>
              </a:rPr>
              <a:t>Activities</a:t>
            </a:r>
          </a:p>
          <a:p>
            <a:r>
              <a:rPr lang="en-US" dirty="0">
                <a:solidFill>
                  <a:schemeClr val="tx1"/>
                </a:solidFill>
              </a:rPr>
              <a:t>Implementation Resources</a:t>
            </a:r>
          </a:p>
          <a:p>
            <a:r>
              <a:rPr lang="en-US" dirty="0">
                <a:solidFill>
                  <a:schemeClr val="tx1"/>
                </a:solidFill>
              </a:rPr>
              <a:t>Other Resources</a:t>
            </a:r>
          </a:p>
          <a:p>
            <a:pPr marL="0" indent="0">
              <a:buNone/>
            </a:pPr>
            <a:endParaRPr lang="en-US" dirty="0"/>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34</a:t>
            </a:fld>
            <a:endParaRPr lang="en-US" altLang="en-US" sz="1600">
              <a:solidFill>
                <a:srgbClr val="306CB0"/>
              </a:solidFill>
            </a:endParaRPr>
          </a:p>
        </p:txBody>
      </p:sp>
    </p:spTree>
    <p:extLst>
      <p:ext uri="{BB962C8B-B14F-4D97-AF65-F5344CB8AC3E}">
        <p14:creationId xmlns:p14="http://schemas.microsoft.com/office/powerpoint/2010/main" val="3005936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284376" y="193543"/>
            <a:ext cx="6848669" cy="1127772"/>
          </a:xfrm>
        </p:spPr>
        <p:txBody>
          <a:bodyPr/>
          <a:lstStyle/>
          <a:p>
            <a:pPr eaLnBrk="1" hangingPunct="1"/>
            <a:r>
              <a:rPr lang="en-US" altLang="en-US" dirty="0"/>
              <a:t>Searching for Content</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35</a:t>
            </a:fld>
            <a:endParaRPr lang="en-US" altLang="en-US" sz="1600">
              <a:solidFill>
                <a:srgbClr val="306CB0"/>
              </a:solidFill>
            </a:endParaRPr>
          </a:p>
        </p:txBody>
      </p:sp>
      <p:pic>
        <p:nvPicPr>
          <p:cNvPr id="5" name="Picture 4">
            <a:extLst>
              <a:ext uri="{FF2B5EF4-FFF2-40B4-BE49-F238E27FC236}">
                <a16:creationId xmlns:a16="http://schemas.microsoft.com/office/drawing/2014/main" id="{E52D8F80-5FEA-472F-E242-407213719C8E}"/>
              </a:ext>
            </a:extLst>
          </p:cNvPr>
          <p:cNvPicPr>
            <a:picLocks noChangeAspect="1"/>
          </p:cNvPicPr>
          <p:nvPr/>
        </p:nvPicPr>
        <p:blipFill>
          <a:blip r:embed="rId3"/>
          <a:stretch>
            <a:fillRect/>
          </a:stretch>
        </p:blipFill>
        <p:spPr>
          <a:xfrm>
            <a:off x="481012" y="1152233"/>
            <a:ext cx="11229975" cy="5038725"/>
          </a:xfrm>
          <a:prstGeom prst="rect">
            <a:avLst/>
          </a:prstGeom>
        </p:spPr>
      </p:pic>
    </p:spTree>
    <p:extLst>
      <p:ext uri="{BB962C8B-B14F-4D97-AF65-F5344CB8AC3E}">
        <p14:creationId xmlns:p14="http://schemas.microsoft.com/office/powerpoint/2010/main" val="2961551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4199358" y="193543"/>
            <a:ext cx="3793283" cy="1127772"/>
          </a:xfrm>
        </p:spPr>
        <p:txBody>
          <a:bodyPr/>
          <a:lstStyle/>
          <a:p>
            <a:pPr eaLnBrk="1" hangingPunct="1"/>
            <a:r>
              <a:rPr lang="en-US" altLang="en-US" dirty="0"/>
              <a:t>The Editor</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714956" y="1402441"/>
            <a:ext cx="5276461" cy="4053117"/>
          </a:xfrm>
        </p:spPr>
        <p:txBody>
          <a:bodyPr/>
          <a:lstStyle/>
          <a:p>
            <a:pPr marL="457189" lvl="1" indent="0">
              <a:buNone/>
            </a:pPr>
            <a:endParaRPr lang="en-US" sz="2600" dirty="0"/>
          </a:p>
          <a:p>
            <a:pPr lvl="1"/>
            <a:r>
              <a:rPr lang="en-US" sz="2600" dirty="0">
                <a:solidFill>
                  <a:schemeClr val="tx1"/>
                </a:solidFill>
              </a:rPr>
              <a:t>Name the page</a:t>
            </a:r>
          </a:p>
          <a:p>
            <a:pPr lvl="1"/>
            <a:r>
              <a:rPr lang="en-US" sz="2600" dirty="0">
                <a:solidFill>
                  <a:schemeClr val="tx1"/>
                </a:solidFill>
              </a:rPr>
              <a:t>Page Layout (column setup)</a:t>
            </a:r>
          </a:p>
          <a:p>
            <a:pPr lvl="1"/>
            <a:r>
              <a:rPr lang="en-US" sz="2600" dirty="0">
                <a:solidFill>
                  <a:schemeClr val="tx1"/>
                </a:solidFill>
              </a:rPr>
              <a:t>Files and Images </a:t>
            </a:r>
          </a:p>
          <a:p>
            <a:pPr lvl="1"/>
            <a:r>
              <a:rPr lang="en-US" sz="2600" dirty="0">
                <a:solidFill>
                  <a:schemeClr val="tx1"/>
                </a:solidFill>
              </a:rPr>
              <a:t>Links to Other Wiki Pages</a:t>
            </a:r>
          </a:p>
          <a:p>
            <a:pPr lvl="1"/>
            <a:r>
              <a:rPr lang="en-US" sz="2600" dirty="0">
                <a:solidFill>
                  <a:schemeClr val="tx1"/>
                </a:solidFill>
              </a:rPr>
              <a:t>Symbols</a:t>
            </a:r>
          </a:p>
          <a:p>
            <a:pPr lvl="1"/>
            <a:r>
              <a:rPr lang="en-US" sz="2600" dirty="0">
                <a:solidFill>
                  <a:schemeClr val="tx1"/>
                </a:solidFill>
              </a:rPr>
              <a:t>Emoticons</a:t>
            </a:r>
          </a:p>
          <a:p>
            <a:pPr lvl="1"/>
            <a:r>
              <a:rPr lang="en-US" sz="2600" dirty="0">
                <a:solidFill>
                  <a:schemeClr val="tx1"/>
                </a:solidFill>
              </a:rPr>
              <a:t>Horizontal Rule</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36</a:t>
            </a:fld>
            <a:endParaRPr lang="en-US" altLang="en-US" sz="1600">
              <a:solidFill>
                <a:srgbClr val="306CB0"/>
              </a:solidFill>
            </a:endParaRPr>
          </a:p>
        </p:txBody>
      </p:sp>
      <p:sp>
        <p:nvSpPr>
          <p:cNvPr id="2" name="Content Placeholder 2">
            <a:extLst>
              <a:ext uri="{FF2B5EF4-FFF2-40B4-BE49-F238E27FC236}">
                <a16:creationId xmlns:a16="http://schemas.microsoft.com/office/drawing/2014/main" id="{AB31210F-ABA0-B2EC-D49B-406E657DDD3B}"/>
              </a:ext>
            </a:extLst>
          </p:cNvPr>
          <p:cNvSpPr txBox="1">
            <a:spLocks noChangeArrowheads="1"/>
          </p:cNvSpPr>
          <p:nvPr/>
        </p:nvSpPr>
        <p:spPr bwMode="auto">
          <a:xfrm>
            <a:off x="6095999" y="1402441"/>
            <a:ext cx="4984103" cy="4053117"/>
          </a:xfrm>
          <a:prstGeom prst="rect">
            <a:avLst/>
          </a:prstGeom>
          <a:noFill/>
          <a:ln>
            <a:noFill/>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Clr>
                <a:srgbClr val="306CB0"/>
              </a:buClr>
              <a:buFont typeface="Wingdings" pitchFamily="2" charset="2"/>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Clr>
                <a:srgbClr val="306CB0"/>
              </a:buClr>
              <a:buFont typeface="Wingdings" pitchFamily="2" charset="2"/>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Clr>
                <a:srgbClr val="306CB0"/>
              </a:buClr>
              <a:buFont typeface="Wingdings" pitchFamily="2" charset="2"/>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Clr>
                <a:srgbClr val="306CB0"/>
              </a:buClr>
              <a:buFont typeface="Wingdings" pitchFamily="2" charset="2"/>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Clr>
                <a:srgbClr val="306CB0"/>
              </a:buClr>
              <a:buFont typeface="Wingdings" pitchFamily="2" charset="2"/>
              <a:buChar char="§"/>
              <a:defRPr kern="1200">
                <a:solidFill>
                  <a:schemeClr val="tx1"/>
                </a:solidFill>
                <a:latin typeface="+mn-lt"/>
                <a:ea typeface="+mn-ea"/>
                <a:cs typeface="+mn-cs"/>
              </a:defRPr>
            </a:lvl5pPr>
            <a:lvl6pPr marL="2514780"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13"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46"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79" indent="-228617" algn="l" defTabSz="91446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lvl="1" indent="0">
              <a:buFont typeface="Wingdings" pitchFamily="2" charset="2"/>
              <a:buNone/>
            </a:pPr>
            <a:endParaRPr lang="en-US" sz="2600" dirty="0"/>
          </a:p>
          <a:p>
            <a:pPr lvl="1"/>
            <a:r>
              <a:rPr lang="en-US" sz="2600" dirty="0"/>
              <a:t>Task List</a:t>
            </a:r>
          </a:p>
          <a:p>
            <a:pPr lvl="1"/>
            <a:r>
              <a:rPr lang="en-US" sz="2600" dirty="0"/>
              <a:t>@User mention</a:t>
            </a:r>
          </a:p>
          <a:p>
            <a:pPr lvl="1"/>
            <a:r>
              <a:rPr lang="en-US" sz="2600" dirty="0"/>
              <a:t>Macros</a:t>
            </a:r>
          </a:p>
          <a:p>
            <a:pPr lvl="1"/>
            <a:r>
              <a:rPr lang="en-US" sz="2600" dirty="0"/>
              <a:t>Keyboard Shortcuts</a:t>
            </a:r>
          </a:p>
          <a:p>
            <a:pPr lvl="1"/>
            <a:r>
              <a:rPr lang="en-US" sz="2600" dirty="0"/>
              <a:t>Adding a Table</a:t>
            </a:r>
          </a:p>
          <a:p>
            <a:pPr lvl="2"/>
            <a:r>
              <a:rPr lang="en-US" sz="2600" dirty="0"/>
              <a:t>Inserting and deleting columns and rows</a:t>
            </a:r>
          </a:p>
        </p:txBody>
      </p:sp>
    </p:spTree>
    <p:extLst>
      <p:ext uri="{BB962C8B-B14F-4D97-AF65-F5344CB8AC3E}">
        <p14:creationId xmlns:p14="http://schemas.microsoft.com/office/powerpoint/2010/main" val="1830797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284376" y="193543"/>
            <a:ext cx="6848669" cy="1127772"/>
          </a:xfrm>
        </p:spPr>
        <p:txBody>
          <a:bodyPr/>
          <a:lstStyle/>
          <a:p>
            <a:pPr eaLnBrk="1" hangingPunct="1"/>
            <a:r>
              <a:rPr lang="en-US" altLang="en-US" dirty="0"/>
              <a:t>Copying Pages</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37</a:t>
            </a:fld>
            <a:endParaRPr lang="en-US" altLang="en-US" sz="1600">
              <a:solidFill>
                <a:srgbClr val="306CB0"/>
              </a:solidFill>
            </a:endParaRPr>
          </a:p>
        </p:txBody>
      </p:sp>
      <p:pic>
        <p:nvPicPr>
          <p:cNvPr id="2" name="Content Placeholder 4">
            <a:extLst>
              <a:ext uri="{FF2B5EF4-FFF2-40B4-BE49-F238E27FC236}">
                <a16:creationId xmlns:a16="http://schemas.microsoft.com/office/drawing/2014/main" id="{97CC7A40-279F-C473-F126-B478BAD311B2}"/>
              </a:ext>
            </a:extLst>
          </p:cNvPr>
          <p:cNvPicPr>
            <a:picLocks noGrp="1" noChangeAspect="1"/>
          </p:cNvPicPr>
          <p:nvPr>
            <p:ph idx="1"/>
          </p:nvPr>
        </p:nvPicPr>
        <p:blipFill>
          <a:blip r:embed="rId3"/>
          <a:stretch>
            <a:fillRect/>
          </a:stretch>
        </p:blipFill>
        <p:spPr>
          <a:xfrm>
            <a:off x="609599" y="1417639"/>
            <a:ext cx="11198789" cy="4143406"/>
          </a:xfrm>
        </p:spPr>
      </p:pic>
    </p:spTree>
    <p:extLst>
      <p:ext uri="{BB962C8B-B14F-4D97-AF65-F5344CB8AC3E}">
        <p14:creationId xmlns:p14="http://schemas.microsoft.com/office/powerpoint/2010/main" val="20996500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4199358" y="193543"/>
            <a:ext cx="3793283" cy="1127772"/>
          </a:xfrm>
        </p:spPr>
        <p:txBody>
          <a:bodyPr/>
          <a:lstStyle/>
          <a:p>
            <a:pPr eaLnBrk="1" hangingPunct="1"/>
            <a:r>
              <a:rPr lang="en-US" altLang="en-US" dirty="0"/>
              <a:t>Page History</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838200" y="1619895"/>
            <a:ext cx="10515600" cy="4053117"/>
          </a:xfrm>
        </p:spPr>
        <p:txBody>
          <a:bodyPr/>
          <a:lstStyle/>
          <a:p>
            <a:r>
              <a:rPr lang="en-US" dirty="0">
                <a:solidFill>
                  <a:schemeClr val="tx1"/>
                </a:solidFill>
              </a:rPr>
              <a:t>View changes made to a page</a:t>
            </a:r>
          </a:p>
          <a:p>
            <a:r>
              <a:rPr lang="en-US" dirty="0">
                <a:solidFill>
                  <a:schemeClr val="tx1"/>
                </a:solidFill>
              </a:rPr>
              <a:t>Restore a previous version</a:t>
            </a:r>
          </a:p>
          <a:p>
            <a:r>
              <a:rPr lang="en-US" dirty="0">
                <a:solidFill>
                  <a:schemeClr val="tx1"/>
                </a:solidFill>
              </a:rPr>
              <a:t>Compare versions</a:t>
            </a:r>
          </a:p>
          <a:p>
            <a:endParaRPr lang="en-US" dirty="0"/>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38</a:t>
            </a:fld>
            <a:endParaRPr lang="en-US" altLang="en-US" sz="1600">
              <a:solidFill>
                <a:srgbClr val="306CB0"/>
              </a:solidFill>
            </a:endParaRPr>
          </a:p>
        </p:txBody>
      </p:sp>
    </p:spTree>
    <p:extLst>
      <p:ext uri="{BB962C8B-B14F-4D97-AF65-F5344CB8AC3E}">
        <p14:creationId xmlns:p14="http://schemas.microsoft.com/office/powerpoint/2010/main" val="3196587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004458" y="193543"/>
            <a:ext cx="6456784" cy="1127772"/>
          </a:xfrm>
        </p:spPr>
        <p:txBody>
          <a:bodyPr/>
          <a:lstStyle/>
          <a:p>
            <a:pPr eaLnBrk="1" hangingPunct="1"/>
            <a:r>
              <a:rPr lang="en-US" altLang="en-US" dirty="0"/>
              <a:t>Managing Your Profile</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838200" y="1619895"/>
            <a:ext cx="10515600" cy="4053117"/>
          </a:xfrm>
        </p:spPr>
        <p:txBody>
          <a:bodyPr/>
          <a:lstStyle/>
          <a:p>
            <a:r>
              <a:rPr lang="en-US" dirty="0">
                <a:solidFill>
                  <a:schemeClr val="tx1"/>
                </a:solidFill>
              </a:rPr>
              <a:t>If you need to update your password, click on initials, top right- hand corner. </a:t>
            </a:r>
          </a:p>
          <a:p>
            <a:r>
              <a:rPr lang="en-US" dirty="0">
                <a:solidFill>
                  <a:schemeClr val="tx1"/>
                </a:solidFill>
              </a:rPr>
              <a:t>You can also view any tasks that have been assigned to you, or those that you have assigned others.</a:t>
            </a:r>
          </a:p>
          <a:p>
            <a:r>
              <a:rPr lang="en-US" dirty="0">
                <a:solidFill>
                  <a:schemeClr val="tx1"/>
                </a:solidFill>
              </a:rPr>
              <a:t>This is also where you can create your own personal space, by clicking on Personal Space under your profile.</a:t>
            </a:r>
          </a:p>
          <a:p>
            <a:r>
              <a:rPr lang="en-US" dirty="0">
                <a:solidFill>
                  <a:schemeClr val="tx1"/>
                </a:solidFill>
              </a:rPr>
              <a:t>Manage Watches</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39</a:t>
            </a:fld>
            <a:endParaRPr lang="en-US" altLang="en-US" sz="1600">
              <a:solidFill>
                <a:srgbClr val="306CB0"/>
              </a:solidFill>
            </a:endParaRPr>
          </a:p>
        </p:txBody>
      </p:sp>
    </p:spTree>
    <p:extLst>
      <p:ext uri="{BB962C8B-B14F-4D97-AF65-F5344CB8AC3E}">
        <p14:creationId xmlns:p14="http://schemas.microsoft.com/office/powerpoint/2010/main" val="3389690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a:extLst>
              <a:ext uri="{FF2B5EF4-FFF2-40B4-BE49-F238E27FC236}">
                <a16:creationId xmlns:a16="http://schemas.microsoft.com/office/drawing/2014/main" id="{49C1864A-E2BE-CF7B-F544-B5CD848A68B0}"/>
              </a:ext>
            </a:extLst>
          </p:cNvPr>
          <p:cNvSpPr>
            <a:spLocks noGrp="1" noChangeArrowheads="1"/>
          </p:cNvSpPr>
          <p:nvPr>
            <p:ph type="title"/>
          </p:nvPr>
        </p:nvSpPr>
        <p:spPr>
          <a:xfrm>
            <a:off x="2232349" y="365126"/>
            <a:ext cx="7303537" cy="1325563"/>
          </a:xfrm>
        </p:spPr>
        <p:txBody>
          <a:bodyPr/>
          <a:lstStyle/>
          <a:p>
            <a:pPr eaLnBrk="1" hangingPunct="1"/>
            <a:r>
              <a:rPr lang="en-US" altLang="en-US" dirty="0"/>
              <a:t>Anti-Trust Do’s and Don’ts</a:t>
            </a:r>
          </a:p>
        </p:txBody>
      </p:sp>
      <p:sp>
        <p:nvSpPr>
          <p:cNvPr id="25602" name="Content Placeholder 2">
            <a:extLst>
              <a:ext uri="{FF2B5EF4-FFF2-40B4-BE49-F238E27FC236}">
                <a16:creationId xmlns:a16="http://schemas.microsoft.com/office/drawing/2014/main" id="{61F3CEC2-BDCC-FF56-5478-E20B96C6C668}"/>
              </a:ext>
            </a:extLst>
          </p:cNvPr>
          <p:cNvSpPr>
            <a:spLocks noGrp="1" noChangeArrowheads="1"/>
          </p:cNvSpPr>
          <p:nvPr>
            <p:ph sz="half" idx="1"/>
          </p:nvPr>
        </p:nvSpPr>
        <p:spPr/>
        <p:txBody>
          <a:bodyPr/>
          <a:lstStyle/>
          <a:p>
            <a:pPr marL="0" indent="0">
              <a:buNone/>
            </a:pPr>
            <a:r>
              <a:rPr lang="en-US" sz="1800" b="1" dirty="0">
                <a:solidFill>
                  <a:schemeClr val="tx1"/>
                </a:solidFill>
              </a:rPr>
              <a:t>Don’t Discuss</a:t>
            </a:r>
          </a:p>
          <a:p>
            <a:r>
              <a:rPr lang="en-US" sz="1800" dirty="0">
                <a:solidFill>
                  <a:schemeClr val="tx1"/>
                </a:solidFill>
              </a:rPr>
              <a:t>Individual company prices, price changes, price differentials, mark-ups, discounts, allowance, credit terms or data that bear on price</a:t>
            </a:r>
          </a:p>
          <a:p>
            <a:r>
              <a:rPr lang="en-US" sz="1800" dirty="0">
                <a:solidFill>
                  <a:schemeClr val="tx1"/>
                </a:solidFill>
              </a:rPr>
              <a:t>Industry pricing policies</a:t>
            </a:r>
          </a:p>
          <a:p>
            <a:r>
              <a:rPr lang="en-US" sz="1800" dirty="0">
                <a:solidFill>
                  <a:schemeClr val="tx1"/>
                </a:solidFill>
              </a:rPr>
              <a:t>Industry production, capacity, or inventories</a:t>
            </a:r>
          </a:p>
          <a:p>
            <a:r>
              <a:rPr lang="en-US" sz="1800" dirty="0">
                <a:solidFill>
                  <a:schemeClr val="tx1"/>
                </a:solidFill>
              </a:rPr>
              <a:t>Plans concerning design, production, distribution, promotion or marketing </a:t>
            </a:r>
          </a:p>
          <a:p>
            <a:r>
              <a:rPr lang="en-US" sz="1800" dirty="0">
                <a:solidFill>
                  <a:schemeClr val="tx1"/>
                </a:solidFill>
              </a:rPr>
              <a:t>Matters relating to actual or potential customers or suppliers that might have the effect of excluding them from any market </a:t>
            </a:r>
          </a:p>
          <a:p>
            <a:r>
              <a:rPr lang="en-US" sz="1800" dirty="0">
                <a:solidFill>
                  <a:schemeClr val="tx1"/>
                </a:solidFill>
              </a:rPr>
              <a:t>Don’t discuss these matters during social gatherings incidental to meetings, even in jest</a:t>
            </a:r>
          </a:p>
          <a:p>
            <a:pPr eaLnBrk="1" hangingPunct="1">
              <a:defRPr/>
            </a:pPr>
            <a:r>
              <a:rPr lang="en-US" altLang="en-US" dirty="0"/>
              <a:t> </a:t>
            </a:r>
          </a:p>
          <a:p>
            <a:pPr marL="0" indent="0" eaLnBrk="1" hangingPunct="1">
              <a:buNone/>
              <a:defRPr/>
            </a:pPr>
            <a:endParaRPr lang="en-US" altLang="en-US" dirty="0"/>
          </a:p>
        </p:txBody>
      </p:sp>
      <p:sp>
        <p:nvSpPr>
          <p:cNvPr id="34819" name="Content Placeholder 3">
            <a:extLst>
              <a:ext uri="{FF2B5EF4-FFF2-40B4-BE49-F238E27FC236}">
                <a16:creationId xmlns:a16="http://schemas.microsoft.com/office/drawing/2014/main" id="{BEDDF9B5-6E86-F5AC-9783-66673C7C686E}"/>
              </a:ext>
            </a:extLst>
          </p:cNvPr>
          <p:cNvSpPr>
            <a:spLocks noGrp="1" noChangeArrowheads="1"/>
          </p:cNvSpPr>
          <p:nvPr>
            <p:ph sz="half" idx="2"/>
          </p:nvPr>
        </p:nvSpPr>
        <p:spPr/>
        <p:txBody>
          <a:bodyPr/>
          <a:lstStyle/>
          <a:p>
            <a:pPr marL="0" indent="0">
              <a:buNone/>
            </a:pPr>
            <a:r>
              <a:rPr lang="en-US" sz="1800" b="1" dirty="0">
                <a:solidFill>
                  <a:schemeClr val="tx1"/>
                </a:solidFill>
              </a:rPr>
              <a:t>Do…</a:t>
            </a:r>
          </a:p>
          <a:p>
            <a:r>
              <a:rPr lang="en-US" sz="1800" dirty="0">
                <a:solidFill>
                  <a:schemeClr val="tx1"/>
                </a:solidFill>
              </a:rPr>
              <a:t>Adhere to prepared agendas for all meetings and object when meeting minutes don’t accurately reflect the matters that transpired</a:t>
            </a:r>
          </a:p>
          <a:p>
            <a:r>
              <a:rPr lang="en-US" sz="1800" dirty="0">
                <a:solidFill>
                  <a:schemeClr val="tx1"/>
                </a:solidFill>
              </a:rPr>
              <a:t>Understand the purpose and authority of the group</a:t>
            </a:r>
          </a:p>
          <a:p>
            <a:r>
              <a:rPr lang="en-US" sz="1800" dirty="0">
                <a:solidFill>
                  <a:schemeClr val="tx1"/>
                </a:solidFill>
              </a:rPr>
              <a:t>Consult with your company counsel on all antitrust questions relating to the activities, discussions or meetings of the group</a:t>
            </a:r>
          </a:p>
          <a:p>
            <a:r>
              <a:rPr lang="en-US" sz="1800" dirty="0">
                <a:solidFill>
                  <a:schemeClr val="tx1"/>
                </a:solidFill>
              </a:rPr>
              <a:t>Protest any discussions, meetings or activities that appear to violate the antitrust laws; disassociate yourself from any such discussions or activities and leave any meeting in which they continue</a:t>
            </a:r>
          </a:p>
        </p:txBody>
      </p:sp>
      <p:sp>
        <p:nvSpPr>
          <p:cNvPr id="34820" name="Slide Number Placeholder 4">
            <a:extLst>
              <a:ext uri="{FF2B5EF4-FFF2-40B4-BE49-F238E27FC236}">
                <a16:creationId xmlns:a16="http://schemas.microsoft.com/office/drawing/2014/main" id="{BF002ADC-9477-E09A-2917-F91D4C80CE52}"/>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C3B11FD3-804E-1D43-B190-D019F4BDFA0F}" type="slidenum">
              <a:rPr lang="en-US" altLang="en-US" sz="1600">
                <a:solidFill>
                  <a:srgbClr val="306CB0"/>
                </a:solidFill>
              </a:rPr>
              <a:pPr fontAlgn="base">
                <a:lnSpc>
                  <a:spcPct val="100000"/>
                </a:lnSpc>
                <a:spcBef>
                  <a:spcPct val="0"/>
                </a:spcBef>
                <a:spcAft>
                  <a:spcPct val="0"/>
                </a:spcAft>
                <a:buClrTx/>
                <a:buFontTx/>
                <a:buNone/>
              </a:pPr>
              <a:t>4</a:t>
            </a:fld>
            <a:endParaRPr lang="en-US" altLang="en-US" sz="1600">
              <a:solidFill>
                <a:srgbClr val="306CB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D9C88-516E-4DB1-888C-EA9B3F87785E}"/>
              </a:ext>
            </a:extLst>
          </p:cNvPr>
          <p:cNvSpPr>
            <a:spLocks noGrp="1"/>
          </p:cNvSpPr>
          <p:nvPr>
            <p:ph type="title"/>
          </p:nvPr>
        </p:nvSpPr>
        <p:spPr>
          <a:xfrm>
            <a:off x="838200" y="2469178"/>
            <a:ext cx="10515600" cy="959822"/>
          </a:xfrm>
        </p:spPr>
        <p:txBody>
          <a:bodyPr anchor="t">
            <a:normAutofit/>
          </a:bodyPr>
          <a:lstStyle/>
          <a:p>
            <a:pPr algn="ctr"/>
            <a:r>
              <a:rPr lang="en-US" altLang="en-US" sz="4800" b="1" dirty="0">
                <a:solidFill>
                  <a:schemeClr val="accent1">
                    <a:lumMod val="75000"/>
                  </a:schemeClr>
                </a:solidFill>
              </a:rPr>
              <a:t>What questions do you have?</a:t>
            </a:r>
            <a:endParaRPr lang="en-US" sz="4800" b="1" dirty="0">
              <a:solidFill>
                <a:schemeClr val="accent1">
                  <a:lumMod val="75000"/>
                </a:schemeClr>
              </a:solidFill>
              <a:cs typeface="Arial" panose="020B0604020202020204" pitchFamily="34" charset="0"/>
            </a:endParaRPr>
          </a:p>
        </p:txBody>
      </p:sp>
      <p:sp>
        <p:nvSpPr>
          <p:cNvPr id="4" name="Slide Number Placeholder 3">
            <a:extLst>
              <a:ext uri="{FF2B5EF4-FFF2-40B4-BE49-F238E27FC236}">
                <a16:creationId xmlns:a16="http://schemas.microsoft.com/office/drawing/2014/main" id="{2E3EE9CF-281E-4AE2-9A6C-9093F585DBEB}"/>
              </a:ext>
            </a:extLst>
          </p:cNvPr>
          <p:cNvSpPr>
            <a:spLocks noGrp="1"/>
          </p:cNvSpPr>
          <p:nvPr>
            <p:ph type="sldNum" sz="quarter" idx="10"/>
          </p:nvPr>
        </p:nvSpPr>
        <p:spPr>
          <a:prstGeom prst="rect">
            <a:avLst/>
          </a:prstGeom>
        </p:spPr>
        <p:txBody>
          <a:bodyPr vert="horz" lIns="91440" tIns="45720" rIns="91440" bIns="45720" rtlCol="0" anchor="ctr">
            <a:normAutofit/>
          </a:bodyPr>
          <a:lstStyle>
            <a:defPPr>
              <a:defRPr lang="en-US"/>
            </a:defPPr>
            <a:lvl1pPr marL="0" algn="l" defTabSz="914400" rtl="0" eaLnBrk="1" latinLnBrk="0" hangingPunct="1">
              <a:defRPr sz="1400" b="1"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800"/>
              </a:spcAft>
              <a:defRPr/>
            </a:pPr>
            <a:fld id="{ADE3A8B2-84D3-49A8-8E03-921EE22FAEA7}" type="slidenum">
              <a:rPr lang="en-US" kern="0" smtClean="0"/>
              <a:pPr>
                <a:lnSpc>
                  <a:spcPct val="90000"/>
                </a:lnSpc>
                <a:spcAft>
                  <a:spcPts val="800"/>
                </a:spcAft>
                <a:defRPr/>
              </a:pPr>
              <a:t>40</a:t>
            </a:fld>
            <a:endParaRPr lang="en-US" sz="1467" kern="0"/>
          </a:p>
        </p:txBody>
      </p:sp>
    </p:spTree>
    <p:extLst>
      <p:ext uri="{BB962C8B-B14F-4D97-AF65-F5344CB8AC3E}">
        <p14:creationId xmlns:p14="http://schemas.microsoft.com/office/powerpoint/2010/main" val="3380844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5AE3616A-12CA-7E5F-A0BB-2422D4FD5C78}"/>
              </a:ext>
            </a:extLst>
          </p:cNvPr>
          <p:cNvSpPr>
            <a:spLocks noGrp="1" noChangeArrowheads="1"/>
          </p:cNvSpPr>
          <p:nvPr>
            <p:ph type="ctrTitle"/>
          </p:nvPr>
        </p:nvSpPr>
        <p:spPr>
          <a:xfrm>
            <a:off x="1601788" y="3022600"/>
            <a:ext cx="9144000" cy="919163"/>
          </a:xfrm>
        </p:spPr>
        <p:txBody>
          <a:bodyPr/>
          <a:lstStyle/>
          <a:p>
            <a:pPr eaLnBrk="1" hangingPunct="1"/>
            <a:r>
              <a:rPr lang="en-US" altLang="en-US" dirty="0"/>
              <a:t>Introduction to MyAgGateway</a:t>
            </a:r>
          </a:p>
        </p:txBody>
      </p:sp>
      <p:sp>
        <p:nvSpPr>
          <p:cNvPr id="32770" name="Subtitle 2">
            <a:extLst>
              <a:ext uri="{FF2B5EF4-FFF2-40B4-BE49-F238E27FC236}">
                <a16:creationId xmlns:a16="http://schemas.microsoft.com/office/drawing/2014/main" id="{1EBB6290-1DAC-D457-85AC-9616DB59F097}"/>
              </a:ext>
            </a:extLst>
          </p:cNvPr>
          <p:cNvSpPr>
            <a:spLocks noGrp="1" noChangeArrowheads="1"/>
          </p:cNvSpPr>
          <p:nvPr>
            <p:ph type="subTitle" idx="1"/>
          </p:nvPr>
        </p:nvSpPr>
        <p:spPr>
          <a:xfrm>
            <a:off x="1601788" y="4244975"/>
            <a:ext cx="9144000" cy="1278747"/>
          </a:xfrm>
        </p:spPr>
        <p:txBody>
          <a:bodyPr/>
          <a:lstStyle/>
          <a:p>
            <a:pPr eaLnBrk="1" hangingPunct="1"/>
            <a:r>
              <a:rPr lang="en-US" altLang="en-US" dirty="0"/>
              <a:t>Leslie Hedges – Director of Member Relations</a:t>
            </a:r>
          </a:p>
        </p:txBody>
      </p:sp>
    </p:spTree>
    <p:extLst>
      <p:ext uri="{BB962C8B-B14F-4D97-AF65-F5344CB8AC3E}">
        <p14:creationId xmlns:p14="http://schemas.microsoft.com/office/powerpoint/2010/main" val="3800752644"/>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678594" y="130045"/>
            <a:ext cx="4834812" cy="1127772"/>
          </a:xfrm>
        </p:spPr>
        <p:txBody>
          <a:bodyPr/>
          <a:lstStyle/>
          <a:p>
            <a:pPr eaLnBrk="1" hangingPunct="1"/>
            <a:r>
              <a:rPr lang="en-US" altLang="en-US" dirty="0"/>
              <a:t>Topics For Today</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856862" y="1545731"/>
            <a:ext cx="8249816" cy="3766538"/>
          </a:xfrm>
        </p:spPr>
        <p:txBody>
          <a:bodyPr/>
          <a:lstStyle/>
          <a:p>
            <a:pPr marL="0" indent="0">
              <a:buNone/>
            </a:pPr>
            <a:endParaRPr lang="en-US" sz="1200" dirty="0"/>
          </a:p>
          <a:p>
            <a:r>
              <a:rPr lang="en-US" dirty="0"/>
              <a:t>Benefits to AgGateway members</a:t>
            </a:r>
          </a:p>
          <a:p>
            <a:endParaRPr lang="en-US" sz="1200" dirty="0"/>
          </a:p>
          <a:p>
            <a:r>
              <a:rPr lang="en-US" dirty="0"/>
              <a:t>Summary of how to get started</a:t>
            </a:r>
          </a:p>
          <a:p>
            <a:endParaRPr lang="en-US" sz="1200" dirty="0"/>
          </a:p>
          <a:p>
            <a:r>
              <a:rPr lang="en-US" dirty="0"/>
              <a:t>Live demo</a:t>
            </a:r>
          </a:p>
          <a:p>
            <a:endParaRPr lang="en-US" sz="1200" dirty="0"/>
          </a:p>
          <a:p>
            <a:r>
              <a:rPr lang="en-US" dirty="0"/>
              <a:t>Q&amp;A</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42</a:t>
            </a:fld>
            <a:endParaRPr lang="en-US" altLang="en-US" sz="1600">
              <a:solidFill>
                <a:srgbClr val="306CB0"/>
              </a:solidFill>
            </a:endParaRPr>
          </a:p>
        </p:txBody>
      </p:sp>
    </p:spTree>
    <p:extLst>
      <p:ext uri="{BB962C8B-B14F-4D97-AF65-F5344CB8AC3E}">
        <p14:creationId xmlns:p14="http://schemas.microsoft.com/office/powerpoint/2010/main" val="19068884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454659" y="32690"/>
            <a:ext cx="5745324" cy="1127772"/>
          </a:xfrm>
        </p:spPr>
        <p:txBody>
          <a:bodyPr/>
          <a:lstStyle/>
          <a:p>
            <a:pPr eaLnBrk="1" hangingPunct="1"/>
            <a:r>
              <a:rPr lang="en-US" altLang="en-US" dirty="0"/>
              <a:t>Vision is to create…</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763555" y="1424433"/>
            <a:ext cx="6980853" cy="4009134"/>
          </a:xfrm>
        </p:spPr>
        <p:txBody>
          <a:bodyPr/>
          <a:lstStyle/>
          <a:p>
            <a:r>
              <a:rPr lang="en-US" dirty="0"/>
              <a:t>Intuitive solution that improves staff efficiency</a:t>
            </a:r>
          </a:p>
          <a:p>
            <a:r>
              <a:rPr lang="en-US" dirty="0"/>
              <a:t>Provides members an easy-to-use interface</a:t>
            </a:r>
          </a:p>
          <a:p>
            <a:r>
              <a:rPr lang="en-US" dirty="0"/>
              <a:t>Configurable for AgGateway structure</a:t>
            </a:r>
          </a:p>
          <a:p>
            <a:r>
              <a:rPr lang="en-US" dirty="0"/>
              <a:t>Ability to manage Committees and Working Groups</a:t>
            </a:r>
          </a:p>
          <a:p>
            <a:r>
              <a:rPr lang="en-US" dirty="0"/>
              <a:t>Integrated to AgGateway website and other AgGateway systems</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43</a:t>
            </a:fld>
            <a:endParaRPr lang="en-US" altLang="en-US" sz="1600">
              <a:solidFill>
                <a:srgbClr val="306CB0"/>
              </a:solidFill>
            </a:endParaRPr>
          </a:p>
        </p:txBody>
      </p:sp>
      <p:pic>
        <p:nvPicPr>
          <p:cNvPr id="3" name="Picture 2">
            <a:extLst>
              <a:ext uri="{FF2B5EF4-FFF2-40B4-BE49-F238E27FC236}">
                <a16:creationId xmlns:a16="http://schemas.microsoft.com/office/drawing/2014/main" id="{E3654114-D3DF-8CFF-3DCA-50344887021E}"/>
              </a:ext>
            </a:extLst>
          </p:cNvPr>
          <p:cNvPicPr>
            <a:picLocks noChangeAspect="1"/>
          </p:cNvPicPr>
          <p:nvPr/>
        </p:nvPicPr>
        <p:blipFill>
          <a:blip r:embed="rId3"/>
          <a:stretch>
            <a:fillRect/>
          </a:stretch>
        </p:blipFill>
        <p:spPr>
          <a:xfrm>
            <a:off x="8444960" y="2001532"/>
            <a:ext cx="3238388" cy="2289743"/>
          </a:xfrm>
          <a:prstGeom prst="rect">
            <a:avLst/>
          </a:prstGeom>
        </p:spPr>
      </p:pic>
    </p:spTree>
    <p:extLst>
      <p:ext uri="{BB962C8B-B14F-4D97-AF65-F5344CB8AC3E}">
        <p14:creationId xmlns:p14="http://schemas.microsoft.com/office/powerpoint/2010/main" val="79633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2351312" y="331269"/>
            <a:ext cx="8210939" cy="1127772"/>
          </a:xfrm>
        </p:spPr>
        <p:txBody>
          <a:bodyPr/>
          <a:lstStyle/>
          <a:p>
            <a:pPr eaLnBrk="1" hangingPunct="1"/>
            <a:r>
              <a:rPr lang="en-US" altLang="en-US" dirty="0"/>
              <a:t>Making it easier: Networking</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683814" y="1907767"/>
            <a:ext cx="6756918" cy="3222212"/>
          </a:xfrm>
        </p:spPr>
        <p:txBody>
          <a:bodyPr/>
          <a:lstStyle/>
          <a:p>
            <a:r>
              <a:rPr lang="en-US" dirty="0"/>
              <a:t>Access membership directory</a:t>
            </a:r>
          </a:p>
          <a:p>
            <a:endParaRPr lang="en-US" dirty="0"/>
          </a:p>
          <a:p>
            <a:r>
              <a:rPr lang="en-US" dirty="0"/>
              <a:t>See participant list for Committees and Working Groups</a:t>
            </a:r>
          </a:p>
          <a:p>
            <a:endParaRPr lang="en-US" dirty="0"/>
          </a:p>
          <a:p>
            <a:r>
              <a:rPr lang="en-US" dirty="0"/>
              <a:t>Access volunteer history for you and your company colleagues </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44</a:t>
            </a:fld>
            <a:endParaRPr lang="en-US" altLang="en-US" sz="1600">
              <a:solidFill>
                <a:srgbClr val="306CB0"/>
              </a:solidFill>
            </a:endParaRPr>
          </a:p>
        </p:txBody>
      </p:sp>
      <p:pic>
        <p:nvPicPr>
          <p:cNvPr id="2" name="Picture 1">
            <a:extLst>
              <a:ext uri="{FF2B5EF4-FFF2-40B4-BE49-F238E27FC236}">
                <a16:creationId xmlns:a16="http://schemas.microsoft.com/office/drawing/2014/main" id="{53018B7E-B4BF-75EB-3CF1-A9878B908F57}"/>
              </a:ext>
            </a:extLst>
          </p:cNvPr>
          <p:cNvPicPr>
            <a:picLocks noChangeAspect="1"/>
          </p:cNvPicPr>
          <p:nvPr/>
        </p:nvPicPr>
        <p:blipFill>
          <a:blip r:embed="rId3"/>
          <a:stretch>
            <a:fillRect/>
          </a:stretch>
        </p:blipFill>
        <p:spPr>
          <a:xfrm>
            <a:off x="8217761" y="2524763"/>
            <a:ext cx="3458201" cy="2313051"/>
          </a:xfrm>
          <a:prstGeom prst="rect">
            <a:avLst/>
          </a:prstGeom>
        </p:spPr>
      </p:pic>
    </p:spTree>
    <p:extLst>
      <p:ext uri="{BB962C8B-B14F-4D97-AF65-F5344CB8AC3E}">
        <p14:creationId xmlns:p14="http://schemas.microsoft.com/office/powerpoint/2010/main" val="22955895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1492898" y="358300"/>
            <a:ext cx="9293289" cy="1127772"/>
          </a:xfrm>
        </p:spPr>
        <p:txBody>
          <a:bodyPr/>
          <a:lstStyle/>
          <a:p>
            <a:pPr eaLnBrk="1" hangingPunct="1"/>
            <a:r>
              <a:rPr lang="en-US" altLang="en-US" dirty="0"/>
              <a:t>Making it easier: Communication</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552450" y="1646509"/>
            <a:ext cx="6756918" cy="3951857"/>
          </a:xfrm>
        </p:spPr>
        <p:txBody>
          <a:bodyPr/>
          <a:lstStyle/>
          <a:p>
            <a:r>
              <a:rPr lang="en-US" dirty="0"/>
              <a:t>Sign up to receive AgGateway newsletter</a:t>
            </a:r>
          </a:p>
          <a:p>
            <a:r>
              <a:rPr lang="en-US" dirty="0"/>
              <a:t>Maintain list of your company volunteers </a:t>
            </a:r>
          </a:p>
          <a:p>
            <a:r>
              <a:rPr lang="en-US" dirty="0"/>
              <a:t>View which members of your organization are involved in which AgGateway activities</a:t>
            </a:r>
          </a:p>
          <a:p>
            <a:r>
              <a:rPr lang="en-US" dirty="0" err="1"/>
              <a:t>Opt</a:t>
            </a:r>
            <a:r>
              <a:rPr lang="en-US" dirty="0"/>
              <a:t> in/opt out to be listed in Member Directory</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45</a:t>
            </a:fld>
            <a:endParaRPr lang="en-US" altLang="en-US" sz="1600">
              <a:solidFill>
                <a:srgbClr val="306CB0"/>
              </a:solidFill>
            </a:endParaRPr>
          </a:p>
        </p:txBody>
      </p:sp>
      <p:pic>
        <p:nvPicPr>
          <p:cNvPr id="2" name="Picture 1" descr="A person typing on a keyboard&#10;&#10;Description automatically generated with medium confidence">
            <a:extLst>
              <a:ext uri="{FF2B5EF4-FFF2-40B4-BE49-F238E27FC236}">
                <a16:creationId xmlns:a16="http://schemas.microsoft.com/office/drawing/2014/main" id="{E95DFF91-80E8-A72F-BCAE-BA5F60F347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352" y="2114536"/>
            <a:ext cx="3943391" cy="2628928"/>
          </a:xfrm>
          <a:prstGeom prst="rect">
            <a:avLst/>
          </a:prstGeom>
        </p:spPr>
      </p:pic>
    </p:spTree>
    <p:extLst>
      <p:ext uri="{BB962C8B-B14F-4D97-AF65-F5344CB8AC3E}">
        <p14:creationId xmlns:p14="http://schemas.microsoft.com/office/powerpoint/2010/main" val="11197387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212841" y="358300"/>
            <a:ext cx="5766318" cy="1127772"/>
          </a:xfrm>
        </p:spPr>
        <p:txBody>
          <a:bodyPr/>
          <a:lstStyle/>
          <a:p>
            <a:pPr eaLnBrk="1" hangingPunct="1"/>
            <a:r>
              <a:rPr lang="en-US" altLang="en-US" dirty="0"/>
              <a:t>Making it easier…</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683814" y="1486072"/>
            <a:ext cx="6756918" cy="3951857"/>
          </a:xfrm>
        </p:spPr>
        <p:txBody>
          <a:bodyPr/>
          <a:lstStyle/>
          <a:p>
            <a:r>
              <a:rPr lang="en-US" dirty="0"/>
              <a:t>Register for AgGateway meetings</a:t>
            </a:r>
          </a:p>
          <a:p>
            <a:endParaRPr lang="en-US" dirty="0"/>
          </a:p>
          <a:p>
            <a:r>
              <a:rPr lang="en-US" dirty="0"/>
              <a:t>Purchase sponsorships</a:t>
            </a:r>
          </a:p>
          <a:p>
            <a:endParaRPr lang="en-US" dirty="0"/>
          </a:p>
          <a:p>
            <a:r>
              <a:rPr lang="en-US" dirty="0"/>
              <a:t>Track and manage dues and fees invoices</a:t>
            </a:r>
          </a:p>
          <a:p>
            <a:endParaRPr lang="en-US" dirty="0"/>
          </a:p>
          <a:p>
            <a:r>
              <a:rPr lang="en-US" dirty="0"/>
              <a:t>Access past and current billing information</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46</a:t>
            </a:fld>
            <a:endParaRPr lang="en-US" altLang="en-US" sz="1600">
              <a:solidFill>
                <a:srgbClr val="306CB0"/>
              </a:solidFill>
            </a:endParaRPr>
          </a:p>
        </p:txBody>
      </p:sp>
      <p:pic>
        <p:nvPicPr>
          <p:cNvPr id="4" name="Picture 3">
            <a:extLst>
              <a:ext uri="{FF2B5EF4-FFF2-40B4-BE49-F238E27FC236}">
                <a16:creationId xmlns:a16="http://schemas.microsoft.com/office/drawing/2014/main" id="{75AD7580-E59B-7336-D9DB-C8271F713B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0732" y="2192150"/>
            <a:ext cx="3917800" cy="2473699"/>
          </a:xfrm>
          <a:prstGeom prst="rect">
            <a:avLst/>
          </a:prstGeom>
        </p:spPr>
      </p:pic>
    </p:spTree>
    <p:extLst>
      <p:ext uri="{BB962C8B-B14F-4D97-AF65-F5344CB8AC3E}">
        <p14:creationId xmlns:p14="http://schemas.microsoft.com/office/powerpoint/2010/main" val="859962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727579" y="358300"/>
            <a:ext cx="4736841" cy="1127772"/>
          </a:xfrm>
        </p:spPr>
        <p:txBody>
          <a:bodyPr/>
          <a:lstStyle/>
          <a:p>
            <a:pPr eaLnBrk="1" hangingPunct="1"/>
            <a:r>
              <a:rPr lang="en-US" altLang="en-US" dirty="0"/>
              <a:t>Getting Started</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2326001" y="1579640"/>
            <a:ext cx="7228546" cy="704805"/>
          </a:xfrm>
        </p:spPr>
        <p:txBody>
          <a:bodyPr/>
          <a:lstStyle/>
          <a:p>
            <a:pPr marL="0" indent="0">
              <a:buNone/>
            </a:pPr>
            <a:r>
              <a:rPr lang="en-US" dirty="0">
                <a:hlinkClick r:id="rId3"/>
              </a:rPr>
              <a:t>https://member.aggateway.org/account/login</a:t>
            </a:r>
            <a:endParaRPr lang="en-US" dirty="0"/>
          </a:p>
          <a:p>
            <a:endParaRPr lang="en-US" dirty="0"/>
          </a:p>
          <a:p>
            <a:endParaRPr lang="en-US" dirty="0"/>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47</a:t>
            </a:fld>
            <a:endParaRPr lang="en-US" altLang="en-US" sz="1600">
              <a:solidFill>
                <a:srgbClr val="306CB0"/>
              </a:solidFill>
            </a:endParaRPr>
          </a:p>
        </p:txBody>
      </p:sp>
      <p:pic>
        <p:nvPicPr>
          <p:cNvPr id="2" name="Picture 1">
            <a:extLst>
              <a:ext uri="{FF2B5EF4-FFF2-40B4-BE49-F238E27FC236}">
                <a16:creationId xmlns:a16="http://schemas.microsoft.com/office/drawing/2014/main" id="{93A4BB07-D1A8-DBF9-3B80-62E1618E74BD}"/>
              </a:ext>
            </a:extLst>
          </p:cNvPr>
          <p:cNvPicPr>
            <a:picLocks noChangeAspect="1"/>
          </p:cNvPicPr>
          <p:nvPr/>
        </p:nvPicPr>
        <p:blipFill>
          <a:blip r:embed="rId4"/>
          <a:stretch>
            <a:fillRect/>
          </a:stretch>
        </p:blipFill>
        <p:spPr>
          <a:xfrm>
            <a:off x="2459395" y="2284445"/>
            <a:ext cx="6961759" cy="3837504"/>
          </a:xfrm>
          <a:prstGeom prst="rect">
            <a:avLst/>
          </a:prstGeom>
        </p:spPr>
      </p:pic>
    </p:spTree>
    <p:extLst>
      <p:ext uri="{BB962C8B-B14F-4D97-AF65-F5344CB8AC3E}">
        <p14:creationId xmlns:p14="http://schemas.microsoft.com/office/powerpoint/2010/main" val="1787894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678593" y="130045"/>
            <a:ext cx="5596035" cy="1127772"/>
          </a:xfrm>
        </p:spPr>
        <p:txBody>
          <a:bodyPr/>
          <a:lstStyle/>
          <a:p>
            <a:pPr eaLnBrk="1" hangingPunct="1"/>
            <a:r>
              <a:rPr lang="en-US" altLang="en-US" dirty="0"/>
              <a:t>Create User Profile</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856862" y="1545731"/>
            <a:ext cx="8249816" cy="3766538"/>
          </a:xfrm>
        </p:spPr>
        <p:txBody>
          <a:bodyPr/>
          <a:lstStyle/>
          <a:p>
            <a:pPr marL="228600" marR="0" lvl="0" indent="-228600" algn="l" defTabSz="914400" rtl="0" eaLnBrk="1" fontAlgn="base" latinLnBrk="0" hangingPunct="1">
              <a:lnSpc>
                <a:spcPct val="90000"/>
              </a:lnSpc>
              <a:spcBef>
                <a:spcPts val="1000"/>
              </a:spcBef>
              <a:spcAft>
                <a:spcPct val="0"/>
              </a:spcAft>
              <a:buClr>
                <a:srgbClr val="306CB0"/>
              </a:buClr>
              <a:buSzTx/>
              <a:buFont typeface="Wingdings" pitchFamily="2" charset="2"/>
              <a:buChar char="§"/>
              <a:tabLst/>
              <a:defRPr/>
            </a:pP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rPr>
              <a:t>Upload your headshot</a:t>
            </a:r>
          </a:p>
          <a:p>
            <a:pPr marL="228600" marR="0" lvl="0" indent="-228600" algn="l" defTabSz="914400" rtl="0" eaLnBrk="1" fontAlgn="base" latinLnBrk="0" hangingPunct="1">
              <a:lnSpc>
                <a:spcPct val="90000"/>
              </a:lnSpc>
              <a:spcBef>
                <a:spcPts val="1000"/>
              </a:spcBef>
              <a:spcAft>
                <a:spcPct val="0"/>
              </a:spcAft>
              <a:buClr>
                <a:srgbClr val="306CB0"/>
              </a:buClr>
              <a:buSzTx/>
              <a:buFont typeface="Wingdings" pitchFamily="2" charset="2"/>
              <a:buChar char="§"/>
              <a:tabLst/>
              <a:defRPr/>
            </a:pP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base" latinLnBrk="0" hangingPunct="1">
              <a:lnSpc>
                <a:spcPct val="90000"/>
              </a:lnSpc>
              <a:spcBef>
                <a:spcPts val="1000"/>
              </a:spcBef>
              <a:spcAft>
                <a:spcPct val="0"/>
              </a:spcAft>
              <a:buClr>
                <a:srgbClr val="306CB0"/>
              </a:buClr>
              <a:buSzTx/>
              <a:buFont typeface="Wingdings" pitchFamily="2" charset="2"/>
              <a:buChar char="§"/>
              <a:tabLst/>
              <a:defRPr/>
            </a:pP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rPr>
              <a:t>Verify your information is correct</a:t>
            </a:r>
          </a:p>
          <a:p>
            <a:pPr marL="228600" marR="0" lvl="0" indent="-228600" algn="l" defTabSz="914400" rtl="0" eaLnBrk="1" fontAlgn="base" latinLnBrk="0" hangingPunct="1">
              <a:lnSpc>
                <a:spcPct val="90000"/>
              </a:lnSpc>
              <a:spcBef>
                <a:spcPts val="1000"/>
              </a:spcBef>
              <a:spcAft>
                <a:spcPct val="0"/>
              </a:spcAft>
              <a:buClr>
                <a:srgbClr val="306CB0"/>
              </a:buClr>
              <a:buSzTx/>
              <a:buFont typeface="Wingdings" pitchFamily="2" charset="2"/>
              <a:buChar char="§"/>
              <a:tabLst/>
              <a:defRPr/>
            </a:pPr>
            <a:endPar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28600" marR="0" lvl="0" indent="-228600" algn="l" defTabSz="914400" rtl="0" eaLnBrk="1" fontAlgn="base" latinLnBrk="0" hangingPunct="1">
              <a:lnSpc>
                <a:spcPct val="90000"/>
              </a:lnSpc>
              <a:spcBef>
                <a:spcPts val="1000"/>
              </a:spcBef>
              <a:spcAft>
                <a:spcPct val="0"/>
              </a:spcAft>
              <a:buClr>
                <a:srgbClr val="306CB0"/>
              </a:buClr>
              <a:buSzTx/>
              <a:buFont typeface="Wingdings" pitchFamily="2" charset="2"/>
              <a:buChar char="§"/>
              <a:tabLst/>
              <a:defRPr/>
            </a:pPr>
            <a:r>
              <a:rPr kumimoji="0" lang="en-US" sz="3600" b="0" i="0" u="none" strike="noStrike" kern="1200" cap="none" spc="0" normalizeH="0" baseline="0" noProof="0" dirty="0">
                <a:ln>
                  <a:noFill/>
                </a:ln>
                <a:solidFill>
                  <a:prstClr val="black"/>
                </a:solidFill>
                <a:effectLst/>
                <a:uLnTx/>
                <a:uFillTx/>
                <a:latin typeface="Arial" panose="020B0604020202020204"/>
                <a:ea typeface="+mn-ea"/>
                <a:cs typeface="+mn-cs"/>
              </a:rPr>
              <a:t>If you are the primary contact for your organization, verify your organization’s information is correct</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48</a:t>
            </a:fld>
            <a:endParaRPr lang="en-US" altLang="en-US" sz="1600">
              <a:solidFill>
                <a:srgbClr val="306CB0"/>
              </a:solidFill>
            </a:endParaRPr>
          </a:p>
        </p:txBody>
      </p:sp>
    </p:spTree>
    <p:extLst>
      <p:ext uri="{BB962C8B-B14F-4D97-AF65-F5344CB8AC3E}">
        <p14:creationId xmlns:p14="http://schemas.microsoft.com/office/powerpoint/2010/main" val="901546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3131951" y="284836"/>
            <a:ext cx="5920274" cy="1127772"/>
          </a:xfrm>
        </p:spPr>
        <p:txBody>
          <a:bodyPr/>
          <a:lstStyle/>
          <a:p>
            <a:pPr eaLnBrk="1" hangingPunct="1"/>
            <a:r>
              <a:rPr lang="en-US" altLang="en-US" dirty="0"/>
              <a:t>Member Profile Page</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49</a:t>
            </a:fld>
            <a:endParaRPr lang="en-US" altLang="en-US" sz="1600">
              <a:solidFill>
                <a:srgbClr val="306CB0"/>
              </a:solidFill>
            </a:endParaRPr>
          </a:p>
        </p:txBody>
      </p:sp>
      <p:grpSp>
        <p:nvGrpSpPr>
          <p:cNvPr id="5" name="Group 4">
            <a:extLst>
              <a:ext uri="{FF2B5EF4-FFF2-40B4-BE49-F238E27FC236}">
                <a16:creationId xmlns:a16="http://schemas.microsoft.com/office/drawing/2014/main" id="{43FDB7CC-DA37-FCB6-31BE-E57E2C86195F}"/>
              </a:ext>
            </a:extLst>
          </p:cNvPr>
          <p:cNvGrpSpPr/>
          <p:nvPr/>
        </p:nvGrpSpPr>
        <p:grpSpPr>
          <a:xfrm>
            <a:off x="2859405" y="1459191"/>
            <a:ext cx="6192820" cy="4550087"/>
            <a:chOff x="1645630" y="680537"/>
            <a:chExt cx="5687291" cy="4307699"/>
          </a:xfrm>
        </p:grpSpPr>
        <p:pic>
          <p:nvPicPr>
            <p:cNvPr id="6" name="Picture 5">
              <a:extLst>
                <a:ext uri="{FF2B5EF4-FFF2-40B4-BE49-F238E27FC236}">
                  <a16:creationId xmlns:a16="http://schemas.microsoft.com/office/drawing/2014/main" id="{AF7FCA41-7350-7496-8808-5707011333D9}"/>
                </a:ext>
              </a:extLst>
            </p:cNvPr>
            <p:cNvPicPr>
              <a:picLocks noChangeAspect="1"/>
            </p:cNvPicPr>
            <p:nvPr/>
          </p:nvPicPr>
          <p:blipFill>
            <a:blip r:embed="rId3"/>
            <a:stretch>
              <a:fillRect/>
            </a:stretch>
          </p:blipFill>
          <p:spPr>
            <a:xfrm>
              <a:off x="1645630" y="680537"/>
              <a:ext cx="5687291" cy="4307699"/>
            </a:xfrm>
            <a:prstGeom prst="rect">
              <a:avLst/>
            </a:prstGeom>
          </p:spPr>
        </p:pic>
        <p:pic>
          <p:nvPicPr>
            <p:cNvPr id="7" name="Picture 6">
              <a:extLst>
                <a:ext uri="{FF2B5EF4-FFF2-40B4-BE49-F238E27FC236}">
                  <a16:creationId xmlns:a16="http://schemas.microsoft.com/office/drawing/2014/main" id="{AB9006DE-4D49-DA41-A337-018782798ADE}"/>
                </a:ext>
              </a:extLst>
            </p:cNvPr>
            <p:cNvPicPr>
              <a:picLocks noChangeAspect="1"/>
            </p:cNvPicPr>
            <p:nvPr/>
          </p:nvPicPr>
          <p:blipFill>
            <a:blip r:embed="rId4"/>
            <a:stretch>
              <a:fillRect/>
            </a:stretch>
          </p:blipFill>
          <p:spPr>
            <a:xfrm>
              <a:off x="2819401" y="3236161"/>
              <a:ext cx="1143000" cy="173789"/>
            </a:xfrm>
            <a:prstGeom prst="rect">
              <a:avLst/>
            </a:prstGeom>
          </p:spPr>
        </p:pic>
        <p:pic>
          <p:nvPicPr>
            <p:cNvPr id="8" name="Picture 7">
              <a:extLst>
                <a:ext uri="{FF2B5EF4-FFF2-40B4-BE49-F238E27FC236}">
                  <a16:creationId xmlns:a16="http://schemas.microsoft.com/office/drawing/2014/main" id="{8AC323EE-F1EB-EB54-9EA6-3EE80C0833F0}"/>
                </a:ext>
              </a:extLst>
            </p:cNvPr>
            <p:cNvPicPr>
              <a:picLocks noChangeAspect="1"/>
            </p:cNvPicPr>
            <p:nvPr/>
          </p:nvPicPr>
          <p:blipFill>
            <a:blip r:embed="rId5"/>
            <a:stretch>
              <a:fillRect/>
            </a:stretch>
          </p:blipFill>
          <p:spPr>
            <a:xfrm>
              <a:off x="2819401" y="3429886"/>
              <a:ext cx="904875" cy="236991"/>
            </a:xfrm>
            <a:prstGeom prst="rect">
              <a:avLst/>
            </a:prstGeom>
          </p:spPr>
        </p:pic>
      </p:grpSp>
      <p:sp>
        <p:nvSpPr>
          <p:cNvPr id="13" name="Speech Bubble: Rectangle with Corners Rounded 12">
            <a:extLst>
              <a:ext uri="{FF2B5EF4-FFF2-40B4-BE49-F238E27FC236}">
                <a16:creationId xmlns:a16="http://schemas.microsoft.com/office/drawing/2014/main" id="{6BB4E6EB-0CB0-B672-A87D-535D5A2BF266}"/>
              </a:ext>
            </a:extLst>
          </p:cNvPr>
          <p:cNvSpPr/>
          <p:nvPr/>
        </p:nvSpPr>
        <p:spPr>
          <a:xfrm>
            <a:off x="1640205" y="4613568"/>
            <a:ext cx="1219200" cy="857251"/>
          </a:xfrm>
          <a:prstGeom prst="wedgeRoundRectCallout">
            <a:avLst>
              <a:gd name="adj1" fmla="val 71027"/>
              <a:gd name="adj2" fmla="val 43275"/>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t>Member’s Committees and Working Groups listed here</a:t>
            </a:r>
          </a:p>
        </p:txBody>
      </p:sp>
      <p:sp>
        <p:nvSpPr>
          <p:cNvPr id="14" name="Speech Bubble: Rectangle with Corners Rounded 13">
            <a:extLst>
              <a:ext uri="{FF2B5EF4-FFF2-40B4-BE49-F238E27FC236}">
                <a16:creationId xmlns:a16="http://schemas.microsoft.com/office/drawing/2014/main" id="{21C7965E-2619-2FF4-FFC1-57F744AD11E0}"/>
              </a:ext>
            </a:extLst>
          </p:cNvPr>
          <p:cNvSpPr/>
          <p:nvPr/>
        </p:nvSpPr>
        <p:spPr>
          <a:xfrm>
            <a:off x="9441857" y="2090064"/>
            <a:ext cx="1219200" cy="685800"/>
          </a:xfrm>
          <a:prstGeom prst="wedgeRoundRectCallout">
            <a:avLst>
              <a:gd name="adj1" fmla="val -134786"/>
              <a:gd name="adj2" fmla="val 9247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t>If member has open invoice it is reflected here</a:t>
            </a:r>
          </a:p>
        </p:txBody>
      </p:sp>
      <p:sp>
        <p:nvSpPr>
          <p:cNvPr id="15" name="Speech Bubble: Rectangle with Corners Rounded 14">
            <a:extLst>
              <a:ext uri="{FF2B5EF4-FFF2-40B4-BE49-F238E27FC236}">
                <a16:creationId xmlns:a16="http://schemas.microsoft.com/office/drawing/2014/main" id="{9B213174-8492-6A2D-368E-74266E9310AF}"/>
              </a:ext>
            </a:extLst>
          </p:cNvPr>
          <p:cNvSpPr/>
          <p:nvPr/>
        </p:nvSpPr>
        <p:spPr>
          <a:xfrm>
            <a:off x="9311139" y="2993189"/>
            <a:ext cx="1219200" cy="857251"/>
          </a:xfrm>
          <a:prstGeom prst="wedgeRoundRectCallout">
            <a:avLst>
              <a:gd name="adj1" fmla="val -142926"/>
              <a:gd name="adj2" fmla="val -549"/>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1100" dirty="0"/>
              <a:t>Membership type and expiration date listed here	</a:t>
            </a:r>
          </a:p>
        </p:txBody>
      </p:sp>
    </p:spTree>
    <p:extLst>
      <p:ext uri="{BB962C8B-B14F-4D97-AF65-F5344CB8AC3E}">
        <p14:creationId xmlns:p14="http://schemas.microsoft.com/office/powerpoint/2010/main" val="1223648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E07677-1FF6-5A70-FAEA-F04633A60907}"/>
              </a:ext>
            </a:extLst>
          </p:cNvPr>
          <p:cNvSpPr txBox="1"/>
          <p:nvPr/>
        </p:nvSpPr>
        <p:spPr>
          <a:xfrm>
            <a:off x="228449" y="831498"/>
            <a:ext cx="5696765" cy="1446550"/>
          </a:xfrm>
          <a:prstGeom prst="rect">
            <a:avLst/>
          </a:prstGeom>
          <a:noFill/>
        </p:spPr>
        <p:txBody>
          <a:bodyPr wrap="square" rtlCol="0">
            <a:spAutoFit/>
          </a:bodyPr>
          <a:lstStyle/>
          <a:p>
            <a:pPr algn="ctr"/>
            <a:r>
              <a:rPr lang="en-US" altLang="en-US" sz="4400" b="1" dirty="0">
                <a:solidFill>
                  <a:schemeClr val="accent1">
                    <a:lumMod val="75000"/>
                  </a:schemeClr>
                </a:solidFill>
              </a:rPr>
              <a:t>What is </a:t>
            </a:r>
          </a:p>
          <a:p>
            <a:pPr algn="ctr"/>
            <a:r>
              <a:rPr lang="en-US" altLang="en-US" sz="4400" b="1" dirty="0">
                <a:solidFill>
                  <a:schemeClr val="accent1">
                    <a:lumMod val="75000"/>
                  </a:schemeClr>
                </a:solidFill>
              </a:rPr>
              <a:t>AgGateway?</a:t>
            </a:r>
            <a:endParaRPr lang="en-US" sz="4400" b="1" dirty="0">
              <a:solidFill>
                <a:schemeClr val="accent1">
                  <a:lumMod val="75000"/>
                </a:schemeClr>
              </a:solidFill>
              <a:cs typeface="Arial" panose="020B0604020202020204" pitchFamily="34" charset="0"/>
            </a:endParaRPr>
          </a:p>
        </p:txBody>
      </p:sp>
      <p:pic>
        <p:nvPicPr>
          <p:cNvPr id="3" name="Picture 2" descr="75615853.jpg">
            <a:extLst>
              <a:ext uri="{FF2B5EF4-FFF2-40B4-BE49-F238E27FC236}">
                <a16:creationId xmlns:a16="http://schemas.microsoft.com/office/drawing/2014/main" id="{51F813A0-0333-4F74-A7A9-6827D3ACD8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4398" y="0"/>
            <a:ext cx="6125632" cy="5971675"/>
          </a:xfrm>
          <a:prstGeom prst="rect">
            <a:avLst/>
          </a:prstGeom>
        </p:spPr>
      </p:pic>
      <p:sp>
        <p:nvSpPr>
          <p:cNvPr id="5" name="TextBox 4">
            <a:extLst>
              <a:ext uri="{FF2B5EF4-FFF2-40B4-BE49-F238E27FC236}">
                <a16:creationId xmlns:a16="http://schemas.microsoft.com/office/drawing/2014/main" id="{A64A3D04-E32B-450F-9E4A-49430E392914}"/>
              </a:ext>
            </a:extLst>
          </p:cNvPr>
          <p:cNvSpPr txBox="1"/>
          <p:nvPr/>
        </p:nvSpPr>
        <p:spPr>
          <a:xfrm>
            <a:off x="28030" y="3056458"/>
            <a:ext cx="6097604" cy="2246769"/>
          </a:xfrm>
          <a:prstGeom prst="rect">
            <a:avLst/>
          </a:prstGeom>
          <a:noFill/>
        </p:spPr>
        <p:txBody>
          <a:bodyPr wrap="square">
            <a:spAutoFit/>
          </a:bodyPr>
          <a:lstStyle/>
          <a:p>
            <a:pPr algn="ctr"/>
            <a:r>
              <a:rPr lang="en-US" sz="2800" dirty="0">
                <a:cs typeface="Arial" panose="020B0604020202020204" pitchFamily="34" charset="0"/>
              </a:rPr>
              <a:t>AgGateway is a global, non-profit organization </a:t>
            </a:r>
          </a:p>
          <a:p>
            <a:pPr algn="ctr"/>
            <a:r>
              <a:rPr lang="en-US" sz="2800" dirty="0">
                <a:cs typeface="Arial" panose="020B0604020202020204" pitchFamily="34" charset="0"/>
              </a:rPr>
              <a:t>whose members develop standards and other resources so that companies can rapidly access data</a:t>
            </a:r>
          </a:p>
        </p:txBody>
      </p:sp>
      <p:sp>
        <p:nvSpPr>
          <p:cNvPr id="7" name="TextBox 6">
            <a:extLst>
              <a:ext uri="{FF2B5EF4-FFF2-40B4-BE49-F238E27FC236}">
                <a16:creationId xmlns:a16="http://schemas.microsoft.com/office/drawing/2014/main" id="{8790CFF5-8BEB-4DAF-81EA-8F307E320975}"/>
              </a:ext>
            </a:extLst>
          </p:cNvPr>
          <p:cNvSpPr txBox="1"/>
          <p:nvPr/>
        </p:nvSpPr>
        <p:spPr>
          <a:xfrm>
            <a:off x="6066368" y="2533903"/>
            <a:ext cx="6125632" cy="1200329"/>
          </a:xfrm>
          <a:prstGeom prst="rect">
            <a:avLst/>
          </a:prstGeom>
          <a:noFill/>
        </p:spPr>
        <p:txBody>
          <a:bodyPr wrap="square">
            <a:spAutoFit/>
          </a:bodyPr>
          <a:lstStyle/>
          <a:p>
            <a:pPr algn="ctr"/>
            <a:r>
              <a:rPr lang="en-US" sz="2400" dirty="0">
                <a:solidFill>
                  <a:schemeClr val="bg1"/>
                </a:solidFill>
                <a:latin typeface="+mj-lt"/>
              </a:rPr>
              <a:t>Our Mission: To develop the resources and relationships that drive digital connectivity in global agriculture and related industries</a:t>
            </a:r>
          </a:p>
        </p:txBody>
      </p:sp>
    </p:spTree>
    <p:extLst>
      <p:ext uri="{BB962C8B-B14F-4D97-AF65-F5344CB8AC3E}">
        <p14:creationId xmlns:p14="http://schemas.microsoft.com/office/powerpoint/2010/main" val="2960508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4315019" y="268669"/>
            <a:ext cx="3561962" cy="1127772"/>
          </a:xfrm>
        </p:spPr>
        <p:txBody>
          <a:bodyPr/>
          <a:lstStyle/>
          <a:p>
            <a:pPr eaLnBrk="1" hangingPunct="1"/>
            <a:r>
              <a:rPr lang="en-US" altLang="en-US" dirty="0"/>
              <a:t>Live Demo</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2181809" y="2261380"/>
            <a:ext cx="7391399" cy="824245"/>
          </a:xfrm>
        </p:spPr>
        <p:txBody>
          <a:bodyPr/>
          <a:lstStyle/>
          <a:p>
            <a:pPr marL="0" indent="0">
              <a:buNone/>
            </a:pPr>
            <a:r>
              <a:rPr lang="en-US" dirty="0">
                <a:hlinkClick r:id="rId3"/>
              </a:rPr>
              <a:t>https://member.aggateway.org/account/login</a:t>
            </a:r>
            <a:endParaRPr lang="en-US" dirty="0"/>
          </a:p>
          <a:p>
            <a:endParaRPr lang="en-US" dirty="0"/>
          </a:p>
          <a:p>
            <a:endParaRPr lang="en-US" dirty="0"/>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50</a:t>
            </a:fld>
            <a:endParaRPr lang="en-US" altLang="en-US" sz="1600">
              <a:solidFill>
                <a:srgbClr val="306CB0"/>
              </a:solidFill>
            </a:endParaRPr>
          </a:p>
        </p:txBody>
      </p:sp>
    </p:spTree>
    <p:extLst>
      <p:ext uri="{BB962C8B-B14F-4D97-AF65-F5344CB8AC3E}">
        <p14:creationId xmlns:p14="http://schemas.microsoft.com/office/powerpoint/2010/main" val="7268556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173DD239-79D5-4DC2-DB19-1CA0D5584D20}"/>
              </a:ext>
            </a:extLst>
          </p:cNvPr>
          <p:cNvSpPr>
            <a:spLocks noGrp="1" noChangeArrowheads="1"/>
          </p:cNvSpPr>
          <p:nvPr>
            <p:ph type="title"/>
          </p:nvPr>
        </p:nvSpPr>
        <p:spPr>
          <a:xfrm>
            <a:off x="2181809" y="548588"/>
            <a:ext cx="8081864" cy="1127772"/>
          </a:xfrm>
        </p:spPr>
        <p:txBody>
          <a:bodyPr/>
          <a:lstStyle/>
          <a:p>
            <a:pPr eaLnBrk="1" hangingPunct="1"/>
            <a:r>
              <a:rPr lang="en-US" altLang="en-US" dirty="0"/>
              <a:t>Member Feedback Welcome!</a:t>
            </a:r>
          </a:p>
        </p:txBody>
      </p:sp>
      <p:sp>
        <p:nvSpPr>
          <p:cNvPr id="33794" name="Content Placeholder 2">
            <a:extLst>
              <a:ext uri="{FF2B5EF4-FFF2-40B4-BE49-F238E27FC236}">
                <a16:creationId xmlns:a16="http://schemas.microsoft.com/office/drawing/2014/main" id="{28B5E957-5CE5-E463-3C7C-97A3780D59AF}"/>
              </a:ext>
            </a:extLst>
          </p:cNvPr>
          <p:cNvSpPr>
            <a:spLocks noGrp="1" noChangeArrowheads="1"/>
          </p:cNvSpPr>
          <p:nvPr>
            <p:ph idx="1"/>
          </p:nvPr>
        </p:nvSpPr>
        <p:spPr>
          <a:xfrm>
            <a:off x="552450" y="2447993"/>
            <a:ext cx="10998848" cy="2478571"/>
          </a:xfrm>
        </p:spPr>
        <p:txBody>
          <a:bodyPr/>
          <a:lstStyle/>
          <a:p>
            <a:pPr marL="0" indent="0">
              <a:buNone/>
            </a:pPr>
            <a:r>
              <a:rPr lang="en-US" sz="2800" dirty="0"/>
              <a:t>Please contact Member Services at:</a:t>
            </a:r>
          </a:p>
          <a:p>
            <a:pPr marL="0" indent="0">
              <a:buNone/>
            </a:pPr>
            <a:r>
              <a:rPr lang="en-US" sz="2800" dirty="0">
                <a:hlinkClick r:id="rId3"/>
              </a:rPr>
              <a:t>Member.Services@AgGateway.org</a:t>
            </a:r>
            <a:r>
              <a:rPr lang="en-US" sz="2800" dirty="0"/>
              <a:t> or +1 866.251.8618 </a:t>
            </a:r>
          </a:p>
          <a:p>
            <a:pPr marL="0" indent="0">
              <a:buNone/>
            </a:pPr>
            <a:r>
              <a:rPr lang="en-US" sz="2800" dirty="0"/>
              <a:t>with suggestions.</a:t>
            </a:r>
          </a:p>
        </p:txBody>
      </p:sp>
      <p:sp>
        <p:nvSpPr>
          <p:cNvPr id="33795" name="Slide Number Placeholder 3">
            <a:extLst>
              <a:ext uri="{FF2B5EF4-FFF2-40B4-BE49-F238E27FC236}">
                <a16:creationId xmlns:a16="http://schemas.microsoft.com/office/drawing/2014/main" id="{3E40AF10-10C8-E313-208A-33499075301C}"/>
              </a:ext>
            </a:extLst>
          </p:cNvPr>
          <p:cNvSpPr>
            <a:spLocks noGrp="1" noChangeArrowheads="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1" tIns="45720" rIns="91441" bIns="45720" numCol="1" anchor="t" anchorCtr="0" compatLnSpc="1">
            <a:prstTxWarp prst="textNoShape">
              <a:avLst/>
            </a:prstTxWarp>
          </a:bodyPr>
          <a:lstStyle>
            <a:lvl1pPr>
              <a:lnSpc>
                <a:spcPct val="90000"/>
              </a:lnSpc>
              <a:spcBef>
                <a:spcPts val="1000"/>
              </a:spcBef>
              <a:buClr>
                <a:srgbClr val="306CB0"/>
              </a:buClr>
              <a:buFont typeface="Wingdings" pitchFamily="2" charset="2"/>
              <a:buChar char="§"/>
              <a:defRPr sz="2801">
                <a:solidFill>
                  <a:schemeClr val="tx1"/>
                </a:solidFill>
                <a:latin typeface="Arial" panose="020B0604020202020204" pitchFamily="34" charset="0"/>
              </a:defRPr>
            </a:lvl1pPr>
            <a:lvl2pPr marL="743003" indent="-285771">
              <a:lnSpc>
                <a:spcPct val="90000"/>
              </a:lnSpc>
              <a:spcBef>
                <a:spcPts val="500"/>
              </a:spcBef>
              <a:buClr>
                <a:srgbClr val="306CB0"/>
              </a:buClr>
              <a:buFont typeface="Wingdings" pitchFamily="2" charset="2"/>
              <a:buChar char="§"/>
              <a:defRPr sz="2400">
                <a:solidFill>
                  <a:schemeClr val="tx1"/>
                </a:solidFill>
                <a:latin typeface="Arial" panose="020B0604020202020204" pitchFamily="34" charset="0"/>
              </a:defRPr>
            </a:lvl2pPr>
            <a:lvl3pPr marL="1143082" indent="-228617">
              <a:lnSpc>
                <a:spcPct val="90000"/>
              </a:lnSpc>
              <a:spcBef>
                <a:spcPts val="500"/>
              </a:spcBef>
              <a:buClr>
                <a:srgbClr val="306CB0"/>
              </a:buClr>
              <a:buFont typeface="Wingdings" pitchFamily="2" charset="2"/>
              <a:buChar char="§"/>
              <a:defRPr sz="2001">
                <a:solidFill>
                  <a:schemeClr val="tx1"/>
                </a:solidFill>
                <a:latin typeface="Arial" panose="020B0604020202020204" pitchFamily="34" charset="0"/>
              </a:defRPr>
            </a:lvl3pPr>
            <a:lvl4pPr marL="1600315"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4pPr>
            <a:lvl5pPr marL="2057547" indent="-228617">
              <a:lnSpc>
                <a:spcPct val="90000"/>
              </a:lnSpc>
              <a:spcBef>
                <a:spcPts val="500"/>
              </a:spcBef>
              <a:buClr>
                <a:srgbClr val="306CB0"/>
              </a:buClr>
              <a:buFont typeface="Wingdings" pitchFamily="2" charset="2"/>
              <a:buChar char="§"/>
              <a:defRPr>
                <a:solidFill>
                  <a:schemeClr val="tx1"/>
                </a:solidFill>
                <a:latin typeface="Arial" panose="020B0604020202020204" pitchFamily="34" charset="0"/>
              </a:defRPr>
            </a:lvl5pPr>
            <a:lvl6pPr marL="2514780"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6pPr>
            <a:lvl7pPr marL="2972013"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7pPr>
            <a:lvl8pPr marL="3429246"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8pPr>
            <a:lvl9pPr marL="3886479" indent="-228617" eaLnBrk="0" fontAlgn="base" hangingPunct="0">
              <a:lnSpc>
                <a:spcPct val="90000"/>
              </a:lnSpc>
              <a:spcBef>
                <a:spcPts val="500"/>
              </a:spcBef>
              <a:spcAft>
                <a:spcPct val="0"/>
              </a:spcAft>
              <a:buClr>
                <a:srgbClr val="306CB0"/>
              </a:buClr>
              <a:buFont typeface="Wingdings" pitchFamily="2" charset="2"/>
              <a:buChar char="§"/>
              <a:defRPr>
                <a:solidFill>
                  <a:schemeClr val="tx1"/>
                </a:solidFill>
                <a:latin typeface="Arial" panose="020B0604020202020204" pitchFamily="34" charset="0"/>
              </a:defRPr>
            </a:lvl9pPr>
          </a:lstStyle>
          <a:p>
            <a:pPr fontAlgn="base">
              <a:lnSpc>
                <a:spcPct val="100000"/>
              </a:lnSpc>
              <a:spcBef>
                <a:spcPct val="0"/>
              </a:spcBef>
              <a:spcAft>
                <a:spcPct val="0"/>
              </a:spcAft>
              <a:buClrTx/>
              <a:buFontTx/>
              <a:buNone/>
            </a:pPr>
            <a:fld id="{A933C70D-77B1-4149-B94B-1A341B64E585}" type="slidenum">
              <a:rPr lang="en-US" altLang="en-US" sz="1600">
                <a:solidFill>
                  <a:srgbClr val="306CB0"/>
                </a:solidFill>
              </a:rPr>
              <a:pPr fontAlgn="base">
                <a:lnSpc>
                  <a:spcPct val="100000"/>
                </a:lnSpc>
                <a:spcBef>
                  <a:spcPct val="0"/>
                </a:spcBef>
                <a:spcAft>
                  <a:spcPct val="0"/>
                </a:spcAft>
                <a:buClrTx/>
                <a:buFontTx/>
                <a:buNone/>
              </a:pPr>
              <a:t>51</a:t>
            </a:fld>
            <a:endParaRPr lang="en-US" altLang="en-US" sz="1600">
              <a:solidFill>
                <a:srgbClr val="306CB0"/>
              </a:solidFill>
            </a:endParaRPr>
          </a:p>
        </p:txBody>
      </p:sp>
    </p:spTree>
    <p:extLst>
      <p:ext uri="{BB962C8B-B14F-4D97-AF65-F5344CB8AC3E}">
        <p14:creationId xmlns:p14="http://schemas.microsoft.com/office/powerpoint/2010/main" val="23475628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1">
            <a:extLst>
              <a:ext uri="{FF2B5EF4-FFF2-40B4-BE49-F238E27FC236}">
                <a16:creationId xmlns:a16="http://schemas.microsoft.com/office/drawing/2014/main" id="{C982D252-321A-2868-FBB7-01D0F950ADAA}"/>
              </a:ext>
            </a:extLst>
          </p:cNvPr>
          <p:cNvSpPr>
            <a:spLocks noGrp="1" noChangeArrowheads="1"/>
          </p:cNvSpPr>
          <p:nvPr>
            <p:ph type="ctrTitle"/>
          </p:nvPr>
        </p:nvSpPr>
        <p:spPr>
          <a:xfrm>
            <a:off x="4159041" y="2751038"/>
            <a:ext cx="3660677" cy="919163"/>
          </a:xfrm>
        </p:spPr>
        <p:txBody>
          <a:bodyPr/>
          <a:lstStyle/>
          <a:p>
            <a:pPr eaLnBrk="1" hangingPunct="1"/>
            <a:r>
              <a:rPr lang="en-US" altLang="en-US" dirty="0"/>
              <a:t>Thank you!</a:t>
            </a:r>
          </a:p>
        </p:txBody>
      </p:sp>
      <p:sp>
        <p:nvSpPr>
          <p:cNvPr id="2" name="Text Placeholder 10">
            <a:extLst>
              <a:ext uri="{FF2B5EF4-FFF2-40B4-BE49-F238E27FC236}">
                <a16:creationId xmlns:a16="http://schemas.microsoft.com/office/drawing/2014/main" id="{CE990094-44B0-4EFB-11CF-E5BF61176108}"/>
              </a:ext>
            </a:extLst>
          </p:cNvPr>
          <p:cNvSpPr txBox="1">
            <a:spLocks/>
          </p:cNvSpPr>
          <p:nvPr/>
        </p:nvSpPr>
        <p:spPr bwMode="auto">
          <a:xfrm>
            <a:off x="391744" y="3740181"/>
            <a:ext cx="7534593" cy="2844442"/>
          </a:xfrm>
          <a:prstGeom prst="rect">
            <a:avLst/>
          </a:prstGeom>
          <a:noFill/>
          <a:ln>
            <a:noFill/>
          </a:ln>
        </p:spPr>
        <p:txBody>
          <a:bodyPr vert="horz" wrap="square" lIns="91440" tIns="45720" rIns="91440" bIns="45720" numCol="1" anchor="t" anchorCtr="0" compatLnSpc="1">
            <a:prstTxWarp prst="textNoShape">
              <a:avLst/>
            </a:prstTxWarp>
            <a:noAutofit/>
          </a:bodyPr>
          <a:lstStyle>
            <a:lvl1pPr marL="0" indent="0" algn="l" rtl="0" eaLnBrk="1" fontAlgn="base" hangingPunct="1">
              <a:lnSpc>
                <a:spcPct val="90000"/>
              </a:lnSpc>
              <a:spcBef>
                <a:spcPts val="1000"/>
              </a:spcBef>
              <a:spcAft>
                <a:spcPct val="0"/>
              </a:spcAft>
              <a:buClr>
                <a:srgbClr val="306CB0"/>
              </a:buClr>
              <a:buFont typeface="Wingdings" pitchFamily="2" charset="2"/>
              <a:buNone/>
              <a:defRPr sz="2400" kern="1200">
                <a:solidFill>
                  <a:schemeClr val="bg1"/>
                </a:solidFill>
                <a:latin typeface="+mn-lt"/>
                <a:ea typeface="+mn-ea"/>
                <a:cs typeface="+mn-cs"/>
              </a:defRPr>
            </a:lvl1pPr>
            <a:lvl2pPr marL="457232" indent="0" algn="ctr" rtl="0" eaLnBrk="1" fontAlgn="base" hangingPunct="1">
              <a:lnSpc>
                <a:spcPct val="90000"/>
              </a:lnSpc>
              <a:spcBef>
                <a:spcPts val="500"/>
              </a:spcBef>
              <a:spcAft>
                <a:spcPct val="0"/>
              </a:spcAft>
              <a:buClr>
                <a:srgbClr val="306CB0"/>
              </a:buClr>
              <a:buFont typeface="Wingdings" pitchFamily="2" charset="2"/>
              <a:buNone/>
              <a:defRPr sz="2001" kern="1200">
                <a:solidFill>
                  <a:schemeClr val="tx1"/>
                </a:solidFill>
                <a:latin typeface="+mn-lt"/>
                <a:ea typeface="+mn-ea"/>
                <a:cs typeface="+mn-cs"/>
              </a:defRPr>
            </a:lvl2pPr>
            <a:lvl3pPr marL="914466" indent="0" algn="ctr" rtl="0" eaLnBrk="1" fontAlgn="base" hangingPunct="1">
              <a:lnSpc>
                <a:spcPct val="90000"/>
              </a:lnSpc>
              <a:spcBef>
                <a:spcPts val="500"/>
              </a:spcBef>
              <a:spcAft>
                <a:spcPct val="0"/>
              </a:spcAft>
              <a:buClr>
                <a:srgbClr val="306CB0"/>
              </a:buClr>
              <a:buFont typeface="Wingdings" pitchFamily="2" charset="2"/>
              <a:buNone/>
              <a:defRPr sz="1800" kern="1200">
                <a:solidFill>
                  <a:schemeClr val="tx1"/>
                </a:solidFill>
                <a:latin typeface="+mn-lt"/>
                <a:ea typeface="+mn-ea"/>
                <a:cs typeface="+mn-cs"/>
              </a:defRPr>
            </a:lvl3pPr>
            <a:lvl4pPr marL="1371698" indent="0" algn="ctr" rtl="0" eaLnBrk="1" fontAlgn="base" hangingPunct="1">
              <a:lnSpc>
                <a:spcPct val="90000"/>
              </a:lnSpc>
              <a:spcBef>
                <a:spcPts val="500"/>
              </a:spcBef>
              <a:spcAft>
                <a:spcPct val="0"/>
              </a:spcAft>
              <a:buClr>
                <a:srgbClr val="306CB0"/>
              </a:buClr>
              <a:buFont typeface="Wingdings" pitchFamily="2" charset="2"/>
              <a:buNone/>
              <a:defRPr sz="1600" kern="1200">
                <a:solidFill>
                  <a:schemeClr val="tx1"/>
                </a:solidFill>
                <a:latin typeface="+mn-lt"/>
                <a:ea typeface="+mn-ea"/>
                <a:cs typeface="+mn-cs"/>
              </a:defRPr>
            </a:lvl4pPr>
            <a:lvl5pPr marL="1828931" indent="0" algn="ctr" rtl="0" eaLnBrk="1" fontAlgn="base" hangingPunct="1">
              <a:lnSpc>
                <a:spcPct val="90000"/>
              </a:lnSpc>
              <a:spcBef>
                <a:spcPts val="500"/>
              </a:spcBef>
              <a:spcAft>
                <a:spcPct val="0"/>
              </a:spcAft>
              <a:buClr>
                <a:srgbClr val="306CB0"/>
              </a:buClr>
              <a:buFont typeface="Wingdings" pitchFamily="2" charset="2"/>
              <a:buNone/>
              <a:defRPr sz="1600" kern="1200">
                <a:solidFill>
                  <a:schemeClr val="tx1"/>
                </a:solidFill>
                <a:latin typeface="+mn-lt"/>
                <a:ea typeface="+mn-ea"/>
                <a:cs typeface="+mn-cs"/>
              </a:defRPr>
            </a:lvl5pPr>
            <a:lvl6pPr marL="2286164" indent="0" algn="ctr" defTabSz="91446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397" indent="0" algn="ctr" defTabSz="91446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630" indent="0" algn="ctr" defTabSz="91446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863" indent="0" algn="ctr" defTabSz="914466"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200" b="1" dirty="0"/>
              <a:t>Questions or information about AgGateway?</a:t>
            </a:r>
          </a:p>
          <a:p>
            <a:endParaRPr lang="en-US" sz="1000" dirty="0"/>
          </a:p>
          <a:p>
            <a:r>
              <a:rPr lang="en-US" sz="2200" dirty="0"/>
              <a:t>Contact Member Services</a:t>
            </a:r>
          </a:p>
          <a:p>
            <a:r>
              <a:rPr lang="en-US" sz="2200" b="1" dirty="0"/>
              <a:t>+1.866.251.8618</a:t>
            </a:r>
          </a:p>
          <a:p>
            <a:r>
              <a:rPr lang="en-US" sz="2200" b="1" dirty="0">
                <a:hlinkClick r:id="rId3">
                  <a:extLst>
                    <a:ext uri="{A12FA001-AC4F-418D-AE19-62706E023703}">
                      <ahyp:hlinkClr xmlns:ahyp="http://schemas.microsoft.com/office/drawing/2018/hyperlinkcolor" val="tx"/>
                    </a:ext>
                  </a:extLst>
                </a:hlinkClick>
              </a:rPr>
              <a:t>member.services@aggateway.org</a:t>
            </a:r>
            <a:endParaRPr lang="en-US" sz="2200" b="1" dirty="0"/>
          </a:p>
          <a:p>
            <a:endParaRPr lang="en-US" sz="1000" b="1" dirty="0"/>
          </a:p>
          <a:p>
            <a:r>
              <a:rPr lang="en-US" sz="2200" b="1" dirty="0"/>
              <a:t>Website:  www.AgGateway.org</a:t>
            </a:r>
            <a:endParaRPr lang="en-US" sz="2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D962E8-86C9-4E21-B518-8C409CDFC5E6}"/>
              </a:ext>
            </a:extLst>
          </p:cNvPr>
          <p:cNvSpPr>
            <a:spLocks noGrp="1"/>
          </p:cNvSpPr>
          <p:nvPr>
            <p:ph type="title"/>
          </p:nvPr>
        </p:nvSpPr>
        <p:spPr>
          <a:xfrm>
            <a:off x="2411445" y="317499"/>
            <a:ext cx="6556310" cy="1143000"/>
          </a:xfrm>
        </p:spPr>
        <p:txBody>
          <a:bodyPr anchor="ctr">
            <a:normAutofit/>
          </a:bodyPr>
          <a:lstStyle/>
          <a:p>
            <a:pPr algn="ctr"/>
            <a:r>
              <a:rPr lang="en-US" altLang="en-US" sz="4400" b="1" dirty="0">
                <a:solidFill>
                  <a:schemeClr val="accent1">
                    <a:lumMod val="75000"/>
                  </a:schemeClr>
                </a:solidFill>
              </a:rPr>
              <a:t>Why are we here?</a:t>
            </a:r>
            <a:endParaRPr lang="en-US" sz="4400" b="1" dirty="0">
              <a:solidFill>
                <a:schemeClr val="accent1">
                  <a:lumMod val="75000"/>
                </a:schemeClr>
              </a:solidFill>
              <a:cs typeface="Arial" panose="020B0604020202020204" pitchFamily="34" charset="0"/>
            </a:endParaRPr>
          </a:p>
        </p:txBody>
      </p:sp>
      <p:pic>
        <p:nvPicPr>
          <p:cNvPr id="7" name="Picture 6" descr="A picture containing text, grass, kite, outdoor&#10;&#10;Description automatically generated">
            <a:extLst>
              <a:ext uri="{FF2B5EF4-FFF2-40B4-BE49-F238E27FC236}">
                <a16:creationId xmlns:a16="http://schemas.microsoft.com/office/drawing/2014/main" id="{86280991-6484-4E2D-B8A9-671D7A9C83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3078" b="3"/>
          <a:stretch/>
        </p:blipFill>
        <p:spPr>
          <a:xfrm>
            <a:off x="609600" y="1600201"/>
            <a:ext cx="5080000" cy="4269776"/>
          </a:xfrm>
          <a:prstGeom prst="rect">
            <a:avLst/>
          </a:prstGeom>
          <a:noFill/>
        </p:spPr>
      </p:pic>
      <p:sp>
        <p:nvSpPr>
          <p:cNvPr id="6" name="Content Placeholder 5">
            <a:extLst>
              <a:ext uri="{FF2B5EF4-FFF2-40B4-BE49-F238E27FC236}">
                <a16:creationId xmlns:a16="http://schemas.microsoft.com/office/drawing/2014/main" id="{BF81F27A-D11E-4ECE-BF8F-4EBCF56BBF83}"/>
              </a:ext>
            </a:extLst>
          </p:cNvPr>
          <p:cNvSpPr>
            <a:spLocks noGrp="1"/>
          </p:cNvSpPr>
          <p:nvPr>
            <p:ph sz="half" idx="2"/>
          </p:nvPr>
        </p:nvSpPr>
        <p:spPr>
          <a:xfrm>
            <a:off x="6197600" y="1600202"/>
            <a:ext cx="5384800" cy="4368799"/>
          </a:xfrm>
        </p:spPr>
        <p:txBody>
          <a:bodyPr>
            <a:normAutofit/>
          </a:bodyPr>
          <a:lstStyle/>
          <a:p>
            <a:pPr marL="15240" indent="0">
              <a:buNone/>
            </a:pPr>
            <a:r>
              <a:rPr lang="en-US" sz="2933" dirty="0"/>
              <a:t>Success in agriculture today requires: </a:t>
            </a:r>
          </a:p>
          <a:p>
            <a:pPr indent="-228594">
              <a:buFont typeface="Arial" panose="020B0604020202020204" pitchFamily="34" charset="0"/>
              <a:buChar char="•"/>
            </a:pPr>
            <a:r>
              <a:rPr lang="en-US" sz="2933" b="1" i="1" dirty="0"/>
              <a:t>Mastering the use and exchange of data</a:t>
            </a:r>
          </a:p>
          <a:p>
            <a:pPr indent="-228594">
              <a:buFont typeface="Arial" panose="020B0604020202020204" pitchFamily="34" charset="0"/>
              <a:buChar char="•"/>
            </a:pPr>
            <a:r>
              <a:rPr lang="en-US" sz="2933" b="1" i="1" dirty="0"/>
              <a:t>Maximizing efficiency and productivity</a:t>
            </a:r>
            <a:endParaRPr lang="en-US" sz="2933" i="1" dirty="0"/>
          </a:p>
          <a:p>
            <a:pPr indent="-228594">
              <a:buFont typeface="Arial" panose="020B0604020202020204" pitchFamily="34" charset="0"/>
              <a:buChar char="•"/>
            </a:pPr>
            <a:r>
              <a:rPr lang="en-US" sz="2933" b="1" i="1" dirty="0"/>
              <a:t>Tightening financial management of large-scale costs </a:t>
            </a:r>
          </a:p>
          <a:p>
            <a:pPr>
              <a:lnSpc>
                <a:spcPct val="90000"/>
              </a:lnSpc>
            </a:pPr>
            <a:endParaRPr lang="en-US" sz="2933" dirty="0"/>
          </a:p>
        </p:txBody>
      </p:sp>
      <p:sp>
        <p:nvSpPr>
          <p:cNvPr id="4" name="Slide Number Placeholder 3">
            <a:extLst>
              <a:ext uri="{FF2B5EF4-FFF2-40B4-BE49-F238E27FC236}">
                <a16:creationId xmlns:a16="http://schemas.microsoft.com/office/drawing/2014/main" id="{CAA534D8-0F28-49E1-8AB5-3BE7F3A3BA8A}"/>
              </a:ext>
            </a:extLst>
          </p:cNvPr>
          <p:cNvSpPr>
            <a:spLocks noGrp="1"/>
          </p:cNvSpPr>
          <p:nvPr>
            <p:ph type="sldNum" sz="quarter" idx="4"/>
          </p:nvPr>
        </p:nvSpPr>
        <p:spPr>
          <a:xfrm>
            <a:off x="304800" y="4857750"/>
            <a:ext cx="1066800" cy="246888"/>
          </a:xfrm>
          <a:prstGeom prst="rect">
            <a:avLst/>
          </a:prstGeom>
        </p:spPr>
        <p:txBody>
          <a:bodyPr vert="horz" lIns="91440" tIns="45720" rIns="91440" bIns="45720" rtlCol="0" anchor="ctr">
            <a:normAutofit fontScale="92500" lnSpcReduction="20000"/>
          </a:bodyPr>
          <a:lstStyle>
            <a:defPPr>
              <a:defRPr lang="en-US"/>
            </a:defPPr>
            <a:lvl1pPr marL="0" algn="l" defTabSz="914400" rtl="0" eaLnBrk="1" latinLnBrk="0" hangingPunct="1">
              <a:defRPr sz="1400" b="1"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800"/>
              </a:spcAft>
              <a:defRPr/>
            </a:pPr>
            <a:fld id="{ADE3A8B2-84D3-49A8-8E03-921EE22FAEA7}" type="slidenum">
              <a:rPr lang="en-US" kern="0" smtClean="0"/>
              <a:pPr>
                <a:lnSpc>
                  <a:spcPct val="90000"/>
                </a:lnSpc>
                <a:spcAft>
                  <a:spcPts val="800"/>
                </a:spcAft>
                <a:defRPr/>
              </a:pPr>
              <a:t>6</a:t>
            </a:fld>
            <a:endParaRPr lang="en-US" sz="1467" kern="0"/>
          </a:p>
        </p:txBody>
      </p:sp>
    </p:spTree>
    <p:extLst>
      <p:ext uri="{BB962C8B-B14F-4D97-AF65-F5344CB8AC3E}">
        <p14:creationId xmlns:p14="http://schemas.microsoft.com/office/powerpoint/2010/main" val="3071697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Fort Worth, TX, May 11, 2006 -- An employee at the FEMA Logistics Center  warehouse uses">
            <a:extLst>
              <a:ext uri="{FF2B5EF4-FFF2-40B4-BE49-F238E27FC236}">
                <a16:creationId xmlns:a16="http://schemas.microsoft.com/office/drawing/2014/main" id="{679CB27F-B0DB-4A37-A440-CD552086C2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1424" y="3064059"/>
            <a:ext cx="2971800" cy="244475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2304C638-1188-469A-9BD7-3464931B0A7D}"/>
              </a:ext>
            </a:extLst>
          </p:cNvPr>
          <p:cNvSpPr>
            <a:spLocks noGrp="1"/>
          </p:cNvSpPr>
          <p:nvPr>
            <p:ph type="title"/>
          </p:nvPr>
        </p:nvSpPr>
        <p:spPr>
          <a:xfrm>
            <a:off x="4678605" y="681622"/>
            <a:ext cx="2692079" cy="961227"/>
          </a:xfrm>
        </p:spPr>
        <p:txBody>
          <a:bodyPr/>
          <a:lstStyle/>
          <a:p>
            <a:r>
              <a:rPr lang="en-US" dirty="0">
                <a:solidFill>
                  <a:schemeClr val="accent1">
                    <a:lumMod val="75000"/>
                  </a:schemeClr>
                </a:solidFill>
                <a:cs typeface="Arial" panose="020B0604020202020204" pitchFamily="34" charset="0"/>
              </a:rPr>
              <a:t>But…</a:t>
            </a:r>
            <a:br>
              <a:rPr lang="en-US" sz="4400" b="1" dirty="0">
                <a:solidFill>
                  <a:schemeClr val="accent1">
                    <a:lumMod val="75000"/>
                  </a:schemeClr>
                </a:solidFill>
                <a:cs typeface="Arial" panose="020B0604020202020204" pitchFamily="34" charset="0"/>
              </a:rPr>
            </a:br>
            <a:endParaRPr lang="en-US" dirty="0">
              <a:solidFill>
                <a:schemeClr val="tx1"/>
              </a:solidFill>
            </a:endParaRPr>
          </a:p>
        </p:txBody>
      </p:sp>
      <p:sp>
        <p:nvSpPr>
          <p:cNvPr id="6" name="Content Placeholder 5">
            <a:extLst>
              <a:ext uri="{FF2B5EF4-FFF2-40B4-BE49-F238E27FC236}">
                <a16:creationId xmlns:a16="http://schemas.microsoft.com/office/drawing/2014/main" id="{E3A15AD3-E6A7-448F-A328-41C156876261}"/>
              </a:ext>
            </a:extLst>
          </p:cNvPr>
          <p:cNvSpPr>
            <a:spLocks noGrp="1"/>
          </p:cNvSpPr>
          <p:nvPr>
            <p:ph idx="1"/>
          </p:nvPr>
        </p:nvSpPr>
        <p:spPr>
          <a:xfrm>
            <a:off x="689611" y="1162236"/>
            <a:ext cx="10515600" cy="4235083"/>
          </a:xfrm>
        </p:spPr>
        <p:txBody>
          <a:bodyPr/>
          <a:lstStyle/>
          <a:p>
            <a:endParaRPr lang="en-US" dirty="0"/>
          </a:p>
          <a:p>
            <a:pPr marL="0" indent="0">
              <a:buNone/>
            </a:pPr>
            <a:r>
              <a:rPr lang="en-US" sz="2800" dirty="0"/>
              <a:t>Not all companies use up-to-date or common standards, which makes seamless connectivity impossible! </a:t>
            </a:r>
          </a:p>
        </p:txBody>
      </p:sp>
      <p:pic>
        <p:nvPicPr>
          <p:cNvPr id="9" name="Picture 8" descr="A picture containing text, grass, kite, outdoor&#10;&#10;Description automatically generated">
            <a:extLst>
              <a:ext uri="{FF2B5EF4-FFF2-40B4-BE49-F238E27FC236}">
                <a16:creationId xmlns:a16="http://schemas.microsoft.com/office/drawing/2014/main" id="{CA02902C-F338-49DD-AE9B-5CE3B591B3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471" y="3064061"/>
            <a:ext cx="3721672" cy="2444751"/>
          </a:xfrm>
          <a:prstGeom prst="rect">
            <a:avLst/>
          </a:prstGeom>
        </p:spPr>
      </p:pic>
      <p:pic>
        <p:nvPicPr>
          <p:cNvPr id="11" name="Picture 2" descr="300+ Free Data Exchange &amp; Artificial Intelligence Illustrations - Pixabay">
            <a:extLst>
              <a:ext uri="{FF2B5EF4-FFF2-40B4-BE49-F238E27FC236}">
                <a16:creationId xmlns:a16="http://schemas.microsoft.com/office/drawing/2014/main" id="{E897D803-1BEB-4608-BAB1-FB00AB7DCAF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13398" y="3064059"/>
            <a:ext cx="4080661" cy="2444751"/>
          </a:xfrm>
          <a:prstGeom prst="rect">
            <a:avLst/>
          </a:prstGeom>
          <a:noFill/>
          <a:extLst>
            <a:ext uri="{909E8E84-426E-40DD-AFC4-6F175D3DCCD1}">
              <a14:hiddenFill xmlns:a14="http://schemas.microsoft.com/office/drawing/2010/main">
                <a:solidFill>
                  <a:srgbClr val="FFFFFF"/>
                </a:solidFill>
              </a14:hiddenFill>
            </a:ext>
          </a:extLst>
        </p:spPr>
      </p:pic>
      <p:sp>
        <p:nvSpPr>
          <p:cNvPr id="12" name="&quot;No&quot; Symbol 8">
            <a:extLst>
              <a:ext uri="{FF2B5EF4-FFF2-40B4-BE49-F238E27FC236}">
                <a16:creationId xmlns:a16="http://schemas.microsoft.com/office/drawing/2014/main" id="{C5972E5E-06C2-4724-91DB-A1D1AD2CC079}"/>
              </a:ext>
            </a:extLst>
          </p:cNvPr>
          <p:cNvSpPr/>
          <p:nvPr/>
        </p:nvSpPr>
        <p:spPr>
          <a:xfrm>
            <a:off x="8331201" y="3104998"/>
            <a:ext cx="2336800" cy="2292321"/>
          </a:xfrm>
          <a:prstGeom prst="noSmoking">
            <a:avLst>
              <a:gd name="adj" fmla="val 758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3" name="&quot;No&quot; Symbol 8">
            <a:extLst>
              <a:ext uri="{FF2B5EF4-FFF2-40B4-BE49-F238E27FC236}">
                <a16:creationId xmlns:a16="http://schemas.microsoft.com/office/drawing/2014/main" id="{092C829C-0A4B-4429-A1BA-8949C611F64F}"/>
              </a:ext>
            </a:extLst>
          </p:cNvPr>
          <p:cNvSpPr/>
          <p:nvPr/>
        </p:nvSpPr>
        <p:spPr>
          <a:xfrm>
            <a:off x="4678605" y="3104998"/>
            <a:ext cx="2445945" cy="2403813"/>
          </a:xfrm>
          <a:prstGeom prst="noSmoking">
            <a:avLst>
              <a:gd name="adj" fmla="val 758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0" name="&quot;No&quot; Symbol 8">
            <a:extLst>
              <a:ext uri="{FF2B5EF4-FFF2-40B4-BE49-F238E27FC236}">
                <a16:creationId xmlns:a16="http://schemas.microsoft.com/office/drawing/2014/main" id="{24AC3642-7783-4EEC-BFF6-AC07ED9A92CA}"/>
              </a:ext>
            </a:extLst>
          </p:cNvPr>
          <p:cNvSpPr/>
          <p:nvPr/>
        </p:nvSpPr>
        <p:spPr>
          <a:xfrm>
            <a:off x="1084334" y="3104996"/>
            <a:ext cx="2445945" cy="2403813"/>
          </a:xfrm>
          <a:prstGeom prst="noSmoking">
            <a:avLst>
              <a:gd name="adj" fmla="val 758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589945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89487-062B-40E8-A4E8-0C310E5D05A2}"/>
              </a:ext>
            </a:extLst>
          </p:cNvPr>
          <p:cNvSpPr>
            <a:spLocks noGrp="1"/>
          </p:cNvSpPr>
          <p:nvPr>
            <p:ph type="title"/>
          </p:nvPr>
        </p:nvSpPr>
        <p:spPr/>
        <p:txBody>
          <a:bodyPr/>
          <a:lstStyle/>
          <a:p>
            <a:pPr algn="ctr"/>
            <a:r>
              <a:rPr lang="en-US" dirty="0">
                <a:solidFill>
                  <a:schemeClr val="accent1">
                    <a:lumMod val="75000"/>
                  </a:schemeClr>
                </a:solidFill>
                <a:cs typeface="Arial" panose="020B0604020202020204" pitchFamily="34" charset="0"/>
              </a:rPr>
              <a:t>How do we do what we do?</a:t>
            </a:r>
            <a:endParaRPr lang="en-US" sz="4400" b="1" dirty="0">
              <a:solidFill>
                <a:schemeClr val="accent1">
                  <a:lumMod val="75000"/>
                </a:schemeClr>
              </a:solidFill>
              <a:cs typeface="Arial" panose="020B0604020202020204" pitchFamily="34" charset="0"/>
            </a:endParaRPr>
          </a:p>
        </p:txBody>
      </p:sp>
      <p:sp>
        <p:nvSpPr>
          <p:cNvPr id="4" name="Slide Number Placeholder 3">
            <a:extLst>
              <a:ext uri="{FF2B5EF4-FFF2-40B4-BE49-F238E27FC236}">
                <a16:creationId xmlns:a16="http://schemas.microsoft.com/office/drawing/2014/main" id="{A496121A-8F3C-4452-89B8-4CE00710F81B}"/>
              </a:ext>
            </a:extLst>
          </p:cNvPr>
          <p:cNvSpPr>
            <a:spLocks noGrp="1"/>
          </p:cNvSpPr>
          <p:nvPr>
            <p:ph type="sldNum" sz="quarter" idx="4"/>
          </p:nvPr>
        </p:nvSpPr>
        <p:spPr>
          <a:xfrm>
            <a:off x="304800" y="4857750"/>
            <a:ext cx="1066800" cy="246888"/>
          </a:xfrm>
          <a:prstGeom prst="rect">
            <a:avLst/>
          </a:prstGeom>
        </p:spPr>
        <p:txBody>
          <a:bodyPr vert="horz" lIns="91440" tIns="45720" rIns="91440" bIns="45720" rtlCol="0" anchor="ctr"/>
          <a:lstStyle>
            <a:defPPr>
              <a:defRPr lang="en-US"/>
            </a:defPPr>
            <a:lvl1pPr marL="0" algn="l" defTabSz="914400" rtl="0" eaLnBrk="1" latinLnBrk="0" hangingPunct="1">
              <a:defRPr sz="1400" b="1"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ADE3A8B2-84D3-49A8-8E03-921EE22FAEA7}" type="slidenum">
              <a:rPr lang="en-US" kern="0" smtClean="0"/>
              <a:pPr>
                <a:defRPr/>
              </a:pPr>
              <a:t>8</a:t>
            </a:fld>
            <a:endParaRPr lang="en-US" kern="0" dirty="0"/>
          </a:p>
        </p:txBody>
      </p:sp>
      <p:sp>
        <p:nvSpPr>
          <p:cNvPr id="3" name="Content Placeholder 2">
            <a:extLst>
              <a:ext uri="{FF2B5EF4-FFF2-40B4-BE49-F238E27FC236}">
                <a16:creationId xmlns:a16="http://schemas.microsoft.com/office/drawing/2014/main" id="{82B35496-E5F6-4855-B993-CF10AB05A736}"/>
              </a:ext>
            </a:extLst>
          </p:cNvPr>
          <p:cNvSpPr>
            <a:spLocks noGrp="1"/>
          </p:cNvSpPr>
          <p:nvPr>
            <p:ph idx="4294967295"/>
          </p:nvPr>
        </p:nvSpPr>
        <p:spPr>
          <a:xfrm>
            <a:off x="0" y="1600201"/>
            <a:ext cx="5498840" cy="4705349"/>
          </a:xfrm>
        </p:spPr>
        <p:txBody>
          <a:bodyPr>
            <a:normAutofit fontScale="62500" lnSpcReduction="20000"/>
          </a:bodyPr>
          <a:lstStyle/>
          <a:p>
            <a:r>
              <a:rPr lang="en-US" sz="3800" dirty="0"/>
              <a:t>AgGateway members identify business problems to address through working group activities.</a:t>
            </a:r>
          </a:p>
          <a:p>
            <a:r>
              <a:rPr lang="en-US" sz="3800" b="1" i="1" dirty="0"/>
              <a:t>Meet Ups</a:t>
            </a:r>
            <a:r>
              <a:rPr lang="en-US" sz="3800" i="1" dirty="0"/>
              <a:t> bring organizations together to brainstorm, focus on </a:t>
            </a:r>
            <a:r>
              <a:rPr lang="en-US" sz="3800" i="1" u="sng" dirty="0"/>
              <a:t>business issues</a:t>
            </a:r>
            <a:r>
              <a:rPr lang="en-US" sz="3800" i="1" dirty="0"/>
              <a:t>, and generate interest in developing solutions.</a:t>
            </a:r>
          </a:p>
          <a:p>
            <a:r>
              <a:rPr lang="en-US" sz="3800" b="1" i="1" dirty="0"/>
              <a:t>Working Groups</a:t>
            </a:r>
            <a:r>
              <a:rPr lang="en-US" sz="3800" i="1" dirty="0"/>
              <a:t> develop </a:t>
            </a:r>
            <a:r>
              <a:rPr lang="en-US" sz="3800" i="1" u="sng" dirty="0"/>
              <a:t>digital resources</a:t>
            </a:r>
            <a:r>
              <a:rPr lang="en-US" sz="3800" i="1" dirty="0"/>
              <a:t> that help companies identify, understand, consume or exchange data in consistent and agreed upon ways.</a:t>
            </a:r>
          </a:p>
          <a:p>
            <a:r>
              <a:rPr lang="en-US" sz="3800" i="1" dirty="0"/>
              <a:t>We do this work under defined </a:t>
            </a:r>
            <a:r>
              <a:rPr lang="en-US" sz="3800" i="1" u="sng" dirty="0"/>
              <a:t>antitrust guidelines</a:t>
            </a:r>
            <a:r>
              <a:rPr lang="en-US" sz="3800" i="1" dirty="0"/>
              <a:t> and IP development policies and processes.</a:t>
            </a:r>
            <a:endParaRPr lang="en-US" sz="3800" dirty="0"/>
          </a:p>
          <a:p>
            <a:endParaRPr lang="en-US" dirty="0"/>
          </a:p>
        </p:txBody>
      </p:sp>
      <p:pic>
        <p:nvPicPr>
          <p:cNvPr id="5" name="Picture 4" descr="A group of people around a table&#10;&#10;Description automatically generated">
            <a:extLst>
              <a:ext uri="{FF2B5EF4-FFF2-40B4-BE49-F238E27FC236}">
                <a16:creationId xmlns:a16="http://schemas.microsoft.com/office/drawing/2014/main" id="{7E63F3A3-FC19-4756-9B7A-6230554151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98840" y="1625453"/>
            <a:ext cx="2844800" cy="2062008"/>
          </a:xfrm>
          <a:prstGeom prst="rect">
            <a:avLst/>
          </a:prstGeom>
        </p:spPr>
      </p:pic>
      <p:pic>
        <p:nvPicPr>
          <p:cNvPr id="6" name="Picture 5" descr="A person sitting in front of a crowd&#10;&#10;Description automatically generated">
            <a:extLst>
              <a:ext uri="{FF2B5EF4-FFF2-40B4-BE49-F238E27FC236}">
                <a16:creationId xmlns:a16="http://schemas.microsoft.com/office/drawing/2014/main" id="{D647B1ED-E268-445B-9765-ADE4BF2F80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1597" y="3800366"/>
            <a:ext cx="2996299" cy="1997532"/>
          </a:xfrm>
          <a:prstGeom prst="rect">
            <a:avLst/>
          </a:prstGeom>
        </p:spPr>
      </p:pic>
      <p:pic>
        <p:nvPicPr>
          <p:cNvPr id="7" name="Picture 6">
            <a:extLst>
              <a:ext uri="{FF2B5EF4-FFF2-40B4-BE49-F238E27FC236}">
                <a16:creationId xmlns:a16="http://schemas.microsoft.com/office/drawing/2014/main" id="{1EB9DEF0-E911-44F8-9B43-677BE0686E5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82901" y="1706077"/>
            <a:ext cx="3199499" cy="1981384"/>
          </a:xfrm>
          <a:prstGeom prst="rect">
            <a:avLst/>
          </a:prstGeom>
        </p:spPr>
      </p:pic>
      <p:pic>
        <p:nvPicPr>
          <p:cNvPr id="8" name="Picture 7">
            <a:extLst>
              <a:ext uri="{FF2B5EF4-FFF2-40B4-BE49-F238E27FC236}">
                <a16:creationId xmlns:a16="http://schemas.microsoft.com/office/drawing/2014/main" id="{51560A46-531A-45CF-BF77-A8FA46CF045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86101" y="3802932"/>
            <a:ext cx="2996299" cy="1994965"/>
          </a:xfrm>
          <a:prstGeom prst="rect">
            <a:avLst/>
          </a:prstGeom>
        </p:spPr>
      </p:pic>
    </p:spTree>
    <p:extLst>
      <p:ext uri="{BB962C8B-B14F-4D97-AF65-F5344CB8AC3E}">
        <p14:creationId xmlns:p14="http://schemas.microsoft.com/office/powerpoint/2010/main" val="788104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81A4A-E41B-4169-AEB4-C47E8E6DF63B}"/>
              </a:ext>
            </a:extLst>
          </p:cNvPr>
          <p:cNvSpPr>
            <a:spLocks noGrp="1"/>
          </p:cNvSpPr>
          <p:nvPr>
            <p:ph type="title"/>
          </p:nvPr>
        </p:nvSpPr>
        <p:spPr>
          <a:xfrm>
            <a:off x="89108" y="309021"/>
            <a:ext cx="11704785" cy="1325563"/>
          </a:xfrm>
        </p:spPr>
        <p:txBody>
          <a:bodyPr>
            <a:normAutofit/>
          </a:bodyPr>
          <a:lstStyle/>
          <a:p>
            <a:pPr algn="ctr"/>
            <a:r>
              <a:rPr lang="en-US" sz="4000" dirty="0">
                <a:solidFill>
                  <a:schemeClr val="accent1">
                    <a:lumMod val="75000"/>
                  </a:schemeClr>
                </a:solidFill>
                <a:cs typeface="Arial" panose="020B0604020202020204" pitchFamily="34" charset="0"/>
              </a:rPr>
              <a:t>Collaboration for Industry-Wide </a:t>
            </a:r>
            <a:br>
              <a:rPr lang="en-US" sz="4000" dirty="0">
                <a:solidFill>
                  <a:schemeClr val="accent1">
                    <a:lumMod val="75000"/>
                  </a:schemeClr>
                </a:solidFill>
                <a:cs typeface="Arial" panose="020B0604020202020204" pitchFamily="34" charset="0"/>
              </a:rPr>
            </a:br>
            <a:r>
              <a:rPr lang="en-US" sz="4000" dirty="0">
                <a:solidFill>
                  <a:schemeClr val="accent1">
                    <a:lumMod val="75000"/>
                  </a:schemeClr>
                </a:solidFill>
                <a:cs typeface="Arial" panose="020B0604020202020204" pitchFamily="34" charset="0"/>
              </a:rPr>
              <a:t>Global Solutions</a:t>
            </a:r>
            <a:endParaRPr lang="en-US" sz="4000" b="1" dirty="0">
              <a:solidFill>
                <a:schemeClr val="accent1">
                  <a:lumMod val="75000"/>
                </a:schemeClr>
              </a:solidFill>
              <a:cs typeface="Arial" panose="020B0604020202020204" pitchFamily="34" charset="0"/>
            </a:endParaRPr>
          </a:p>
        </p:txBody>
      </p:sp>
      <p:pic>
        <p:nvPicPr>
          <p:cNvPr id="4" name="Picture 3">
            <a:extLst>
              <a:ext uri="{FF2B5EF4-FFF2-40B4-BE49-F238E27FC236}">
                <a16:creationId xmlns:a16="http://schemas.microsoft.com/office/drawing/2014/main" id="{E5B4E75E-F0B2-475D-8B19-43A9FB2E0C97}"/>
              </a:ext>
            </a:extLst>
          </p:cNvPr>
          <p:cNvPicPr>
            <a:picLocks noChangeAspect="1"/>
          </p:cNvPicPr>
          <p:nvPr/>
        </p:nvPicPr>
        <p:blipFill>
          <a:blip r:embed="rId3"/>
          <a:stretch>
            <a:fillRect/>
          </a:stretch>
        </p:blipFill>
        <p:spPr>
          <a:xfrm>
            <a:off x="4498542" y="1634584"/>
            <a:ext cx="6506509" cy="3521616"/>
          </a:xfrm>
          <a:prstGeom prst="rect">
            <a:avLst/>
          </a:prstGeom>
        </p:spPr>
      </p:pic>
      <p:pic>
        <p:nvPicPr>
          <p:cNvPr id="1026" name="Picture 2" descr="Image result for aef">
            <a:extLst>
              <a:ext uri="{FF2B5EF4-FFF2-40B4-BE49-F238E27FC236}">
                <a16:creationId xmlns:a16="http://schemas.microsoft.com/office/drawing/2014/main" id="{0986BC5B-E0E3-4282-B680-3227D53A47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06558" y="1757835"/>
            <a:ext cx="1926539" cy="13812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a:extLst>
              <a:ext uri="{FF2B5EF4-FFF2-40B4-BE49-F238E27FC236}">
                <a16:creationId xmlns:a16="http://schemas.microsoft.com/office/drawing/2014/main" id="{0400D5CE-AAEF-4B1F-8D5B-841109958F6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23628" y="3003314"/>
            <a:ext cx="2092401" cy="12071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asabe">
            <a:extLst>
              <a:ext uri="{FF2B5EF4-FFF2-40B4-BE49-F238E27FC236}">
                <a16:creationId xmlns:a16="http://schemas.microsoft.com/office/drawing/2014/main" id="{514269C6-E2CB-424C-BCBD-8173306712C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094" y="4522893"/>
            <a:ext cx="1266695" cy="111107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iso standards">
            <a:extLst>
              <a:ext uri="{FF2B5EF4-FFF2-40B4-BE49-F238E27FC236}">
                <a16:creationId xmlns:a16="http://schemas.microsoft.com/office/drawing/2014/main" id="{F82FE4B3-1642-4EE9-B204-A173E9253A9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248099" y="4522893"/>
            <a:ext cx="1285418" cy="118350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oagi">
            <a:extLst>
              <a:ext uri="{FF2B5EF4-FFF2-40B4-BE49-F238E27FC236}">
                <a16:creationId xmlns:a16="http://schemas.microsoft.com/office/drawing/2014/main" id="{B4DB7E57-8928-4F2F-A524-8B0E450DF465}"/>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37491" y="2048840"/>
            <a:ext cx="1717792" cy="88359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GS1">
            <a:extLst>
              <a:ext uri="{FF2B5EF4-FFF2-40B4-BE49-F238E27FC236}">
                <a16:creationId xmlns:a16="http://schemas.microsoft.com/office/drawing/2014/main" id="{10782890-AF5B-4E70-91CD-0C790BAF1CFD}"/>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03200" y="3139127"/>
            <a:ext cx="1412483" cy="1177071"/>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001809E4-6215-424F-A115-AA64C92919F6}"/>
              </a:ext>
            </a:extLst>
          </p:cNvPr>
          <p:cNvSpPr txBox="1">
            <a:spLocks/>
          </p:cNvSpPr>
          <p:nvPr/>
        </p:nvSpPr>
        <p:spPr>
          <a:xfrm>
            <a:off x="3759200" y="4841705"/>
            <a:ext cx="8229600" cy="1325563"/>
          </a:xfrm>
          <a:prstGeom prst="rect">
            <a:avLst/>
          </a:prstGeom>
        </p:spPr>
        <p:txBody>
          <a:bodyPr vert="horz" lIns="91440" tIns="45720" rIns="91440" bIns="45720" rtlCol="0" anchor="ctr">
            <a:normAutofit/>
          </a:bodyPr>
          <a:lstStyle>
            <a:lvl1pPr marL="0" marR="0" indent="0" algn="l" defTabSz="457200" rtl="0" eaLnBrk="1" fontAlgn="auto" latinLnBrk="0" hangingPunct="1">
              <a:lnSpc>
                <a:spcPct val="100000"/>
              </a:lnSpc>
              <a:spcBef>
                <a:spcPct val="0"/>
              </a:spcBef>
              <a:spcAft>
                <a:spcPts val="0"/>
              </a:spcAft>
              <a:buClrTx/>
              <a:buSzTx/>
              <a:buFontTx/>
              <a:buNone/>
              <a:tabLst/>
              <a:defRPr sz="4000" kern="1200">
                <a:solidFill>
                  <a:schemeClr val="tx2"/>
                </a:solidFill>
                <a:latin typeface="Cambria"/>
                <a:ea typeface="+mj-ea"/>
                <a:cs typeface="Cambria"/>
              </a:defRPr>
            </a:lvl1pPr>
          </a:lstStyle>
          <a:p>
            <a:r>
              <a:rPr lang="en-US" sz="2400" dirty="0">
                <a:solidFill>
                  <a:schemeClr val="tx1"/>
                </a:solidFill>
                <a:latin typeface="Arial" panose="020B0604020202020204" pitchFamily="34" charset="0"/>
                <a:cs typeface="Arial" panose="020B0604020202020204" pitchFamily="34" charset="0"/>
              </a:rPr>
              <a:t>…standards groups, govt agencies, trade associations…</a:t>
            </a:r>
          </a:p>
        </p:txBody>
      </p:sp>
    </p:spTree>
    <p:extLst>
      <p:ext uri="{BB962C8B-B14F-4D97-AF65-F5344CB8AC3E}">
        <p14:creationId xmlns:p14="http://schemas.microsoft.com/office/powerpoint/2010/main" val="1243029070"/>
      </p:ext>
    </p:extLst>
  </p:cSld>
  <p:clrMapOvr>
    <a:masterClrMapping/>
  </p:clrMapOvr>
</p:sld>
</file>

<file path=ppt/theme/theme1.xml><?xml version="1.0" encoding="utf-8"?>
<a:theme xmlns:a="http://schemas.openxmlformats.org/drawingml/2006/main" name="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AgGateway_Annual_Conference_Presentation_16x9" id="{C7C73059-B0C5-D643-BC84-DACA8C314251}" vid="{99D19253-42BD-EC4C-A0D6-0B7A8526039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_AgGateway_Annual_Conference_Presentation_16x9" id="{C7C73059-B0C5-D643-BC84-DACA8C314251}" vid="{3E910C5A-C7D3-E144-BE33-ED67DB3BE3B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athena xmlns="http://schemas.microsoft.com/edu/athena" version="0.1.3885.0">
  <media streamable="true" recordStart="0" recordEnd="44269" recordLength="44326" audioOnly="true" start="0" end="44269" audioFormat="{00001610-0000-0010-8000-00AA00389B71}" audioRate="44100" muted="false" volume="0.8" fadeIn="0" fadeOut="0" videoFormat="{34363248-0000-0010-8000-00AA00389B71}" videoRate="15" videoWidth="256" videoHeight="256"/>
</athena>
</file>

<file path=customXml/item2.xml><?xml version="1.0" encoding="utf-8"?>
<athena xmlns="http://schemas.microsoft.com/edu/athena" version="0.1.3885.0">
  <media streamable="true" recordStart="0" recordEnd="23591" recordLength="23614" audioOnly="true" start="0" end="23591" audioFormat="{00001610-0000-0010-8000-00AA00389B71}" audioRate="44100" muted="false" volume="0.8" fadeIn="0" fadeOut="0" videoFormat="{34363248-0000-0010-8000-00AA00389B71}" videoRate="15" videoWidth="256" videoHeight="256"/>
</athena>
</file>

<file path=customXml/itemProps1.xml><?xml version="1.0" encoding="utf-8"?>
<ds:datastoreItem xmlns:ds="http://schemas.openxmlformats.org/officeDocument/2006/customXml" ds:itemID="{1070C77D-C859-4E3E-9864-AC7833B3C2D8}">
  <ds:schemaRefs>
    <ds:schemaRef ds:uri="http://schemas.microsoft.com/edu/athena"/>
  </ds:schemaRefs>
</ds:datastoreItem>
</file>

<file path=customXml/itemProps2.xml><?xml version="1.0" encoding="utf-8"?>
<ds:datastoreItem xmlns:ds="http://schemas.openxmlformats.org/officeDocument/2006/customXml" ds:itemID="{866133AF-6CC3-427D-938F-7EAAE89D3B3F}">
  <ds:schemaRefs>
    <ds:schemaRef ds:uri="http://schemas.microsoft.com/edu/athena"/>
  </ds:schemaRefs>
</ds:datastoreItem>
</file>

<file path=docProps/app.xml><?xml version="1.0" encoding="utf-8"?>
<Properties xmlns="http://schemas.openxmlformats.org/officeDocument/2006/extended-properties" xmlns:vt="http://schemas.openxmlformats.org/officeDocument/2006/docPropsVTypes">
  <Template>Office Theme</Template>
  <TotalTime>1920</TotalTime>
  <Words>4734</Words>
  <Application>Microsoft Office PowerPoint</Application>
  <PresentationFormat>Widescreen</PresentationFormat>
  <Paragraphs>631</Paragraphs>
  <Slides>52</Slides>
  <Notes>52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52</vt:i4>
      </vt:variant>
    </vt:vector>
  </HeadingPairs>
  <TitlesOfParts>
    <vt:vector size="58" baseType="lpstr">
      <vt:lpstr>-apple-system</vt:lpstr>
      <vt:lpstr>Arial</vt:lpstr>
      <vt:lpstr>Calibri</vt:lpstr>
      <vt:lpstr>Wingdings</vt:lpstr>
      <vt:lpstr>Office Theme</vt:lpstr>
      <vt:lpstr>1_Office Theme</vt:lpstr>
      <vt:lpstr>AgGateway Essentials</vt:lpstr>
      <vt:lpstr>Thank You to our Silver Sponsors!</vt:lpstr>
      <vt:lpstr>Topics For Today</vt:lpstr>
      <vt:lpstr>Anti-Trust Do’s and Don’ts</vt:lpstr>
      <vt:lpstr>PowerPoint Presentation</vt:lpstr>
      <vt:lpstr>Why are we here?</vt:lpstr>
      <vt:lpstr>But… </vt:lpstr>
      <vt:lpstr>How do we do what we do?</vt:lpstr>
      <vt:lpstr>Collaboration for Industry-Wide  Global Solutions</vt:lpstr>
      <vt:lpstr>What AgGateway Does and Does Not Do  (a data perspective)</vt:lpstr>
      <vt:lpstr>Here are some of our members!</vt:lpstr>
      <vt:lpstr>AgGateway is Member-Driven!</vt:lpstr>
      <vt:lpstr>AgGateway Around the Globe</vt:lpstr>
      <vt:lpstr>PowerPoint Presentation</vt:lpstr>
      <vt:lpstr>AgGateway Staff</vt:lpstr>
      <vt:lpstr>AgGateway Working Groups</vt:lpstr>
      <vt:lpstr>From Idea to Working Group to Digital Resource</vt:lpstr>
      <vt:lpstr>Delivering Member Value Quickly</vt:lpstr>
      <vt:lpstr>Active Working Groups</vt:lpstr>
      <vt:lpstr>How do I join an existing Working Group?</vt:lpstr>
      <vt:lpstr>Active &amp; Completed Working Groups</vt:lpstr>
      <vt:lpstr>Where to find Completed WG Digital Resources</vt:lpstr>
      <vt:lpstr>AgGateway Resources</vt:lpstr>
      <vt:lpstr>Ways to get involved in AgGateway</vt:lpstr>
      <vt:lpstr>What questions do you have?</vt:lpstr>
      <vt:lpstr>How We Collaborate – Wiki 101</vt:lpstr>
      <vt:lpstr>Topics For Today</vt:lpstr>
      <vt:lpstr>What is a Wiki?</vt:lpstr>
      <vt:lpstr>Benefits of the Wiki</vt:lpstr>
      <vt:lpstr>How do I get access?</vt:lpstr>
      <vt:lpstr>Spaces and Pages</vt:lpstr>
      <vt:lpstr>Permissions</vt:lpstr>
      <vt:lpstr>How can I tell if I am logged in?</vt:lpstr>
      <vt:lpstr>Wiki Home</vt:lpstr>
      <vt:lpstr>Searching for Content</vt:lpstr>
      <vt:lpstr>The Editor</vt:lpstr>
      <vt:lpstr>Copying Pages</vt:lpstr>
      <vt:lpstr>Page History</vt:lpstr>
      <vt:lpstr>Managing Your Profile</vt:lpstr>
      <vt:lpstr>What questions do you have?</vt:lpstr>
      <vt:lpstr>Introduction to MyAgGateway</vt:lpstr>
      <vt:lpstr>Topics For Today</vt:lpstr>
      <vt:lpstr>Vision is to create…</vt:lpstr>
      <vt:lpstr>Making it easier: Networking</vt:lpstr>
      <vt:lpstr>Making it easier: Communication</vt:lpstr>
      <vt:lpstr>Making it easier…</vt:lpstr>
      <vt:lpstr>Getting Started</vt:lpstr>
      <vt:lpstr>Create User Profile</vt:lpstr>
      <vt:lpstr>Member Profile Page</vt:lpstr>
      <vt:lpstr>Live Demo</vt:lpstr>
      <vt:lpstr>Member Feedback Welcome!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dc:title>
  <dc:creator>Meri Kotlas</dc:creator>
  <cp:lastModifiedBy>Marshall, Nikki</cp:lastModifiedBy>
  <cp:revision>12</cp:revision>
  <cp:lastPrinted>2023-04-19T01:40:50Z</cp:lastPrinted>
  <dcterms:created xsi:type="dcterms:W3CDTF">2023-10-19T16:23:46Z</dcterms:created>
  <dcterms:modified xsi:type="dcterms:W3CDTF">2023-11-16T17:58:50Z</dcterms:modified>
</cp:coreProperties>
</file>