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8" r:id="rId2"/>
    <p:sldId id="11215" r:id="rId3"/>
    <p:sldId id="11214" r:id="rId4"/>
    <p:sldId id="335" r:id="rId5"/>
    <p:sldId id="336" r:id="rId6"/>
    <p:sldId id="361" r:id="rId7"/>
    <p:sldId id="362" r:id="rId8"/>
    <p:sldId id="363" r:id="rId9"/>
    <p:sldId id="364" r:id="rId10"/>
    <p:sldId id="365" r:id="rId11"/>
    <p:sldId id="366" r:id="rId12"/>
    <p:sldId id="367" r:id="rId13"/>
    <p:sldId id="368" r:id="rId14"/>
    <p:sldId id="369" r:id="rId15"/>
    <p:sldId id="338" r:id="rId16"/>
    <p:sldId id="359" r:id="rId17"/>
    <p:sldId id="370" r:id="rId18"/>
    <p:sldId id="339" r:id="rId19"/>
    <p:sldId id="337" r:id="rId20"/>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4EE7F61-E047-9944-A7C8-11CBCB98C307}">
          <p14:sldIdLst>
            <p14:sldId id="258"/>
            <p14:sldId id="11215"/>
            <p14:sldId id="11214"/>
            <p14:sldId id="335"/>
          </p14:sldIdLst>
        </p14:section>
        <p14:section name="Background" id="{044C3096-F652-42B4-89E1-B14DE81970BF}">
          <p14:sldIdLst>
            <p14:sldId id="336"/>
            <p14:sldId id="361"/>
            <p14:sldId id="362"/>
            <p14:sldId id="363"/>
          </p14:sldIdLst>
        </p14:section>
        <p14:section name="Key Concepts" id="{8CD0B7B8-5A94-0948-8A54-662EDCA0F70B}">
          <p14:sldIdLst>
            <p14:sldId id="364"/>
            <p14:sldId id="365"/>
            <p14:sldId id="366"/>
            <p14:sldId id="367"/>
            <p14:sldId id="368"/>
            <p14:sldId id="369"/>
          </p14:sldIdLst>
        </p14:section>
        <p14:section name="Charter Review" id="{1E9DB855-6DE6-534A-B971-D270129F3092}">
          <p14:sldIdLst>
            <p14:sldId id="338"/>
          </p14:sldIdLst>
        </p14:section>
        <p14:section name="Working Session" id="{43317CD2-F58F-4E17-B7D7-575FDC0603BC}">
          <p14:sldIdLst>
            <p14:sldId id="359"/>
            <p14:sldId id="370"/>
          </p14:sldIdLst>
        </p14:section>
        <p14:section name="Next Steps" id="{9E25CDB5-6B8E-4367-A604-3A26664770F1}">
          <p14:sldIdLst>
            <p14:sldId id="339"/>
            <p14:sldId id="3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p:restoredTop sz="90036" autoAdjust="0"/>
  </p:normalViewPr>
  <p:slideViewPr>
    <p:cSldViewPr>
      <p:cViewPr>
        <p:scale>
          <a:sx n="130" d="100"/>
          <a:sy n="130" d="100"/>
        </p:scale>
        <p:origin x="608" y="91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11/13/22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11/13/22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a:t>
            </a:r>
            <a:r>
              <a:rPr lang="en-US" sz="1800">
                <a:effectLst/>
                <a:latin typeface="Calibri" panose="020F0502020204030204" pitchFamily="34" charset="0"/>
                <a:ea typeface="Calibri" panose="020F0502020204030204" pitchFamily="34" charset="0"/>
              </a:rPr>
              <a:t>he </a:t>
            </a:r>
            <a:r>
              <a:rPr lang="en-US" sz="1800" dirty="0">
                <a:effectLst/>
                <a:latin typeface="Calibri" panose="020F0502020204030204" pitchFamily="34" charset="0"/>
                <a:ea typeface="Calibri" panose="020F0502020204030204" pitchFamily="34" charset="0"/>
              </a:rPr>
              <a:t>OEM Platform alone is not enough to solve the transfer event discovery, that all datasets and event messages needed to be merged together to truly identify the transfer event.  With integration via the recently released Dataset Metadata, data can be more easily shared to traceability repositories where TRU and CTE discovery can take place, and an API can be provided for future root cause analysis.</a:t>
            </a:r>
            <a:r>
              <a:rPr lang="en-US" dirty="0">
                <a:effectLst/>
              </a:rPr>
              <a:t> </a:t>
            </a:r>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3</a:t>
            </a:fld>
            <a:endParaRPr lang="en-US" dirty="0"/>
          </a:p>
        </p:txBody>
      </p:sp>
    </p:spTree>
    <p:extLst>
      <p:ext uri="{BB962C8B-B14F-4D97-AF65-F5344CB8AC3E}">
        <p14:creationId xmlns:p14="http://schemas.microsoft.com/office/powerpoint/2010/main" val="334573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4</a:t>
            </a:fld>
            <a:endParaRPr lang="en-US" dirty="0"/>
          </a:p>
        </p:txBody>
      </p:sp>
    </p:spTree>
    <p:extLst>
      <p:ext uri="{BB962C8B-B14F-4D97-AF65-F5344CB8AC3E}">
        <p14:creationId xmlns:p14="http://schemas.microsoft.com/office/powerpoint/2010/main" val="729308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7F93C-5359-C7B0-05F0-DB15589395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22"/>
            <a:ext cx="9144000" cy="5152202"/>
          </a:xfrm>
          <a:prstGeom prst="rect">
            <a:avLst/>
          </a:prstGeom>
        </p:spPr>
      </p:pic>
      <p:sp>
        <p:nvSpPr>
          <p:cNvPr id="2" name="Title 1"/>
          <p:cNvSpPr>
            <a:spLocks noGrp="1"/>
          </p:cNvSpPr>
          <p:nvPr>
            <p:ph type="ctrTitle"/>
          </p:nvPr>
        </p:nvSpPr>
        <p:spPr>
          <a:xfrm>
            <a:off x="685800" y="1712120"/>
            <a:ext cx="7772400" cy="859631"/>
          </a:xfrm>
          <a:prstGeom prst="rect">
            <a:avLst/>
          </a:prstGeom>
        </p:spPr>
        <p:txBody>
          <a:bodyPr/>
          <a:lstStyle>
            <a:lvl1pPr algn="ctr">
              <a:defRPr/>
            </a:lvl1pPr>
          </a:lstStyle>
          <a:p>
            <a:endParaRPr lang="en-US" dirty="0"/>
          </a:p>
        </p:txBody>
      </p:sp>
      <p:sp>
        <p:nvSpPr>
          <p:cNvPr id="3"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7169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8E171-1E24-0F1A-96AE-7C3E59F946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0" y="173830"/>
            <a:ext cx="1934510" cy="969170"/>
          </a:xfrm>
          <a:prstGeom prst="rect">
            <a:avLst/>
          </a:prstGeom>
        </p:spPr>
      </p:pic>
      <p:sp>
        <p:nvSpPr>
          <p:cNvPr id="11" name="Date Placeholder 3">
            <a:extLst>
              <a:ext uri="{FF2B5EF4-FFF2-40B4-BE49-F238E27FC236}">
                <a16:creationId xmlns:a16="http://schemas.microsoft.com/office/drawing/2014/main" id="{F9B8B8F0-88E2-DF42-E6FD-463889FFFD0B}"/>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2" name="Slide Number Placeholder 5">
            <a:extLst>
              <a:ext uri="{FF2B5EF4-FFF2-40B4-BE49-F238E27FC236}">
                <a16:creationId xmlns:a16="http://schemas.microsoft.com/office/drawing/2014/main" id="{80315B79-68B6-7749-2040-82A116AF9EC6}"/>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
        <p:nvSpPr>
          <p:cNvPr id="2" name="Title 1">
            <a:extLst>
              <a:ext uri="{FF2B5EF4-FFF2-40B4-BE49-F238E27FC236}">
                <a16:creationId xmlns:a16="http://schemas.microsoft.com/office/drawing/2014/main" id="{0D4BDED9-85B5-B30D-8036-11DEF6C76D25}"/>
              </a:ext>
            </a:extLst>
          </p:cNvPr>
          <p:cNvSpPr>
            <a:spLocks noGrp="1"/>
          </p:cNvSpPr>
          <p:nvPr>
            <p:ph type="title"/>
          </p:nvPr>
        </p:nvSpPr>
        <p:spPr>
          <a:xfrm>
            <a:off x="552679" y="1398985"/>
            <a:ext cx="8229600" cy="742950"/>
          </a:xfrm>
        </p:spPr>
        <p:txBody>
          <a:bodyPr/>
          <a:lstStyle>
            <a:lvl1pPr algn="ctr">
              <a:defRPr/>
            </a:lvl1pPr>
          </a:lstStyle>
          <a:p>
            <a:endParaRPr lang="en-US" dirty="0"/>
          </a:p>
        </p:txBody>
      </p:sp>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ABBDF-33B1-4EC2-BA46-5B8F13BF80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457200" y="205979"/>
            <a:ext cx="8229600" cy="857250"/>
          </a:xfrm>
          <a:prstGeom prst="rect">
            <a:avLst/>
          </a:prstGeom>
        </p:spPr>
        <p:txBody>
          <a:bodyPr/>
          <a:lstStyle/>
          <a:p>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DADC6F5C-5D98-55EA-6961-8F6FAA031753}"/>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D9DD4E14-E990-0A5F-7B2F-C2B7A6004E67}"/>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CB3BE-5A84-F73E-B1A9-C4ECAEFE1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86FB9542-5405-05C8-6466-0564EE869C32}"/>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5" name="Slide Number Placeholder 5">
            <a:extLst>
              <a:ext uri="{FF2B5EF4-FFF2-40B4-BE49-F238E27FC236}">
                <a16:creationId xmlns:a16="http://schemas.microsoft.com/office/drawing/2014/main" id="{751CB8CA-AAC3-E404-AA54-1F6F8C2F3C90}"/>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BFE7E-2347-5E03-F26A-09BD2F4914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722313" y="2599163"/>
            <a:ext cx="7772400" cy="1021556"/>
          </a:xfrm>
          <a:prstGeom prst="rect">
            <a:avLst/>
          </a:prstGeom>
        </p:spPr>
        <p:txBody>
          <a:bodyPr anchor="t"/>
          <a:lstStyle>
            <a:lvl1pPr algn="l">
              <a:defRPr sz="4000" b="1" cap="all"/>
            </a:lvl1pPr>
          </a:lstStyle>
          <a:p>
            <a:endParaRPr lang="en-US" dirty="0"/>
          </a:p>
        </p:txBody>
      </p:sp>
      <p:sp>
        <p:nvSpPr>
          <p:cNvPr id="3" name="Text Placeholder 2"/>
          <p:cNvSpPr>
            <a:spLocks noGrp="1"/>
          </p:cNvSpPr>
          <p:nvPr>
            <p:ph type="body" idx="1"/>
          </p:nvPr>
        </p:nvSpPr>
        <p:spPr>
          <a:xfrm>
            <a:off x="722313" y="1391354"/>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65806" y="209551"/>
            <a:ext cx="2012387" cy="1008186"/>
          </a:xfrm>
          <a:prstGeom prst="rect">
            <a:avLst/>
          </a:prstGeom>
        </p:spPr>
      </p:pic>
      <p:sp>
        <p:nvSpPr>
          <p:cNvPr id="10" name="Date Placeholder 3">
            <a:extLst>
              <a:ext uri="{FF2B5EF4-FFF2-40B4-BE49-F238E27FC236}">
                <a16:creationId xmlns:a16="http://schemas.microsoft.com/office/drawing/2014/main" id="{759A32BC-2A0F-7C81-9DB1-DAEE523528BE}"/>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1" name="Slide Number Placeholder 5">
            <a:extLst>
              <a:ext uri="{FF2B5EF4-FFF2-40B4-BE49-F238E27FC236}">
                <a16:creationId xmlns:a16="http://schemas.microsoft.com/office/drawing/2014/main" id="{4D2EBD2E-35EC-4914-539C-EDD946D7AAD9}"/>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E0E8A1-4229-99B4-3C0D-B3714C0E8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457200" y="205979"/>
            <a:ext cx="8229600" cy="857250"/>
          </a:xfrm>
          <a:prstGeom prst="rect">
            <a:avLst/>
          </a:prstGeom>
        </p:spPr>
        <p:txBody>
          <a:bodyPr/>
          <a:lstStyle/>
          <a:p>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913C7A85-6AC7-D326-BA16-988CA9EC5659}"/>
              </a:ext>
            </a:extLst>
          </p:cNvPr>
          <p:cNvSpPr>
            <a:spLocks noGrp="1"/>
          </p:cNvSpPr>
          <p:nvPr>
            <p:ph type="dt" sz="half" idx="10"/>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0" name="Slide Number Placeholder 5">
            <a:extLst>
              <a:ext uri="{FF2B5EF4-FFF2-40B4-BE49-F238E27FC236}">
                <a16:creationId xmlns:a16="http://schemas.microsoft.com/office/drawing/2014/main" id="{F32CCB48-38A0-16FE-753F-B5CC0816C101}"/>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61281-42AB-1802-E31B-712929CFE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7" name="Date Placeholder 3">
            <a:extLst>
              <a:ext uri="{FF2B5EF4-FFF2-40B4-BE49-F238E27FC236}">
                <a16:creationId xmlns:a16="http://schemas.microsoft.com/office/drawing/2014/main" id="{EB6B5BAE-A5AB-4DAE-413D-DC07BE01D94C}"/>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C605BC93-4282-CCE8-11F5-805CD084A4BD}"/>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E94B8F-F330-C7B9-0FA4-9676A4A22F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ECF1B572-041E-A400-CA1E-8DFE678AA950}"/>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6" name="Slide Number Placeholder 5">
            <a:extLst>
              <a:ext uri="{FF2B5EF4-FFF2-40B4-BE49-F238E27FC236}">
                <a16:creationId xmlns:a16="http://schemas.microsoft.com/office/drawing/2014/main" id="{381A0222-C22F-2904-4DC7-10AC4CEA2CBA}"/>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77564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F91F-0057-84D8-F084-671009180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DB8959-F7B6-5670-8D99-401E661921EB}"/>
              </a:ext>
            </a:extLst>
          </p:cNvPr>
          <p:cNvSpPr>
            <a:spLocks noGrp="1"/>
          </p:cNvSpPr>
          <p:nvPr>
            <p:ph type="dt" sz="half" idx="10"/>
          </p:nvPr>
        </p:nvSpPr>
        <p:spPr/>
        <p:txBody>
          <a:bodyPr/>
          <a:lstStyle/>
          <a:p>
            <a:fld id="{2298F80D-402A-4E70-B9AB-2811D3CBAD94}" type="datetimeFigureOut">
              <a:rPr lang="en-US" smtClean="0"/>
              <a:t>11/13/22</a:t>
            </a:fld>
            <a:endParaRPr lang="en-US"/>
          </a:p>
        </p:txBody>
      </p:sp>
      <p:sp>
        <p:nvSpPr>
          <p:cNvPr id="4" name="Footer Placeholder 3">
            <a:extLst>
              <a:ext uri="{FF2B5EF4-FFF2-40B4-BE49-F238E27FC236}">
                <a16:creationId xmlns:a16="http://schemas.microsoft.com/office/drawing/2014/main" id="{2DCFB3AC-9549-A53C-474B-390C5404A8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7A3B90-D0D3-E91A-9BEC-7BAD25480A26}"/>
              </a:ext>
            </a:extLst>
          </p:cNvPr>
          <p:cNvSpPr>
            <a:spLocks noGrp="1"/>
          </p:cNvSpPr>
          <p:nvPr>
            <p:ph type="sldNum" sz="quarter" idx="12"/>
          </p:nvPr>
        </p:nvSpPr>
        <p:spPr/>
        <p:txBody>
          <a:bodyPr/>
          <a:lstStyle/>
          <a:p>
            <a:fld id="{08C506FF-4CE9-4EBE-9D6D-88310F2FAD2D}" type="slidenum">
              <a:rPr lang="en-US" smtClean="0"/>
              <a:t>‹#›</a:t>
            </a:fld>
            <a:endParaRPr lang="en-US"/>
          </a:p>
        </p:txBody>
      </p:sp>
    </p:spTree>
    <p:extLst>
      <p:ext uri="{BB962C8B-B14F-4D97-AF65-F5344CB8AC3E}">
        <p14:creationId xmlns:p14="http://schemas.microsoft.com/office/powerpoint/2010/main" val="243657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endParaRPr lang="en-US" dirty="0"/>
          </a:p>
        </p:txBody>
      </p:sp>
      <p:sp>
        <p:nvSpPr>
          <p:cNvPr id="29"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 id="2147483689" r:id="rId9"/>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b="1" kern="1200">
          <a:solidFill>
            <a:schemeClr val="tx2"/>
          </a:solidFill>
          <a:latin typeface="Arial" panose="020B0604020202020204" pitchFamily="34" charset="0"/>
          <a:ea typeface="+mj-ea"/>
          <a:cs typeface="Arial" panose="020B0604020202020204" pitchFamily="34" charset="0"/>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aggateway.atlassian.net/wiki/spaces/PMC/pages/3476554217/Charter+WG20+-+Traceability+Component+Model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a:t>WG20 Traceability API</a:t>
            </a:r>
          </a:p>
        </p:txBody>
      </p:sp>
      <p:sp>
        <p:nvSpPr>
          <p:cNvPr id="8" name="Subtitle 7"/>
          <p:cNvSpPr>
            <a:spLocks noGrp="1"/>
          </p:cNvSpPr>
          <p:nvPr>
            <p:ph type="subTitle" idx="1"/>
          </p:nvPr>
        </p:nvSpPr>
        <p:spPr>
          <a:xfrm>
            <a:off x="2057400" y="2724150"/>
            <a:ext cx="5029200" cy="1314450"/>
          </a:xfrm>
        </p:spPr>
        <p:txBody>
          <a:bodyPr/>
          <a:lstStyle/>
          <a:p>
            <a:r>
              <a:rPr lang="en-US" dirty="0"/>
              <a:t>Annual Conference 2022 Kick Off &amp; Working Session</a:t>
            </a:r>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C143-7C30-9D0D-8DAF-530AA701A524}"/>
              </a:ext>
            </a:extLst>
          </p:cNvPr>
          <p:cNvSpPr>
            <a:spLocks noGrp="1"/>
          </p:cNvSpPr>
          <p:nvPr>
            <p:ph type="title"/>
          </p:nvPr>
        </p:nvSpPr>
        <p:spPr/>
        <p:txBody>
          <a:bodyPr/>
          <a:lstStyle/>
          <a:p>
            <a:r>
              <a:rPr lang="en-US" dirty="0"/>
              <a:t>Traceable Resource Unit</a:t>
            </a:r>
          </a:p>
        </p:txBody>
      </p:sp>
      <p:sp>
        <p:nvSpPr>
          <p:cNvPr id="3" name="Content Placeholder 2">
            <a:extLst>
              <a:ext uri="{FF2B5EF4-FFF2-40B4-BE49-F238E27FC236}">
                <a16:creationId xmlns:a16="http://schemas.microsoft.com/office/drawing/2014/main" id="{8A1024FD-3820-860C-A1DE-5DE5136F31CD}"/>
              </a:ext>
            </a:extLst>
          </p:cNvPr>
          <p:cNvSpPr>
            <a:spLocks noGrp="1"/>
          </p:cNvSpPr>
          <p:nvPr>
            <p:ph idx="1"/>
          </p:nvPr>
        </p:nvSpPr>
        <p:spPr/>
        <p:txBody>
          <a:bodyPr>
            <a:normAutofit fontScale="92500" lnSpcReduction="10000"/>
          </a:bodyPr>
          <a:lstStyle/>
          <a:p>
            <a:pPr marL="0" indent="0">
              <a:buNone/>
            </a:pPr>
            <a:r>
              <a:rPr lang="en-US" dirty="0"/>
              <a:t>A collection of material, discrete product(s), or packaged product(s) treated as a unit for some period for tracking.</a:t>
            </a:r>
          </a:p>
          <a:p>
            <a:r>
              <a:rPr lang="en-US" sz="2200" dirty="0"/>
              <a:t>Abbreviation: TRU</a:t>
            </a:r>
          </a:p>
          <a:p>
            <a:r>
              <a:rPr lang="en-US" sz="2200" dirty="0"/>
              <a:t>Examples: The grain contained in a truck during delivery to a grain elevator from a farm.  The collection of material in a storage bin between transfers. </a:t>
            </a:r>
          </a:p>
          <a:p>
            <a:r>
              <a:rPr lang="en-US" sz="2200" dirty="0"/>
              <a:t>From Ameri, Wallace, et al traceability paper for JCISE:</a:t>
            </a:r>
          </a:p>
          <a:p>
            <a:pPr marL="274320" lvl="1" indent="0">
              <a:buNone/>
            </a:pPr>
            <a:r>
              <a:rPr lang="en-US" dirty="0"/>
              <a:t>Traceable Resource Units (TRU)s are collections of materials with some shared history for which an agent may have a need to retrieve information. The shared history might include similar production, movements, or storage history.</a:t>
            </a:r>
          </a:p>
          <a:p>
            <a:endParaRPr lang="en-US" dirty="0"/>
          </a:p>
          <a:p>
            <a:endParaRPr lang="en-US" dirty="0"/>
          </a:p>
        </p:txBody>
      </p:sp>
      <p:sp>
        <p:nvSpPr>
          <p:cNvPr id="4" name="Slide Number Placeholder 3">
            <a:extLst>
              <a:ext uri="{FF2B5EF4-FFF2-40B4-BE49-F238E27FC236}">
                <a16:creationId xmlns:a16="http://schemas.microsoft.com/office/drawing/2014/main" id="{B25622BD-7BD2-D8A6-A2E3-025ABFF3A494}"/>
              </a:ext>
            </a:extLst>
          </p:cNvPr>
          <p:cNvSpPr>
            <a:spLocks noGrp="1"/>
          </p:cNvSpPr>
          <p:nvPr>
            <p:ph type="sldNum" sz="quarter" idx="4"/>
          </p:nvPr>
        </p:nvSpPr>
        <p:spPr/>
        <p:txBody>
          <a:bodyPr/>
          <a:lstStyle/>
          <a:p>
            <a:pPr>
              <a:defRPr/>
            </a:pPr>
            <a:fld id="{ADE3A8B2-84D3-49A8-8E03-921EE22FAEA7}" type="slidenum">
              <a:rPr lang="en-US" kern="0" smtClean="0"/>
              <a:pPr>
                <a:defRPr/>
              </a:pPr>
              <a:t>10</a:t>
            </a:fld>
            <a:endParaRPr lang="en-US" kern="0" dirty="0"/>
          </a:p>
        </p:txBody>
      </p:sp>
    </p:spTree>
    <p:extLst>
      <p:ext uri="{BB962C8B-B14F-4D97-AF65-F5344CB8AC3E}">
        <p14:creationId xmlns:p14="http://schemas.microsoft.com/office/powerpoint/2010/main" val="119774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8852-4714-C082-E2CD-9E27D0327486}"/>
              </a:ext>
            </a:extLst>
          </p:cNvPr>
          <p:cNvSpPr>
            <a:spLocks noGrp="1"/>
          </p:cNvSpPr>
          <p:nvPr>
            <p:ph type="title"/>
          </p:nvPr>
        </p:nvSpPr>
        <p:spPr/>
        <p:txBody>
          <a:bodyPr>
            <a:normAutofit fontScale="90000"/>
          </a:bodyPr>
          <a:lstStyle/>
          <a:p>
            <a:r>
              <a:rPr lang="en-US" dirty="0"/>
              <a:t>Traceable Resource Unit (continued)</a:t>
            </a:r>
          </a:p>
        </p:txBody>
      </p:sp>
      <p:sp>
        <p:nvSpPr>
          <p:cNvPr id="3" name="Slide Number Placeholder 2">
            <a:extLst>
              <a:ext uri="{FF2B5EF4-FFF2-40B4-BE49-F238E27FC236}">
                <a16:creationId xmlns:a16="http://schemas.microsoft.com/office/drawing/2014/main" id="{CFA2C621-4BFE-0109-CBE6-9D109856D740}"/>
              </a:ext>
            </a:extLst>
          </p:cNvPr>
          <p:cNvSpPr>
            <a:spLocks noGrp="1"/>
          </p:cNvSpPr>
          <p:nvPr>
            <p:ph type="sldNum" sz="quarter" idx="12"/>
          </p:nvPr>
        </p:nvSpPr>
        <p:spPr/>
        <p:txBody>
          <a:bodyPr/>
          <a:lstStyle/>
          <a:p>
            <a:fld id="{08C506FF-4CE9-4EBE-9D6D-88310F2FAD2D}" type="slidenum">
              <a:rPr lang="en-US" smtClean="0"/>
              <a:t>11</a:t>
            </a:fld>
            <a:endParaRPr lang="en-US"/>
          </a:p>
        </p:txBody>
      </p:sp>
      <p:pic>
        <p:nvPicPr>
          <p:cNvPr id="4" name="Picture 3">
            <a:extLst>
              <a:ext uri="{FF2B5EF4-FFF2-40B4-BE49-F238E27FC236}">
                <a16:creationId xmlns:a16="http://schemas.microsoft.com/office/drawing/2014/main" id="{A5B8B932-55C8-71D2-64D8-DC8A09EBB3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2689" y="1276350"/>
            <a:ext cx="3512185" cy="3649345"/>
          </a:xfrm>
          <a:prstGeom prst="rect">
            <a:avLst/>
          </a:prstGeom>
          <a:noFill/>
          <a:ln>
            <a:noFill/>
          </a:ln>
        </p:spPr>
      </p:pic>
      <p:pic>
        <p:nvPicPr>
          <p:cNvPr id="5" name="Picture 4">
            <a:extLst>
              <a:ext uri="{FF2B5EF4-FFF2-40B4-BE49-F238E27FC236}">
                <a16:creationId xmlns:a16="http://schemas.microsoft.com/office/drawing/2014/main" id="{A63DA29E-2353-B95F-12A2-69695643209E}"/>
              </a:ext>
            </a:extLst>
          </p:cNvPr>
          <p:cNvPicPr>
            <a:picLocks noChangeAspect="1"/>
          </p:cNvPicPr>
          <p:nvPr/>
        </p:nvPicPr>
        <p:blipFill>
          <a:blip r:embed="rId3"/>
          <a:stretch>
            <a:fillRect/>
          </a:stretch>
        </p:blipFill>
        <p:spPr>
          <a:xfrm>
            <a:off x="245206" y="1733550"/>
            <a:ext cx="4957483" cy="2324601"/>
          </a:xfrm>
          <a:prstGeom prst="rect">
            <a:avLst/>
          </a:prstGeom>
        </p:spPr>
      </p:pic>
    </p:spTree>
    <p:extLst>
      <p:ext uri="{BB962C8B-B14F-4D97-AF65-F5344CB8AC3E}">
        <p14:creationId xmlns:p14="http://schemas.microsoft.com/office/powerpoint/2010/main" val="75101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41B8-B8D9-F719-D741-C2FEC26746A9}"/>
              </a:ext>
            </a:extLst>
          </p:cNvPr>
          <p:cNvSpPr>
            <a:spLocks noGrp="1"/>
          </p:cNvSpPr>
          <p:nvPr>
            <p:ph type="title"/>
          </p:nvPr>
        </p:nvSpPr>
        <p:spPr/>
        <p:txBody>
          <a:bodyPr/>
          <a:lstStyle/>
          <a:p>
            <a:r>
              <a:rPr lang="en-US" dirty="0"/>
              <a:t>Critical Tracking Event</a:t>
            </a:r>
          </a:p>
        </p:txBody>
      </p:sp>
      <p:sp>
        <p:nvSpPr>
          <p:cNvPr id="3" name="Content Placeholder 2">
            <a:extLst>
              <a:ext uri="{FF2B5EF4-FFF2-40B4-BE49-F238E27FC236}">
                <a16:creationId xmlns:a16="http://schemas.microsoft.com/office/drawing/2014/main" id="{58DF765F-AE90-FDC7-809D-42B8D75212CA}"/>
              </a:ext>
            </a:extLst>
          </p:cNvPr>
          <p:cNvSpPr>
            <a:spLocks noGrp="1"/>
          </p:cNvSpPr>
          <p:nvPr>
            <p:ph idx="1"/>
          </p:nvPr>
        </p:nvSpPr>
        <p:spPr>
          <a:xfrm>
            <a:off x="457200" y="1072253"/>
            <a:ext cx="8229600" cy="3394472"/>
          </a:xfrm>
        </p:spPr>
        <p:txBody>
          <a:bodyPr>
            <a:normAutofit fontScale="92500"/>
          </a:bodyPr>
          <a:lstStyle/>
          <a:p>
            <a:pPr marL="0" indent="0">
              <a:buNone/>
            </a:pPr>
            <a:r>
              <a:rPr lang="en-US" sz="1800" dirty="0"/>
              <a:t>An occurrence where information is captured representing history relevant to a product’s genealogy.  This includes occurrences to product or material, as well as occurrences involving equipment with which product or material came into contact.</a:t>
            </a:r>
          </a:p>
          <a:p>
            <a:pPr marL="0" indent="0">
              <a:buNone/>
            </a:pPr>
            <a:endParaRPr lang="en-US" sz="1600" dirty="0"/>
          </a:p>
          <a:p>
            <a:pPr marL="0" indent="0">
              <a:buNone/>
            </a:pPr>
            <a:r>
              <a:rPr lang="en-US" sz="1600" dirty="0"/>
              <a:t>CTEs are bounded by time, and usually by space.  CTEs often document a change in state.</a:t>
            </a:r>
          </a:p>
          <a:p>
            <a:pPr marL="0" indent="0">
              <a:buNone/>
            </a:pPr>
            <a:endParaRPr lang="en-US" sz="1600" dirty="0"/>
          </a:p>
          <a:p>
            <a:pPr marL="0" indent="0">
              <a:buNone/>
            </a:pPr>
            <a:r>
              <a:rPr lang="en-US" sz="1600" dirty="0">
                <a:solidFill>
                  <a:schemeClr val="tx1">
                    <a:lumMod val="50000"/>
                    <a:lumOff val="50000"/>
                  </a:schemeClr>
                </a:solidFill>
              </a:rPr>
              <a:t>[GS1] CTEs are activities in the supply chain that should be documented by the capture of key information for each event in order to accurately trace product movement up or down the supply chain. The IFT report defined CTEs as “those instances where-in product is moved between premises, is transformed, or is determined to be a point where data capture is necessary for effective tracing.”1 Typically, these events involve a product’s transformation, transportation, or depletion.</a:t>
            </a:r>
          </a:p>
          <a:p>
            <a:pPr marL="0" indent="0">
              <a:buNone/>
            </a:pPr>
            <a:endParaRPr lang="en-US" sz="1600" dirty="0"/>
          </a:p>
        </p:txBody>
      </p:sp>
      <p:sp>
        <p:nvSpPr>
          <p:cNvPr id="4" name="Slide Number Placeholder 3">
            <a:extLst>
              <a:ext uri="{FF2B5EF4-FFF2-40B4-BE49-F238E27FC236}">
                <a16:creationId xmlns:a16="http://schemas.microsoft.com/office/drawing/2014/main" id="{54EC7C6C-DB8C-460E-8264-8548CE71CB4E}"/>
              </a:ext>
            </a:extLst>
          </p:cNvPr>
          <p:cNvSpPr>
            <a:spLocks noGrp="1"/>
          </p:cNvSpPr>
          <p:nvPr>
            <p:ph type="sldNum" sz="quarter" idx="4"/>
          </p:nvPr>
        </p:nvSpPr>
        <p:spPr/>
        <p:txBody>
          <a:bodyPr/>
          <a:lstStyle/>
          <a:p>
            <a:pPr>
              <a:defRPr/>
            </a:pPr>
            <a:fld id="{ADE3A8B2-84D3-49A8-8E03-921EE22FAEA7}" type="slidenum">
              <a:rPr lang="en-US" kern="0" smtClean="0"/>
              <a:pPr>
                <a:defRPr/>
              </a:pPr>
              <a:t>12</a:t>
            </a:fld>
            <a:endParaRPr lang="en-US" kern="0" dirty="0"/>
          </a:p>
        </p:txBody>
      </p:sp>
    </p:spTree>
    <p:extLst>
      <p:ext uri="{BB962C8B-B14F-4D97-AF65-F5344CB8AC3E}">
        <p14:creationId xmlns:p14="http://schemas.microsoft.com/office/powerpoint/2010/main" val="35861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4621-5DC1-51F6-FA79-089056388765}"/>
              </a:ext>
            </a:extLst>
          </p:cNvPr>
          <p:cNvSpPr>
            <a:spLocks noGrp="1"/>
          </p:cNvSpPr>
          <p:nvPr>
            <p:ph type="title"/>
          </p:nvPr>
        </p:nvSpPr>
        <p:spPr/>
        <p:txBody>
          <a:bodyPr/>
          <a:lstStyle/>
          <a:p>
            <a:r>
              <a:rPr lang="en-US" dirty="0"/>
              <a:t>Critical Tracking Event types</a:t>
            </a:r>
          </a:p>
        </p:txBody>
      </p:sp>
      <p:sp>
        <p:nvSpPr>
          <p:cNvPr id="3" name="Content Placeholder 2">
            <a:extLst>
              <a:ext uri="{FF2B5EF4-FFF2-40B4-BE49-F238E27FC236}">
                <a16:creationId xmlns:a16="http://schemas.microsoft.com/office/drawing/2014/main" id="{040C6929-5012-2DAA-F42A-B09F39828D51}"/>
              </a:ext>
            </a:extLst>
          </p:cNvPr>
          <p:cNvSpPr>
            <a:spLocks noGrp="1"/>
          </p:cNvSpPr>
          <p:nvPr>
            <p:ph idx="1"/>
          </p:nvPr>
        </p:nvSpPr>
        <p:spPr/>
        <p:txBody>
          <a:bodyPr>
            <a:normAutofit fontScale="55000" lnSpcReduction="20000"/>
          </a:bodyPr>
          <a:lstStyle/>
          <a:p>
            <a:r>
              <a:rPr lang="en-US" dirty="0"/>
              <a:t>Transfer Event</a:t>
            </a:r>
          </a:p>
          <a:p>
            <a:pPr lvl="1"/>
            <a:r>
              <a:rPr lang="en-US" dirty="0"/>
              <a:t>Movement of material from source to target container</a:t>
            </a:r>
          </a:p>
          <a:p>
            <a:r>
              <a:rPr lang="en-US" dirty="0"/>
              <a:t>Transport Event</a:t>
            </a:r>
          </a:p>
          <a:p>
            <a:pPr lvl="1"/>
            <a:r>
              <a:rPr lang="en-US" dirty="0"/>
              <a:t>Movement of material from one site (geographical location) to another</a:t>
            </a:r>
          </a:p>
          <a:p>
            <a:r>
              <a:rPr lang="en-US" dirty="0"/>
              <a:t>Transformation Event</a:t>
            </a:r>
          </a:p>
          <a:p>
            <a:pPr lvl="1"/>
            <a:r>
              <a:rPr lang="en-US" dirty="0"/>
              <a:t>an event where the type or one or more characteristics of a portion of material/product is changed or where the identities of inputs are changed in a way that is difficult to reverse</a:t>
            </a:r>
          </a:p>
          <a:p>
            <a:r>
              <a:rPr lang="en-US" dirty="0"/>
              <a:t>Observation Event </a:t>
            </a:r>
          </a:p>
          <a:p>
            <a:pPr lvl="1"/>
            <a:r>
              <a:rPr lang="en-US" dirty="0"/>
              <a:t>an event where some measurement or other observation is noted and recorded that relates (directly or indirectly) to material or equipment</a:t>
            </a:r>
          </a:p>
          <a:p>
            <a:r>
              <a:rPr lang="en-US" dirty="0"/>
              <a:t>Custody Change Event</a:t>
            </a:r>
          </a:p>
          <a:p>
            <a:pPr lvl="1"/>
            <a:r>
              <a:rPr lang="en-US" dirty="0"/>
              <a:t>an event that changes the party responsible for a subject from the source custodian to the target custodian</a:t>
            </a:r>
          </a:p>
          <a:p>
            <a:r>
              <a:rPr lang="en-US" dirty="0"/>
              <a:t>Ownership Change Event</a:t>
            </a:r>
          </a:p>
          <a:p>
            <a:pPr lvl="1"/>
            <a:r>
              <a:rPr lang="en-US" dirty="0"/>
              <a:t>an event that changes the party with title to the subject from the source party to the target party</a:t>
            </a:r>
          </a:p>
          <a:p>
            <a:r>
              <a:rPr lang="en-US" dirty="0"/>
              <a:t>Maintenance Event</a:t>
            </a:r>
          </a:p>
          <a:p>
            <a:pPr lvl="1"/>
            <a:r>
              <a:rPr lang="en-US" dirty="0"/>
              <a:t>an event typically “resetting” important characteristics of a resource</a:t>
            </a:r>
          </a:p>
          <a:p>
            <a:endParaRPr lang="en-US" dirty="0"/>
          </a:p>
        </p:txBody>
      </p:sp>
      <p:sp>
        <p:nvSpPr>
          <p:cNvPr id="4" name="Slide Number Placeholder 3">
            <a:extLst>
              <a:ext uri="{FF2B5EF4-FFF2-40B4-BE49-F238E27FC236}">
                <a16:creationId xmlns:a16="http://schemas.microsoft.com/office/drawing/2014/main" id="{7ED850E6-F9A4-2344-1660-DAA77B255E96}"/>
              </a:ext>
            </a:extLst>
          </p:cNvPr>
          <p:cNvSpPr>
            <a:spLocks noGrp="1"/>
          </p:cNvSpPr>
          <p:nvPr>
            <p:ph type="sldNum" sz="quarter" idx="4"/>
          </p:nvPr>
        </p:nvSpPr>
        <p:spPr/>
        <p:txBody>
          <a:bodyPr/>
          <a:lstStyle/>
          <a:p>
            <a:pPr>
              <a:defRPr/>
            </a:pPr>
            <a:fld id="{ADE3A8B2-84D3-49A8-8E03-921EE22FAEA7}" type="slidenum">
              <a:rPr lang="en-US" kern="0" smtClean="0"/>
              <a:pPr>
                <a:defRPr/>
              </a:pPr>
              <a:t>13</a:t>
            </a:fld>
            <a:endParaRPr lang="en-US" kern="0" dirty="0"/>
          </a:p>
        </p:txBody>
      </p:sp>
    </p:spTree>
    <p:extLst>
      <p:ext uri="{BB962C8B-B14F-4D97-AF65-F5344CB8AC3E}">
        <p14:creationId xmlns:p14="http://schemas.microsoft.com/office/powerpoint/2010/main" val="232787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602A-EAB7-DC74-B58A-2DAC18330D96}"/>
              </a:ext>
            </a:extLst>
          </p:cNvPr>
          <p:cNvSpPr>
            <a:spLocks noGrp="1"/>
          </p:cNvSpPr>
          <p:nvPr>
            <p:ph type="title"/>
          </p:nvPr>
        </p:nvSpPr>
        <p:spPr/>
        <p:txBody>
          <a:bodyPr/>
          <a:lstStyle/>
          <a:p>
            <a:r>
              <a:rPr lang="en-US" dirty="0"/>
              <a:t>Key Data Elements</a:t>
            </a:r>
          </a:p>
        </p:txBody>
      </p:sp>
      <p:sp>
        <p:nvSpPr>
          <p:cNvPr id="3" name="Content Placeholder 2">
            <a:extLst>
              <a:ext uri="{FF2B5EF4-FFF2-40B4-BE49-F238E27FC236}">
                <a16:creationId xmlns:a16="http://schemas.microsoft.com/office/drawing/2014/main" id="{850FDFA7-8F1C-2734-1A32-F403756D35B5}"/>
              </a:ext>
            </a:extLst>
          </p:cNvPr>
          <p:cNvSpPr>
            <a:spLocks noGrp="1"/>
          </p:cNvSpPr>
          <p:nvPr>
            <p:ph idx="1"/>
          </p:nvPr>
        </p:nvSpPr>
        <p:spPr/>
        <p:txBody>
          <a:bodyPr/>
          <a:lstStyle/>
          <a:p>
            <a:pPr marL="0" indent="0">
              <a:buNone/>
            </a:pPr>
            <a:r>
              <a:rPr lang="en-US" dirty="0"/>
              <a:t>Data that should be captured for a Critical Tracking Event to answer questions such as Who, What, Where, and When regarding the event.</a:t>
            </a:r>
          </a:p>
        </p:txBody>
      </p:sp>
      <p:sp>
        <p:nvSpPr>
          <p:cNvPr id="4" name="Slide Number Placeholder 3">
            <a:extLst>
              <a:ext uri="{FF2B5EF4-FFF2-40B4-BE49-F238E27FC236}">
                <a16:creationId xmlns:a16="http://schemas.microsoft.com/office/drawing/2014/main" id="{9D9DE11C-56AE-7C36-901E-28702ACF7420}"/>
              </a:ext>
            </a:extLst>
          </p:cNvPr>
          <p:cNvSpPr>
            <a:spLocks noGrp="1"/>
          </p:cNvSpPr>
          <p:nvPr>
            <p:ph type="sldNum" sz="quarter" idx="4"/>
          </p:nvPr>
        </p:nvSpPr>
        <p:spPr/>
        <p:txBody>
          <a:bodyPr/>
          <a:lstStyle/>
          <a:p>
            <a:pPr>
              <a:defRPr/>
            </a:pPr>
            <a:fld id="{ADE3A8B2-84D3-49A8-8E03-921EE22FAEA7}" type="slidenum">
              <a:rPr lang="en-US" kern="0" smtClean="0"/>
              <a:pPr>
                <a:defRPr/>
              </a:pPr>
              <a:t>14</a:t>
            </a:fld>
            <a:endParaRPr lang="en-US" kern="0" dirty="0"/>
          </a:p>
        </p:txBody>
      </p:sp>
    </p:spTree>
    <p:extLst>
      <p:ext uri="{BB962C8B-B14F-4D97-AF65-F5344CB8AC3E}">
        <p14:creationId xmlns:p14="http://schemas.microsoft.com/office/powerpoint/2010/main" val="106388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90780A4-BEA1-26F0-CDE5-027148171B61}"/>
              </a:ext>
            </a:extLst>
          </p:cNvPr>
          <p:cNvSpPr>
            <a:spLocks noGrp="1"/>
          </p:cNvSpPr>
          <p:nvPr>
            <p:ph type="subTitle" idx="1"/>
          </p:nvPr>
        </p:nvSpPr>
        <p:spPr>
          <a:xfrm>
            <a:off x="1371600" y="2190750"/>
            <a:ext cx="6400800" cy="1809750"/>
          </a:xfrm>
        </p:spPr>
        <p:txBody>
          <a:bodyPr>
            <a:normAutofit/>
          </a:bodyPr>
          <a:lstStyle/>
          <a:p>
            <a:r>
              <a:rPr lang="en-US" dirty="0"/>
              <a:t>Confirm, scope, deliverables, timeline etc.</a:t>
            </a:r>
          </a:p>
          <a:p>
            <a:r>
              <a:rPr lang="en-US" sz="1800" dirty="0">
                <a:hlinkClick r:id="rId2"/>
              </a:rPr>
              <a:t>https://</a:t>
            </a:r>
            <a:r>
              <a:rPr lang="en-US" sz="1800" dirty="0" err="1">
                <a:hlinkClick r:id="rId2"/>
              </a:rPr>
              <a:t>aggateway.atlassian.net</a:t>
            </a:r>
            <a:r>
              <a:rPr lang="en-US" sz="1800" dirty="0">
                <a:hlinkClick r:id="rId2"/>
              </a:rPr>
              <a:t>/wiki/spaces/PMC/pages/3476554217/Charter+WG20+-+</a:t>
            </a:r>
            <a:r>
              <a:rPr lang="en-US" sz="1800" dirty="0" err="1">
                <a:hlinkClick r:id="rId2"/>
              </a:rPr>
              <a:t>Traceability+Component+Modeling</a:t>
            </a:r>
            <a:endParaRPr lang="en-US" sz="1800" dirty="0"/>
          </a:p>
        </p:txBody>
      </p:sp>
      <p:sp>
        <p:nvSpPr>
          <p:cNvPr id="4" name="Slide Number Placeholder 3">
            <a:extLst>
              <a:ext uri="{FF2B5EF4-FFF2-40B4-BE49-F238E27FC236}">
                <a16:creationId xmlns:a16="http://schemas.microsoft.com/office/drawing/2014/main" id="{F58C97E9-F6D2-92C6-15FA-9613CB9D0C12}"/>
              </a:ext>
            </a:extLst>
          </p:cNvPr>
          <p:cNvSpPr>
            <a:spLocks noGrp="1"/>
          </p:cNvSpPr>
          <p:nvPr>
            <p:ph type="sldNum" sz="quarter" idx="4"/>
          </p:nvPr>
        </p:nvSpPr>
        <p:spPr/>
        <p:txBody>
          <a:bodyPr/>
          <a:lstStyle/>
          <a:p>
            <a:pPr>
              <a:defRPr/>
            </a:pPr>
            <a:fld id="{ADE3A8B2-84D3-49A8-8E03-921EE22FAEA7}" type="slidenum">
              <a:rPr lang="en-US" kern="0" smtClean="0"/>
              <a:pPr>
                <a:defRPr/>
              </a:pPr>
              <a:t>15</a:t>
            </a:fld>
            <a:endParaRPr lang="en-US" kern="0" dirty="0"/>
          </a:p>
        </p:txBody>
      </p:sp>
      <p:sp>
        <p:nvSpPr>
          <p:cNvPr id="5" name="Title 4">
            <a:extLst>
              <a:ext uri="{FF2B5EF4-FFF2-40B4-BE49-F238E27FC236}">
                <a16:creationId xmlns:a16="http://schemas.microsoft.com/office/drawing/2014/main" id="{4085ADCE-CAD1-9506-98B4-FDD35826CBB9}"/>
              </a:ext>
            </a:extLst>
          </p:cNvPr>
          <p:cNvSpPr>
            <a:spLocks noGrp="1"/>
          </p:cNvSpPr>
          <p:nvPr>
            <p:ph type="title"/>
          </p:nvPr>
        </p:nvSpPr>
        <p:spPr/>
        <p:txBody>
          <a:bodyPr/>
          <a:lstStyle/>
          <a:p>
            <a:r>
              <a:rPr lang="en-US" dirty="0"/>
              <a:t>WG20 Charter Review</a:t>
            </a:r>
          </a:p>
        </p:txBody>
      </p:sp>
    </p:spTree>
    <p:extLst>
      <p:ext uri="{BB962C8B-B14F-4D97-AF65-F5344CB8AC3E}">
        <p14:creationId xmlns:p14="http://schemas.microsoft.com/office/powerpoint/2010/main" val="177564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72FE6DB-F19D-2C80-9711-00B35599F3FD}"/>
              </a:ext>
            </a:extLst>
          </p:cNvPr>
          <p:cNvSpPr>
            <a:spLocks noGrp="1"/>
          </p:cNvSpPr>
          <p:nvPr>
            <p:ph type="subTitle" idx="1"/>
          </p:nvPr>
        </p:nvSpPr>
        <p:spPr/>
        <p:txBody>
          <a:bodyPr/>
          <a:lstStyle/>
          <a:p>
            <a:r>
              <a:rPr lang="en-US" dirty="0"/>
              <a:t>Evan Wallace, NIST</a:t>
            </a:r>
          </a:p>
        </p:txBody>
      </p:sp>
      <p:sp>
        <p:nvSpPr>
          <p:cNvPr id="3" name="Slide Number Placeholder 2">
            <a:extLst>
              <a:ext uri="{FF2B5EF4-FFF2-40B4-BE49-F238E27FC236}">
                <a16:creationId xmlns:a16="http://schemas.microsoft.com/office/drawing/2014/main" id="{8D6D5403-62F8-1AF4-19DB-343D383D9BF2}"/>
              </a:ext>
            </a:extLst>
          </p:cNvPr>
          <p:cNvSpPr>
            <a:spLocks noGrp="1"/>
          </p:cNvSpPr>
          <p:nvPr>
            <p:ph type="sldNum" sz="quarter" idx="4"/>
          </p:nvPr>
        </p:nvSpPr>
        <p:spPr/>
        <p:txBody>
          <a:bodyPr/>
          <a:lstStyle/>
          <a:p>
            <a:pPr>
              <a:defRPr/>
            </a:pPr>
            <a:fld id="{ADE3A8B2-84D3-49A8-8E03-921EE22FAEA7}" type="slidenum">
              <a:rPr lang="en-US" kern="0" smtClean="0"/>
              <a:pPr>
                <a:defRPr/>
              </a:pPr>
              <a:t>16</a:t>
            </a:fld>
            <a:endParaRPr lang="en-US" kern="0" dirty="0"/>
          </a:p>
        </p:txBody>
      </p:sp>
      <p:sp>
        <p:nvSpPr>
          <p:cNvPr id="4" name="Title 3">
            <a:extLst>
              <a:ext uri="{FF2B5EF4-FFF2-40B4-BE49-F238E27FC236}">
                <a16:creationId xmlns:a16="http://schemas.microsoft.com/office/drawing/2014/main" id="{41D11AEC-AB9F-4B1C-30CE-6C270065B9B5}"/>
              </a:ext>
            </a:extLst>
          </p:cNvPr>
          <p:cNvSpPr>
            <a:spLocks noGrp="1"/>
          </p:cNvSpPr>
          <p:nvPr>
            <p:ph type="title"/>
          </p:nvPr>
        </p:nvSpPr>
        <p:spPr/>
        <p:txBody>
          <a:bodyPr/>
          <a:lstStyle/>
          <a:p>
            <a:r>
              <a:rPr lang="en-US" dirty="0"/>
              <a:t>Walk through NIST models</a:t>
            </a:r>
          </a:p>
        </p:txBody>
      </p:sp>
    </p:spTree>
    <p:extLst>
      <p:ext uri="{BB962C8B-B14F-4D97-AF65-F5344CB8AC3E}">
        <p14:creationId xmlns:p14="http://schemas.microsoft.com/office/powerpoint/2010/main" val="123581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72FE6DB-F19D-2C80-9711-00B35599F3FD}"/>
              </a:ext>
            </a:extLst>
          </p:cNvPr>
          <p:cNvSpPr>
            <a:spLocks noGrp="1"/>
          </p:cNvSpPr>
          <p:nvPr>
            <p:ph type="subTitle" idx="1"/>
          </p:nvPr>
        </p:nvSpPr>
        <p:spPr/>
        <p:txBody>
          <a:bodyPr/>
          <a:lstStyle/>
          <a:p>
            <a:r>
              <a:rPr lang="en-US" dirty="0"/>
              <a:t>Scott Nieman, Land O’ Lakes</a:t>
            </a:r>
          </a:p>
        </p:txBody>
      </p:sp>
      <p:sp>
        <p:nvSpPr>
          <p:cNvPr id="3" name="Slide Number Placeholder 2">
            <a:extLst>
              <a:ext uri="{FF2B5EF4-FFF2-40B4-BE49-F238E27FC236}">
                <a16:creationId xmlns:a16="http://schemas.microsoft.com/office/drawing/2014/main" id="{8D6D5403-62F8-1AF4-19DB-343D383D9BF2}"/>
              </a:ext>
            </a:extLst>
          </p:cNvPr>
          <p:cNvSpPr>
            <a:spLocks noGrp="1"/>
          </p:cNvSpPr>
          <p:nvPr>
            <p:ph type="sldNum" sz="quarter" idx="4"/>
          </p:nvPr>
        </p:nvSpPr>
        <p:spPr/>
        <p:txBody>
          <a:bodyPr/>
          <a:lstStyle/>
          <a:p>
            <a:pPr>
              <a:defRPr/>
            </a:pPr>
            <a:fld id="{ADE3A8B2-84D3-49A8-8E03-921EE22FAEA7}" type="slidenum">
              <a:rPr lang="en-US" kern="0" smtClean="0"/>
              <a:pPr>
                <a:defRPr/>
              </a:pPr>
              <a:t>17</a:t>
            </a:fld>
            <a:endParaRPr lang="en-US" kern="0" dirty="0"/>
          </a:p>
        </p:txBody>
      </p:sp>
      <p:sp>
        <p:nvSpPr>
          <p:cNvPr id="4" name="Title 3">
            <a:extLst>
              <a:ext uri="{FF2B5EF4-FFF2-40B4-BE49-F238E27FC236}">
                <a16:creationId xmlns:a16="http://schemas.microsoft.com/office/drawing/2014/main" id="{41D11AEC-AB9F-4B1C-30CE-6C270065B9B5}"/>
              </a:ext>
            </a:extLst>
          </p:cNvPr>
          <p:cNvSpPr>
            <a:spLocks noGrp="1"/>
          </p:cNvSpPr>
          <p:nvPr>
            <p:ph type="title"/>
          </p:nvPr>
        </p:nvSpPr>
        <p:spPr/>
        <p:txBody>
          <a:bodyPr>
            <a:normAutofit fontScale="90000"/>
          </a:bodyPr>
          <a:lstStyle/>
          <a:p>
            <a:r>
              <a:rPr lang="en-US" dirty="0"/>
              <a:t>Work on CTE and TRU components in SCORE</a:t>
            </a:r>
          </a:p>
        </p:txBody>
      </p:sp>
    </p:spTree>
    <p:extLst>
      <p:ext uri="{BB962C8B-B14F-4D97-AF65-F5344CB8AC3E}">
        <p14:creationId xmlns:p14="http://schemas.microsoft.com/office/powerpoint/2010/main" val="28113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14D5517-7A3C-8676-F58F-456C406B6284}"/>
              </a:ext>
            </a:extLst>
          </p:cNvPr>
          <p:cNvSpPr>
            <a:spLocks noGrp="1"/>
          </p:cNvSpPr>
          <p:nvPr>
            <p:ph type="subTitle" idx="1"/>
          </p:nvPr>
        </p:nvSpPr>
        <p:spPr/>
        <p:txBody>
          <a:bodyPr/>
          <a:lstStyle/>
          <a:p>
            <a:r>
              <a:rPr lang="en-US" dirty="0"/>
              <a:t>Day, Time, Cadence, etc.</a:t>
            </a:r>
          </a:p>
        </p:txBody>
      </p:sp>
      <p:sp>
        <p:nvSpPr>
          <p:cNvPr id="3" name="Slide Number Placeholder 2">
            <a:extLst>
              <a:ext uri="{FF2B5EF4-FFF2-40B4-BE49-F238E27FC236}">
                <a16:creationId xmlns:a16="http://schemas.microsoft.com/office/drawing/2014/main" id="{A08FEA4F-4311-6FE7-39B1-403CE550B342}"/>
              </a:ext>
            </a:extLst>
          </p:cNvPr>
          <p:cNvSpPr>
            <a:spLocks noGrp="1"/>
          </p:cNvSpPr>
          <p:nvPr>
            <p:ph type="sldNum" sz="quarter" idx="4"/>
          </p:nvPr>
        </p:nvSpPr>
        <p:spPr/>
        <p:txBody>
          <a:bodyPr/>
          <a:lstStyle/>
          <a:p>
            <a:pPr>
              <a:defRPr/>
            </a:pPr>
            <a:fld id="{ADE3A8B2-84D3-49A8-8E03-921EE22FAEA7}" type="slidenum">
              <a:rPr lang="en-US" kern="0" smtClean="0"/>
              <a:pPr>
                <a:defRPr/>
              </a:pPr>
              <a:t>18</a:t>
            </a:fld>
            <a:endParaRPr lang="en-US" kern="0" dirty="0"/>
          </a:p>
        </p:txBody>
      </p:sp>
      <p:sp>
        <p:nvSpPr>
          <p:cNvPr id="4" name="Title 3">
            <a:extLst>
              <a:ext uri="{FF2B5EF4-FFF2-40B4-BE49-F238E27FC236}">
                <a16:creationId xmlns:a16="http://schemas.microsoft.com/office/drawing/2014/main" id="{C278C996-E184-3224-6ABB-9376B54C52D9}"/>
              </a:ext>
            </a:extLst>
          </p:cNvPr>
          <p:cNvSpPr>
            <a:spLocks noGrp="1"/>
          </p:cNvSpPr>
          <p:nvPr>
            <p:ph type="title"/>
          </p:nvPr>
        </p:nvSpPr>
        <p:spPr/>
        <p:txBody>
          <a:bodyPr/>
          <a:lstStyle/>
          <a:p>
            <a:r>
              <a:rPr lang="en-US" dirty="0"/>
              <a:t>Next Meetings</a:t>
            </a:r>
          </a:p>
        </p:txBody>
      </p:sp>
    </p:spTree>
    <p:extLst>
      <p:ext uri="{BB962C8B-B14F-4D97-AF65-F5344CB8AC3E}">
        <p14:creationId xmlns:p14="http://schemas.microsoft.com/office/powerpoint/2010/main" val="37092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a:xfrm>
            <a:off x="8077200" y="14288"/>
            <a:ext cx="1066800" cy="246062"/>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67665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1D4CF-BBAC-4263-A581-513644DF07CB}"/>
              </a:ext>
            </a:extLst>
          </p:cNvPr>
          <p:cNvSpPr>
            <a:spLocks noGrp="1"/>
          </p:cNvSpPr>
          <p:nvPr>
            <p:ph type="title"/>
          </p:nvPr>
        </p:nvSpPr>
        <p:spPr/>
        <p:txBody>
          <a:bodyPr/>
          <a:lstStyle/>
          <a:p>
            <a:r>
              <a:rPr lang="en-US" dirty="0"/>
              <a:t>API track</a:t>
            </a:r>
          </a:p>
        </p:txBody>
      </p:sp>
      <p:sp>
        <p:nvSpPr>
          <p:cNvPr id="5" name="Content Placeholder 4">
            <a:extLst>
              <a:ext uri="{FF2B5EF4-FFF2-40B4-BE49-F238E27FC236}">
                <a16:creationId xmlns:a16="http://schemas.microsoft.com/office/drawing/2014/main" id="{274AD13C-6453-4B68-AC81-39C8E06DB028}"/>
              </a:ext>
            </a:extLst>
          </p:cNvPr>
          <p:cNvSpPr>
            <a:spLocks noGrp="1"/>
          </p:cNvSpPr>
          <p:nvPr>
            <p:ph idx="1"/>
          </p:nvPr>
        </p:nvSpPr>
        <p:spPr>
          <a:xfrm>
            <a:off x="457200" y="1063229"/>
            <a:ext cx="8229600" cy="3394472"/>
          </a:xfrm>
        </p:spPr>
        <p:txBody>
          <a:bodyPr>
            <a:normAutofit fontScale="92500" lnSpcReduction="10000"/>
          </a:bodyPr>
          <a:lstStyle/>
          <a:p>
            <a:r>
              <a:rPr lang="en-US" dirty="0"/>
              <a:t>Leverage prior work</a:t>
            </a:r>
          </a:p>
          <a:p>
            <a:pPr lvl="1"/>
            <a:r>
              <a:rPr lang="en-US" dirty="0"/>
              <a:t>CART</a:t>
            </a:r>
          </a:p>
          <a:p>
            <a:pPr lvl="1"/>
            <a:r>
              <a:rPr lang="en-US" dirty="0"/>
              <a:t>KSU / TSU ontology research</a:t>
            </a:r>
          </a:p>
          <a:p>
            <a:pPr lvl="1"/>
            <a:r>
              <a:rPr lang="en-US" dirty="0"/>
              <a:t>Dataset Metadata</a:t>
            </a:r>
          </a:p>
          <a:p>
            <a:pPr lvl="1"/>
            <a:r>
              <a:rPr lang="en-US" dirty="0"/>
              <a:t>Years of discussion</a:t>
            </a:r>
          </a:p>
          <a:p>
            <a:r>
              <a:rPr lang="en-US" dirty="0"/>
              <a:t>Model TRU, CTE and related components in Score</a:t>
            </a:r>
          </a:p>
          <a:p>
            <a:r>
              <a:rPr lang="en-US" dirty="0"/>
              <a:t>Use components to build </a:t>
            </a:r>
            <a:r>
              <a:rPr lang="en-US" dirty="0" err="1"/>
              <a:t>OpenAPI</a:t>
            </a:r>
            <a:r>
              <a:rPr lang="en-US" dirty="0"/>
              <a:t> definition</a:t>
            </a:r>
          </a:p>
          <a:p>
            <a:r>
              <a:rPr lang="en-US" dirty="0"/>
              <a:t>Enable service providers share datasets using Dataset Metadata integration from which CTEs and TRUs can be elicited using processing algorithms</a:t>
            </a:r>
          </a:p>
          <a:p>
            <a:endParaRPr lang="en-US" dirty="0"/>
          </a:p>
        </p:txBody>
      </p:sp>
      <p:sp>
        <p:nvSpPr>
          <p:cNvPr id="3" name="Slide Number Placeholder 2">
            <a:extLst>
              <a:ext uri="{FF2B5EF4-FFF2-40B4-BE49-F238E27FC236}">
                <a16:creationId xmlns:a16="http://schemas.microsoft.com/office/drawing/2014/main" id="{69EFB8BB-8A90-4E96-A4A4-11B3A07FD4AB}"/>
              </a:ext>
            </a:extLst>
          </p:cNvPr>
          <p:cNvSpPr>
            <a:spLocks noGrp="1"/>
          </p:cNvSpPr>
          <p:nvPr>
            <p:ph type="sldNum" sz="quarter" idx="4"/>
          </p:nvPr>
        </p:nvSpPr>
        <p:spPr/>
        <p:txBody>
          <a:bodyPr/>
          <a:lstStyle/>
          <a:p>
            <a:pPr>
              <a:defRPr/>
            </a:pPr>
            <a:fld id="{ADE3A8B2-84D3-49A8-8E03-921EE22FAEA7}" type="slidenum">
              <a:rPr lang="en-US" kern="0" smtClean="0"/>
              <a:pPr>
                <a:defRPr/>
              </a:pPr>
              <a:t>2</a:t>
            </a:fld>
            <a:endParaRPr lang="en-US" kern="0" dirty="0"/>
          </a:p>
        </p:txBody>
      </p:sp>
    </p:spTree>
    <p:extLst>
      <p:ext uri="{BB962C8B-B14F-4D97-AF65-F5344CB8AC3E}">
        <p14:creationId xmlns:p14="http://schemas.microsoft.com/office/powerpoint/2010/main" val="168647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BCE02-ED82-46DD-9EE4-B976B01D41A7}"/>
              </a:ext>
            </a:extLst>
          </p:cNvPr>
          <p:cNvPicPr>
            <a:picLocks noChangeAspect="1"/>
          </p:cNvPicPr>
          <p:nvPr/>
        </p:nvPicPr>
        <p:blipFill>
          <a:blip r:embed="rId3"/>
          <a:stretch>
            <a:fillRect/>
          </a:stretch>
        </p:blipFill>
        <p:spPr>
          <a:xfrm>
            <a:off x="1432528" y="60096"/>
            <a:ext cx="6144583" cy="2310811"/>
          </a:xfrm>
          <a:prstGeom prst="rect">
            <a:avLst/>
          </a:prstGeom>
        </p:spPr>
      </p:pic>
      <p:sp>
        <p:nvSpPr>
          <p:cNvPr id="4" name="Slide Number Placeholder 3">
            <a:extLst>
              <a:ext uri="{FF2B5EF4-FFF2-40B4-BE49-F238E27FC236}">
                <a16:creationId xmlns:a16="http://schemas.microsoft.com/office/drawing/2014/main" id="{7FD6FEE7-8BC2-4EE6-BDDB-96E3A0438114}"/>
              </a:ext>
            </a:extLst>
          </p:cNvPr>
          <p:cNvSpPr>
            <a:spLocks noGrp="1"/>
          </p:cNvSpPr>
          <p:nvPr>
            <p:ph type="sldNum" sz="quarter" idx="4"/>
          </p:nvPr>
        </p:nvSpPr>
        <p:spPr/>
        <p:txBody>
          <a:bodyPr/>
          <a:lstStyle/>
          <a:p>
            <a:pPr>
              <a:defRPr/>
            </a:pPr>
            <a:fld id="{ADE3A8B2-84D3-49A8-8E03-921EE22FAEA7}" type="slidenum">
              <a:rPr lang="en-US" kern="0" smtClean="0"/>
              <a:pPr>
                <a:defRPr/>
              </a:pPr>
              <a:t>3</a:t>
            </a:fld>
            <a:endParaRPr lang="en-US" kern="0" dirty="0"/>
          </a:p>
        </p:txBody>
      </p:sp>
      <p:sp>
        <p:nvSpPr>
          <p:cNvPr id="9" name="Cylinder 8">
            <a:extLst>
              <a:ext uri="{FF2B5EF4-FFF2-40B4-BE49-F238E27FC236}">
                <a16:creationId xmlns:a16="http://schemas.microsoft.com/office/drawing/2014/main" id="{DBC4D808-8A95-4F52-9BFF-06B634D72A27}"/>
              </a:ext>
            </a:extLst>
          </p:cNvPr>
          <p:cNvSpPr/>
          <p:nvPr/>
        </p:nvSpPr>
        <p:spPr>
          <a:xfrm>
            <a:off x="3795631" y="3397358"/>
            <a:ext cx="1828800"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Traceability Repo</a:t>
            </a:r>
          </a:p>
          <a:p>
            <a:pPr algn="ctr"/>
            <a:r>
              <a:rPr lang="en-US" dirty="0"/>
              <a:t>(discovered </a:t>
            </a:r>
          </a:p>
          <a:p>
            <a:pPr algn="ctr"/>
            <a:r>
              <a:rPr lang="en-US" dirty="0"/>
              <a:t>CTEs, TRUs)</a:t>
            </a:r>
          </a:p>
        </p:txBody>
      </p:sp>
      <p:pic>
        <p:nvPicPr>
          <p:cNvPr id="1026" name="Picture 2" descr="GitHub - OAI/OpenAPI-Specification: The OpenAPI Specification Repository">
            <a:extLst>
              <a:ext uri="{FF2B5EF4-FFF2-40B4-BE49-F238E27FC236}">
                <a16:creationId xmlns:a16="http://schemas.microsoft.com/office/drawing/2014/main" id="{C88A51DD-2202-4414-865A-AAA6E9B4A9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823" y="2772825"/>
            <a:ext cx="624534" cy="62453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4529145D-7B5A-4223-9FFB-B6218F01E010}"/>
              </a:ext>
            </a:extLst>
          </p:cNvPr>
          <p:cNvCxnSpPr>
            <a:cxnSpLocks/>
          </p:cNvCxnSpPr>
          <p:nvPr/>
        </p:nvCxnSpPr>
        <p:spPr>
          <a:xfrm>
            <a:off x="2667000" y="2038350"/>
            <a:ext cx="1703643" cy="114300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D2B649E-07B6-4E1D-A11A-A266C22B3E2C}"/>
              </a:ext>
            </a:extLst>
          </p:cNvPr>
          <p:cNvCxnSpPr>
            <a:cxnSpLocks/>
          </p:cNvCxnSpPr>
          <p:nvPr/>
        </p:nvCxnSpPr>
        <p:spPr>
          <a:xfrm>
            <a:off x="2688733" y="904849"/>
            <a:ext cx="1816087" cy="200798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A875731-C1D1-4458-BEDF-2FF1DC705A0A}"/>
              </a:ext>
            </a:extLst>
          </p:cNvPr>
          <p:cNvCxnSpPr>
            <a:cxnSpLocks/>
          </p:cNvCxnSpPr>
          <p:nvPr/>
        </p:nvCxnSpPr>
        <p:spPr>
          <a:xfrm>
            <a:off x="4314038" y="677851"/>
            <a:ext cx="418737" cy="223498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7B625DD-01B3-4A84-87CD-4F902D6F6C90}"/>
              </a:ext>
            </a:extLst>
          </p:cNvPr>
          <p:cNvCxnSpPr>
            <a:cxnSpLocks/>
          </p:cNvCxnSpPr>
          <p:nvPr/>
        </p:nvCxnSpPr>
        <p:spPr>
          <a:xfrm flipH="1">
            <a:off x="4989203" y="1047750"/>
            <a:ext cx="1256614" cy="190500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20A4657-0A66-40FF-A913-FC32F4E9FA42}"/>
              </a:ext>
            </a:extLst>
          </p:cNvPr>
          <p:cNvCxnSpPr>
            <a:cxnSpLocks/>
            <a:endCxn id="1026" idx="3"/>
          </p:cNvCxnSpPr>
          <p:nvPr/>
        </p:nvCxnSpPr>
        <p:spPr>
          <a:xfrm flipH="1">
            <a:off x="5042357" y="2038350"/>
            <a:ext cx="1587043" cy="1046742"/>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28" name="Picture 4" descr="Home - OpenAPI Initiative">
            <a:extLst>
              <a:ext uri="{FF2B5EF4-FFF2-40B4-BE49-F238E27FC236}">
                <a16:creationId xmlns:a16="http://schemas.microsoft.com/office/drawing/2014/main" id="{370B369F-3C51-4323-98E4-D37B8F992A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0483" y="3188347"/>
            <a:ext cx="2772258" cy="83745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BF69002-55C0-456A-9C94-49DDDB97B929}"/>
              </a:ext>
            </a:extLst>
          </p:cNvPr>
          <p:cNvSpPr txBox="1"/>
          <p:nvPr/>
        </p:nvSpPr>
        <p:spPr>
          <a:xfrm>
            <a:off x="167167" y="2562080"/>
            <a:ext cx="3192412" cy="923330"/>
          </a:xfrm>
          <a:prstGeom prst="rect">
            <a:avLst/>
          </a:prstGeom>
          <a:noFill/>
        </p:spPr>
        <p:txBody>
          <a:bodyPr wrap="none" rtlCol="0">
            <a:spAutoFit/>
          </a:bodyPr>
          <a:lstStyle/>
          <a:p>
            <a:r>
              <a:rPr lang="en-US" dirty="0"/>
              <a:t>Traceability API ideas for client:</a:t>
            </a:r>
          </a:p>
          <a:p>
            <a:r>
              <a:rPr lang="en-US" dirty="0"/>
              <a:t>GET /tru-list?kde.id=$&amp;</a:t>
            </a:r>
            <a:r>
              <a:rPr lang="en-US" dirty="0" err="1"/>
              <a:t>kde.type</a:t>
            </a:r>
            <a:endParaRPr lang="en-US" dirty="0"/>
          </a:p>
          <a:p>
            <a:r>
              <a:rPr lang="en-US" dirty="0"/>
              <a:t>GET /cte-list?kde.id=$&amp;</a:t>
            </a:r>
            <a:r>
              <a:rPr lang="en-US" dirty="0" err="1"/>
              <a:t>kde.type</a:t>
            </a:r>
            <a:endParaRPr lang="en-US" dirty="0"/>
          </a:p>
        </p:txBody>
      </p:sp>
      <p:sp>
        <p:nvSpPr>
          <p:cNvPr id="33" name="Oval 32">
            <a:extLst>
              <a:ext uri="{FF2B5EF4-FFF2-40B4-BE49-F238E27FC236}">
                <a16:creationId xmlns:a16="http://schemas.microsoft.com/office/drawing/2014/main" id="{F2E21D76-6117-46F5-B852-6BD46BD042BF}"/>
              </a:ext>
            </a:extLst>
          </p:cNvPr>
          <p:cNvSpPr/>
          <p:nvPr/>
        </p:nvSpPr>
        <p:spPr>
          <a:xfrm>
            <a:off x="1570990" y="3437475"/>
            <a:ext cx="1096010" cy="8262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API Client</a:t>
            </a:r>
          </a:p>
        </p:txBody>
      </p:sp>
      <p:cxnSp>
        <p:nvCxnSpPr>
          <p:cNvPr id="35" name="Straight Arrow Connector 34">
            <a:extLst>
              <a:ext uri="{FF2B5EF4-FFF2-40B4-BE49-F238E27FC236}">
                <a16:creationId xmlns:a16="http://schemas.microsoft.com/office/drawing/2014/main" id="{677B172C-79A6-4E86-A24D-D0365A329CF3}"/>
              </a:ext>
            </a:extLst>
          </p:cNvPr>
          <p:cNvCxnSpPr>
            <a:stCxn id="33" idx="6"/>
            <a:endCxn id="9" idx="2"/>
          </p:cNvCxnSpPr>
          <p:nvPr/>
        </p:nvCxnSpPr>
        <p:spPr>
          <a:xfrm>
            <a:off x="2667000" y="3850602"/>
            <a:ext cx="1128631" cy="39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F81B2EA-7BF9-48A9-B214-BBB01AFAEDA1}"/>
              </a:ext>
            </a:extLst>
          </p:cNvPr>
          <p:cNvSpPr txBox="1"/>
          <p:nvPr/>
        </p:nvSpPr>
        <p:spPr>
          <a:xfrm>
            <a:off x="6140851" y="2137705"/>
            <a:ext cx="2155613" cy="668296"/>
          </a:xfrm>
          <a:prstGeom prst="rect">
            <a:avLst/>
          </a:prstGeom>
          <a:noFill/>
        </p:spPr>
        <p:txBody>
          <a:bodyPr wrap="square" rtlCol="0">
            <a:spAutoFit/>
          </a:bodyPr>
          <a:lstStyle/>
          <a:p>
            <a:r>
              <a:rPr lang="en-US" dirty="0"/>
              <a:t>Dataset metadata driven integration</a:t>
            </a:r>
          </a:p>
        </p:txBody>
      </p:sp>
    </p:spTree>
    <p:extLst>
      <p:ext uri="{BB962C8B-B14F-4D97-AF65-F5344CB8AC3E}">
        <p14:creationId xmlns:p14="http://schemas.microsoft.com/office/powerpoint/2010/main" val="115301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Agenda</a:t>
            </a:r>
          </a:p>
        </p:txBody>
      </p:sp>
      <p:sp>
        <p:nvSpPr>
          <p:cNvPr id="26629" name="Content Placeholder 4"/>
          <p:cNvSpPr>
            <a:spLocks noGrp="1"/>
          </p:cNvSpPr>
          <p:nvPr>
            <p:ph sz="half" idx="1"/>
          </p:nvPr>
        </p:nvSpPr>
        <p:spPr/>
        <p:txBody>
          <a:bodyPr>
            <a:normAutofit lnSpcReduction="10000"/>
          </a:bodyPr>
          <a:lstStyle/>
          <a:p>
            <a:r>
              <a:rPr lang="en-US" sz="2400" dirty="0"/>
              <a:t>Project Overview</a:t>
            </a:r>
          </a:p>
          <a:p>
            <a:pPr lvl="1"/>
            <a:r>
              <a:rPr lang="en-US" sz="2000" dirty="0"/>
              <a:t>Background</a:t>
            </a:r>
          </a:p>
          <a:p>
            <a:pPr lvl="1"/>
            <a:r>
              <a:rPr lang="en-US" sz="2000" dirty="0"/>
              <a:t>Key concepts</a:t>
            </a:r>
          </a:p>
          <a:p>
            <a:r>
              <a:rPr lang="en-US" sz="2400" dirty="0"/>
              <a:t>Review Charter</a:t>
            </a:r>
          </a:p>
          <a:p>
            <a:r>
              <a:rPr lang="en-US" sz="2400" dirty="0"/>
              <a:t>Working Session</a:t>
            </a:r>
          </a:p>
          <a:p>
            <a:pPr lvl="1"/>
            <a:r>
              <a:rPr lang="en-US" sz="1800" dirty="0"/>
              <a:t>Review input models and SCORE components</a:t>
            </a:r>
          </a:p>
          <a:p>
            <a:r>
              <a:rPr lang="en-US" sz="2400" dirty="0"/>
              <a:t>Next meetings and work plans</a:t>
            </a:r>
          </a:p>
          <a:p>
            <a:pPr lvl="1"/>
            <a:endParaRPr lang="en-US" sz="1800" dirty="0"/>
          </a:p>
          <a:p>
            <a:endParaRPr lang="en-US" sz="2400" dirty="0"/>
          </a:p>
        </p:txBody>
      </p:sp>
    </p:spTree>
    <p:extLst>
      <p:ext uri="{BB962C8B-B14F-4D97-AF65-F5344CB8AC3E}">
        <p14:creationId xmlns:p14="http://schemas.microsoft.com/office/powerpoint/2010/main" val="362902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9F9DDAE-49B1-E346-A1CB-334A8E4F31A6}"/>
              </a:ext>
            </a:extLst>
          </p:cNvPr>
          <p:cNvSpPr>
            <a:spLocks noGrp="1"/>
          </p:cNvSpPr>
          <p:nvPr>
            <p:ph type="subTitle" idx="1"/>
          </p:nvPr>
        </p:nvSpPr>
        <p:spPr/>
        <p:txBody>
          <a:bodyPr/>
          <a:lstStyle/>
          <a:p>
            <a:r>
              <a:rPr lang="en-US" dirty="0"/>
              <a:t>Nov 2022 Kick Off</a:t>
            </a:r>
          </a:p>
        </p:txBody>
      </p:sp>
      <p:sp>
        <p:nvSpPr>
          <p:cNvPr id="4" name="Slide Number Placeholder 3"/>
          <p:cNvSpPr>
            <a:spLocks noGrp="1"/>
          </p:cNvSpPr>
          <p:nvPr>
            <p:ph type="sldNum" sz="quarter" idx="4"/>
          </p:nvPr>
        </p:nvSpPr>
        <p:spPr>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5</a:t>
            </a:fld>
            <a:endParaRPr kumimoji="0" lang="en-US" sz="1400" b="1" i="0" u="none" strike="noStrike" kern="0" cap="none" spc="0" normalizeH="0" baseline="0" noProof="0" dirty="0">
              <a:ln>
                <a:noFill/>
              </a:ln>
              <a:solidFill>
                <a:srgbClr val="FFFFFF"/>
              </a:solidFill>
              <a:effectLst/>
              <a:uLnTx/>
              <a:uFillTx/>
            </a:endParaRPr>
          </a:p>
        </p:txBody>
      </p:sp>
      <p:sp>
        <p:nvSpPr>
          <p:cNvPr id="6" name="Title 5">
            <a:extLst>
              <a:ext uri="{FF2B5EF4-FFF2-40B4-BE49-F238E27FC236}">
                <a16:creationId xmlns:a16="http://schemas.microsoft.com/office/drawing/2014/main" id="{E16700E7-DD59-082A-EA82-95FFC0A99A72}"/>
              </a:ext>
            </a:extLst>
          </p:cNvPr>
          <p:cNvSpPr>
            <a:spLocks noGrp="1"/>
          </p:cNvSpPr>
          <p:nvPr>
            <p:ph type="title"/>
          </p:nvPr>
        </p:nvSpPr>
        <p:spPr/>
        <p:txBody>
          <a:bodyPr>
            <a:normAutofit fontScale="90000"/>
          </a:bodyPr>
          <a:lstStyle/>
          <a:p>
            <a:r>
              <a:rPr lang="en-US" dirty="0"/>
              <a:t>WG20 Traceability API Project Overview</a:t>
            </a:r>
          </a:p>
        </p:txBody>
      </p:sp>
    </p:spTree>
    <p:extLst>
      <p:ext uri="{BB962C8B-B14F-4D97-AF65-F5344CB8AC3E}">
        <p14:creationId xmlns:p14="http://schemas.microsoft.com/office/powerpoint/2010/main" val="28128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5BFC-BE24-3456-0369-9F8DFA66D989}"/>
              </a:ext>
            </a:extLst>
          </p:cNvPr>
          <p:cNvSpPr>
            <a:spLocks noGrp="1"/>
          </p:cNvSpPr>
          <p:nvPr>
            <p:ph type="title"/>
          </p:nvPr>
        </p:nvSpPr>
        <p:spPr/>
        <p:txBody>
          <a:bodyPr>
            <a:normAutofit fontScale="90000"/>
          </a:bodyPr>
          <a:lstStyle/>
          <a:p>
            <a:r>
              <a:rPr lang="en-US" dirty="0"/>
              <a:t>What are we trying to do and why?</a:t>
            </a:r>
          </a:p>
        </p:txBody>
      </p:sp>
      <p:sp>
        <p:nvSpPr>
          <p:cNvPr id="3" name="Content Placeholder 2">
            <a:extLst>
              <a:ext uri="{FF2B5EF4-FFF2-40B4-BE49-F238E27FC236}">
                <a16:creationId xmlns:a16="http://schemas.microsoft.com/office/drawing/2014/main" id="{B4983704-9942-BF03-60FB-A3F4C00DC23A}"/>
              </a:ext>
            </a:extLst>
          </p:cNvPr>
          <p:cNvSpPr>
            <a:spLocks noGrp="1"/>
          </p:cNvSpPr>
          <p:nvPr>
            <p:ph idx="1"/>
          </p:nvPr>
        </p:nvSpPr>
        <p:spPr/>
        <p:txBody>
          <a:bodyPr>
            <a:normAutofit fontScale="92500" lnSpcReduction="20000"/>
          </a:bodyPr>
          <a:lstStyle/>
          <a:p>
            <a:pPr marL="0" indent="0">
              <a:buNone/>
            </a:pPr>
            <a:r>
              <a:rPr lang="en-US" dirty="0"/>
              <a:t>Connect a load of grain or grain product with source fields or containers to:</a:t>
            </a:r>
          </a:p>
          <a:p>
            <a:r>
              <a:rPr lang="en-US" sz="1900" dirty="0"/>
              <a:t>Provide data documenting aspects of crop and commodity history that adds value</a:t>
            </a:r>
          </a:p>
          <a:p>
            <a:r>
              <a:rPr lang="en-US" sz="1900" dirty="0"/>
              <a:t>Provide reliable real-time data to associate a delivered load with a contract, field, and/or farm owner</a:t>
            </a:r>
          </a:p>
          <a:p>
            <a:r>
              <a:rPr lang="en-US" sz="1900" dirty="0"/>
              <a:t>Reduce time spent connecting records by hand</a:t>
            </a:r>
          </a:p>
          <a:p>
            <a:r>
              <a:rPr lang="en-US" sz="1900" dirty="0"/>
              <a:t>Provide correlation of quality characteristics of grain with the area it was taken to optimize practices or improve product quality over time (business intelligence)</a:t>
            </a:r>
          </a:p>
          <a:p>
            <a:r>
              <a:rPr lang="en-US" sz="1900" dirty="0"/>
              <a:t>Determine which lots or loads of product may be tainted by contaminated inputs discovered after production</a:t>
            </a:r>
          </a:p>
        </p:txBody>
      </p:sp>
      <p:sp>
        <p:nvSpPr>
          <p:cNvPr id="4" name="Slide Number Placeholder 3">
            <a:extLst>
              <a:ext uri="{FF2B5EF4-FFF2-40B4-BE49-F238E27FC236}">
                <a16:creationId xmlns:a16="http://schemas.microsoft.com/office/drawing/2014/main" id="{024C9031-13F3-3249-9D6C-060EDC3F1F19}"/>
              </a:ext>
            </a:extLst>
          </p:cNvPr>
          <p:cNvSpPr>
            <a:spLocks noGrp="1"/>
          </p:cNvSpPr>
          <p:nvPr>
            <p:ph type="sldNum" sz="quarter" idx="4"/>
          </p:nvPr>
        </p:nvSpPr>
        <p:spPr/>
        <p:txBody>
          <a:bodyPr/>
          <a:lstStyle/>
          <a:p>
            <a:pPr>
              <a:defRPr/>
            </a:pPr>
            <a:fld id="{ADE3A8B2-84D3-49A8-8E03-921EE22FAEA7}" type="slidenum">
              <a:rPr lang="en-US" kern="0" smtClean="0"/>
              <a:pPr>
                <a:defRPr/>
              </a:pPr>
              <a:t>6</a:t>
            </a:fld>
            <a:endParaRPr lang="en-US" kern="0" dirty="0"/>
          </a:p>
        </p:txBody>
      </p:sp>
    </p:spTree>
    <p:extLst>
      <p:ext uri="{BB962C8B-B14F-4D97-AF65-F5344CB8AC3E}">
        <p14:creationId xmlns:p14="http://schemas.microsoft.com/office/powerpoint/2010/main" val="30113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5B1A-FE03-73D3-3BB7-885BCDDEE3BF}"/>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39C9B5C3-53C6-42BA-A184-05D6BC287F84}"/>
              </a:ext>
            </a:extLst>
          </p:cNvPr>
          <p:cNvSpPr>
            <a:spLocks noGrp="1"/>
          </p:cNvSpPr>
          <p:nvPr>
            <p:ph idx="1"/>
          </p:nvPr>
        </p:nvSpPr>
        <p:spPr/>
        <p:txBody>
          <a:bodyPr>
            <a:normAutofit lnSpcReduction="10000"/>
          </a:bodyPr>
          <a:lstStyle/>
          <a:p>
            <a:r>
              <a:rPr lang="en-US" dirty="0"/>
              <a:t>tracking bulk (loose) material as it is mixed and moved</a:t>
            </a:r>
          </a:p>
          <a:p>
            <a:pPr lvl="1"/>
            <a:r>
              <a:rPr lang="en-US" dirty="0"/>
              <a:t>WG20 will address this with data models and practices</a:t>
            </a:r>
          </a:p>
          <a:p>
            <a:r>
              <a:rPr lang="en-US" dirty="0"/>
              <a:t>many different repositories for related data, each having only a part of the picture</a:t>
            </a:r>
          </a:p>
          <a:p>
            <a:pPr lvl="1"/>
            <a:r>
              <a:rPr lang="en-US" dirty="0"/>
              <a:t>Dataset metadata from Data Linking WG supports discovery and retrieval</a:t>
            </a:r>
          </a:p>
          <a:p>
            <a:r>
              <a:rPr lang="en-US" dirty="0"/>
              <a:t>incomplete data and costs of filling those gaps</a:t>
            </a:r>
          </a:p>
          <a:p>
            <a:pPr lvl="1"/>
            <a:r>
              <a:rPr lang="en-US" dirty="0"/>
              <a:t>WG20 or a follow on WG will provide guidelines for data required for specific use cases</a:t>
            </a:r>
          </a:p>
        </p:txBody>
      </p:sp>
      <p:sp>
        <p:nvSpPr>
          <p:cNvPr id="4" name="Slide Number Placeholder 3">
            <a:extLst>
              <a:ext uri="{FF2B5EF4-FFF2-40B4-BE49-F238E27FC236}">
                <a16:creationId xmlns:a16="http://schemas.microsoft.com/office/drawing/2014/main" id="{61F81CB3-AFB0-885F-7758-6D4767060307}"/>
              </a:ext>
            </a:extLst>
          </p:cNvPr>
          <p:cNvSpPr>
            <a:spLocks noGrp="1"/>
          </p:cNvSpPr>
          <p:nvPr>
            <p:ph type="sldNum" sz="quarter" idx="4"/>
          </p:nvPr>
        </p:nvSpPr>
        <p:spPr/>
        <p:txBody>
          <a:bodyPr/>
          <a:lstStyle/>
          <a:p>
            <a:pPr>
              <a:defRPr/>
            </a:pPr>
            <a:fld id="{ADE3A8B2-84D3-49A8-8E03-921EE22FAEA7}" type="slidenum">
              <a:rPr lang="en-US" kern="0" smtClean="0"/>
              <a:pPr>
                <a:defRPr/>
              </a:pPr>
              <a:t>7</a:t>
            </a:fld>
            <a:endParaRPr lang="en-US" kern="0" dirty="0"/>
          </a:p>
        </p:txBody>
      </p:sp>
    </p:spTree>
    <p:extLst>
      <p:ext uri="{BB962C8B-B14F-4D97-AF65-F5344CB8AC3E}">
        <p14:creationId xmlns:p14="http://schemas.microsoft.com/office/powerpoint/2010/main" val="38667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2FE0-6DCE-42E6-321E-ED8C2C6ED830}"/>
              </a:ext>
            </a:extLst>
          </p:cNvPr>
          <p:cNvSpPr>
            <a:spLocks noGrp="1"/>
          </p:cNvSpPr>
          <p:nvPr>
            <p:ph type="title"/>
          </p:nvPr>
        </p:nvSpPr>
        <p:spPr/>
        <p:txBody>
          <a:bodyPr/>
          <a:lstStyle/>
          <a:p>
            <a:r>
              <a:rPr lang="en-US" dirty="0"/>
              <a:t>Past Work</a:t>
            </a:r>
          </a:p>
        </p:txBody>
      </p:sp>
      <p:sp>
        <p:nvSpPr>
          <p:cNvPr id="3" name="Content Placeholder 2">
            <a:extLst>
              <a:ext uri="{FF2B5EF4-FFF2-40B4-BE49-F238E27FC236}">
                <a16:creationId xmlns:a16="http://schemas.microsoft.com/office/drawing/2014/main" id="{DD413385-5CA3-7B60-5366-F2F5FE0401D6}"/>
              </a:ext>
            </a:extLst>
          </p:cNvPr>
          <p:cNvSpPr>
            <a:spLocks noGrp="1"/>
          </p:cNvSpPr>
          <p:nvPr>
            <p:ph idx="1"/>
          </p:nvPr>
        </p:nvSpPr>
        <p:spPr/>
        <p:txBody>
          <a:bodyPr/>
          <a:lstStyle/>
          <a:p>
            <a:r>
              <a:rPr lang="en-US" dirty="0"/>
              <a:t>CART (Commodity Automation for Rail and Truck)</a:t>
            </a:r>
          </a:p>
          <a:p>
            <a:r>
              <a:rPr lang="en-US" dirty="0"/>
              <a:t>Traceability WG</a:t>
            </a:r>
          </a:p>
          <a:p>
            <a:r>
              <a:rPr lang="en-US" dirty="0"/>
              <a:t>In-Field Identification</a:t>
            </a:r>
          </a:p>
          <a:p>
            <a:r>
              <a:rPr lang="en-US" dirty="0"/>
              <a:t>Seeding and harvest </a:t>
            </a:r>
            <a:r>
              <a:rPr lang="en-US" dirty="0" err="1"/>
              <a:t>PoCs</a:t>
            </a:r>
            <a:r>
              <a:rPr lang="en-US" dirty="0"/>
              <a:t> </a:t>
            </a:r>
          </a:p>
          <a:p>
            <a:pPr marL="274320" lvl="1" indent="0">
              <a:buNone/>
            </a:pPr>
            <a:r>
              <a:rPr lang="en-US" dirty="0"/>
              <a:t>(the latest to be presented at Tuesday’s 2pm Data Linking Subcommittee session)</a:t>
            </a:r>
          </a:p>
        </p:txBody>
      </p:sp>
      <p:sp>
        <p:nvSpPr>
          <p:cNvPr id="4" name="Slide Number Placeholder 3">
            <a:extLst>
              <a:ext uri="{FF2B5EF4-FFF2-40B4-BE49-F238E27FC236}">
                <a16:creationId xmlns:a16="http://schemas.microsoft.com/office/drawing/2014/main" id="{30452D61-9A16-D691-9355-F3060A3F4C67}"/>
              </a:ext>
            </a:extLst>
          </p:cNvPr>
          <p:cNvSpPr>
            <a:spLocks noGrp="1"/>
          </p:cNvSpPr>
          <p:nvPr>
            <p:ph type="sldNum" sz="quarter" idx="4"/>
          </p:nvPr>
        </p:nvSpPr>
        <p:spPr/>
        <p:txBody>
          <a:bodyPr/>
          <a:lstStyle/>
          <a:p>
            <a:pPr>
              <a:defRPr/>
            </a:pPr>
            <a:fld id="{ADE3A8B2-84D3-49A8-8E03-921EE22FAEA7}" type="slidenum">
              <a:rPr lang="en-US" kern="0" smtClean="0"/>
              <a:pPr>
                <a:defRPr/>
              </a:pPr>
              <a:t>8</a:t>
            </a:fld>
            <a:endParaRPr lang="en-US" kern="0" dirty="0"/>
          </a:p>
        </p:txBody>
      </p:sp>
    </p:spTree>
    <p:extLst>
      <p:ext uri="{BB962C8B-B14F-4D97-AF65-F5344CB8AC3E}">
        <p14:creationId xmlns:p14="http://schemas.microsoft.com/office/powerpoint/2010/main" val="91730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F1D6-12D6-968E-4F7C-EE3B66E554B7}"/>
              </a:ext>
            </a:extLst>
          </p:cNvPr>
          <p:cNvSpPr>
            <a:spLocks noGrp="1"/>
          </p:cNvSpPr>
          <p:nvPr>
            <p:ph type="title"/>
          </p:nvPr>
        </p:nvSpPr>
        <p:spPr/>
        <p:txBody>
          <a:bodyPr>
            <a:normAutofit fontScale="90000"/>
          </a:bodyPr>
          <a:lstStyle/>
          <a:p>
            <a:r>
              <a:rPr lang="en-US" dirty="0"/>
              <a:t>Key concepts for the Traceability API</a:t>
            </a:r>
          </a:p>
        </p:txBody>
      </p:sp>
      <p:sp>
        <p:nvSpPr>
          <p:cNvPr id="3" name="Content Placeholder 2">
            <a:extLst>
              <a:ext uri="{FF2B5EF4-FFF2-40B4-BE49-F238E27FC236}">
                <a16:creationId xmlns:a16="http://schemas.microsoft.com/office/drawing/2014/main" id="{57F70AEF-BCD4-2F09-8EB2-11A46AF9163E}"/>
              </a:ext>
            </a:extLst>
          </p:cNvPr>
          <p:cNvSpPr>
            <a:spLocks noGrp="1"/>
          </p:cNvSpPr>
          <p:nvPr>
            <p:ph idx="1"/>
          </p:nvPr>
        </p:nvSpPr>
        <p:spPr/>
        <p:txBody>
          <a:bodyPr/>
          <a:lstStyle/>
          <a:p>
            <a:r>
              <a:rPr lang="en-US" dirty="0"/>
              <a:t>Traceable Resource Unit</a:t>
            </a:r>
          </a:p>
          <a:p>
            <a:r>
              <a:rPr lang="en-US" dirty="0"/>
              <a:t>Critical Tracking Event</a:t>
            </a:r>
          </a:p>
          <a:p>
            <a:r>
              <a:rPr lang="en-US" dirty="0"/>
              <a:t>Key Data Elements</a:t>
            </a:r>
          </a:p>
        </p:txBody>
      </p:sp>
      <p:sp>
        <p:nvSpPr>
          <p:cNvPr id="4" name="Slide Number Placeholder 3">
            <a:extLst>
              <a:ext uri="{FF2B5EF4-FFF2-40B4-BE49-F238E27FC236}">
                <a16:creationId xmlns:a16="http://schemas.microsoft.com/office/drawing/2014/main" id="{CFDF3905-691B-98FE-FFA4-2E4088F5A85C}"/>
              </a:ext>
            </a:extLst>
          </p:cNvPr>
          <p:cNvSpPr>
            <a:spLocks noGrp="1"/>
          </p:cNvSpPr>
          <p:nvPr>
            <p:ph type="sldNum" sz="quarter" idx="4"/>
          </p:nvPr>
        </p:nvSpPr>
        <p:spPr/>
        <p:txBody>
          <a:bodyPr/>
          <a:lstStyle/>
          <a:p>
            <a:pPr>
              <a:defRPr/>
            </a:pPr>
            <a:fld id="{ADE3A8B2-84D3-49A8-8E03-921EE22FAEA7}" type="slidenum">
              <a:rPr lang="en-US" kern="0" smtClean="0"/>
              <a:pPr>
                <a:defRPr/>
              </a:pPr>
              <a:t>9</a:t>
            </a:fld>
            <a:endParaRPr lang="en-US" kern="0" dirty="0"/>
          </a:p>
        </p:txBody>
      </p:sp>
    </p:spTree>
    <p:extLst>
      <p:ext uri="{BB962C8B-B14F-4D97-AF65-F5344CB8AC3E}">
        <p14:creationId xmlns:p14="http://schemas.microsoft.com/office/powerpoint/2010/main" val="18134336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7177</TotalTime>
  <Words>964</Words>
  <Application>Microsoft Macintosh PowerPoint</Application>
  <PresentationFormat>On-screen Show (16:9)</PresentationFormat>
  <Paragraphs>113</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Custom Design</vt:lpstr>
      <vt:lpstr>WG20 Traceability API</vt:lpstr>
      <vt:lpstr>API track</vt:lpstr>
      <vt:lpstr>PowerPoint Presentation</vt:lpstr>
      <vt:lpstr>Agenda</vt:lpstr>
      <vt:lpstr>WG20 Traceability API Project Overview</vt:lpstr>
      <vt:lpstr>What are we trying to do and why?</vt:lpstr>
      <vt:lpstr>Challenges</vt:lpstr>
      <vt:lpstr>Past Work</vt:lpstr>
      <vt:lpstr>Key concepts for the Traceability API</vt:lpstr>
      <vt:lpstr>Traceable Resource Unit</vt:lpstr>
      <vt:lpstr>Traceable Resource Unit (continued)</vt:lpstr>
      <vt:lpstr>Critical Tracking Event</vt:lpstr>
      <vt:lpstr>Critical Tracking Event types</vt:lpstr>
      <vt:lpstr>Key Data Elements</vt:lpstr>
      <vt:lpstr>WG20 Charter Review</vt:lpstr>
      <vt:lpstr>Walk through NIST models</vt:lpstr>
      <vt:lpstr>Work on CTE and TRU components in SCORE</vt:lpstr>
      <vt:lpstr>Next Meetings</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Wallace, Evan K. (Fed)</cp:lastModifiedBy>
  <cp:revision>169</cp:revision>
  <cp:lastPrinted>2013-03-18T17:39:17Z</cp:lastPrinted>
  <dcterms:created xsi:type="dcterms:W3CDTF">2013-03-13T19:30:33Z</dcterms:created>
  <dcterms:modified xsi:type="dcterms:W3CDTF">2022-11-14T20:05:03Z</dcterms:modified>
</cp:coreProperties>
</file>