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8" r:id="rId2"/>
    <p:sldId id="335" r:id="rId3"/>
    <p:sldId id="11197" r:id="rId4"/>
    <p:sldId id="11198" r:id="rId5"/>
    <p:sldId id="11199" r:id="rId6"/>
    <p:sldId id="11200" r:id="rId7"/>
    <p:sldId id="11202" r:id="rId8"/>
    <p:sldId id="11172" r:id="rId9"/>
    <p:sldId id="11186" r:id="rId10"/>
    <p:sldId id="11201" r:id="rId11"/>
    <p:sldId id="11187" r:id="rId12"/>
    <p:sldId id="11211" r:id="rId13"/>
    <p:sldId id="11210" r:id="rId14"/>
    <p:sldId id="11212" r:id="rId15"/>
    <p:sldId id="11189" r:id="rId16"/>
    <p:sldId id="11209" r:id="rId17"/>
    <p:sldId id="11183" r:id="rId18"/>
    <p:sldId id="11203" r:id="rId19"/>
    <p:sldId id="11204" r:id="rId20"/>
    <p:sldId id="11205" r:id="rId21"/>
    <p:sldId id="11206" r:id="rId22"/>
    <p:sldId id="11207" r:id="rId23"/>
    <p:sldId id="11208" r:id="rId24"/>
    <p:sldId id="266" r:id="rId25"/>
    <p:sldId id="267" r:id="rId26"/>
    <p:sldId id="341" r:id="rId27"/>
  </p:sldIdLst>
  <p:sldSz cx="9144000" cy="5143500" type="screen16x9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EE7F61-E047-9944-A7C8-11CBCB98C307}">
          <p14:sldIdLst>
            <p14:sldId id="258"/>
            <p14:sldId id="335"/>
            <p14:sldId id="11197"/>
            <p14:sldId id="11198"/>
            <p14:sldId id="11199"/>
            <p14:sldId id="11200"/>
            <p14:sldId id="11202"/>
            <p14:sldId id="11172"/>
            <p14:sldId id="11186"/>
            <p14:sldId id="11201"/>
            <p14:sldId id="11187"/>
            <p14:sldId id="11211"/>
            <p14:sldId id="11210"/>
            <p14:sldId id="11212"/>
            <p14:sldId id="11189"/>
            <p14:sldId id="11209"/>
            <p14:sldId id="11183"/>
            <p14:sldId id="11203"/>
            <p14:sldId id="11204"/>
            <p14:sldId id="11205"/>
            <p14:sldId id="11206"/>
            <p14:sldId id="11207"/>
            <p14:sldId id="11208"/>
            <p14:sldId id="266"/>
            <p14:sldId id="267"/>
            <p14:sldId id="341"/>
          </p14:sldIdLst>
        </p14:section>
        <p14:section name="Untitled Section" id="{1E9DB855-6DE6-534A-B971-D270129F309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0"/>
    <p:restoredTop sz="85102" autoAdjust="0"/>
  </p:normalViewPr>
  <p:slideViewPr>
    <p:cSldViewPr>
      <p:cViewPr varScale="1">
        <p:scale>
          <a:sx n="146" d="100"/>
          <a:sy n="146" d="100"/>
        </p:scale>
        <p:origin x="75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fford Joe USRS" userId="57f3d787-8727-48c6-9bfc-79304c6fa1e0" providerId="ADAL" clId="{5045F9EF-8194-4A49-A60A-347413C2B2D0}"/>
    <pc:docChg chg="custSel delSld modSld modSection">
      <pc:chgData name="Gifford Joe USRS" userId="57f3d787-8727-48c6-9bfc-79304c6fa1e0" providerId="ADAL" clId="{5045F9EF-8194-4A49-A60A-347413C2B2D0}" dt="2022-11-10T17:36:56.675" v="45" actId="1036"/>
      <pc:docMkLst>
        <pc:docMk/>
      </pc:docMkLst>
      <pc:sldChg chg="modSp mod">
        <pc:chgData name="Gifford Joe USRS" userId="57f3d787-8727-48c6-9bfc-79304c6fa1e0" providerId="ADAL" clId="{5045F9EF-8194-4A49-A60A-347413C2B2D0}" dt="2022-11-10T17:36:56.675" v="45" actId="1036"/>
        <pc:sldMkLst>
          <pc:docMk/>
          <pc:sldMk cId="3302722046" sldId="258"/>
        </pc:sldMkLst>
        <pc:spChg chg="mod">
          <ac:chgData name="Gifford Joe USRS" userId="57f3d787-8727-48c6-9bfc-79304c6fa1e0" providerId="ADAL" clId="{5045F9EF-8194-4A49-A60A-347413C2B2D0}" dt="2022-11-10T17:36:56.675" v="45" actId="1036"/>
          <ac:spMkLst>
            <pc:docMk/>
            <pc:sldMk cId="3302722046" sldId="258"/>
            <ac:spMk id="7" creationId="{00000000-0000-0000-0000-000000000000}"/>
          </ac:spMkLst>
        </pc:spChg>
      </pc:sldChg>
      <pc:sldChg chg="del">
        <pc:chgData name="Gifford Joe USRS" userId="57f3d787-8727-48c6-9bfc-79304c6fa1e0" providerId="ADAL" clId="{5045F9EF-8194-4A49-A60A-347413C2B2D0}" dt="2022-11-10T17:36:09.799" v="22" actId="2696"/>
        <pc:sldMkLst>
          <pc:docMk/>
          <pc:sldMk cId="281282289" sldId="336"/>
        </pc:sldMkLst>
      </pc:sldChg>
      <pc:sldChg chg="del">
        <pc:chgData name="Gifford Joe USRS" userId="57f3d787-8727-48c6-9bfc-79304c6fa1e0" providerId="ADAL" clId="{5045F9EF-8194-4A49-A60A-347413C2B2D0}" dt="2022-11-10T17:36:09.799" v="22" actId="2696"/>
        <pc:sldMkLst>
          <pc:docMk/>
          <pc:sldMk cId="3676659113" sldId="337"/>
        </pc:sldMkLst>
      </pc:sldChg>
      <pc:sldChg chg="modSp mod">
        <pc:chgData name="Gifford Joe USRS" userId="57f3d787-8727-48c6-9bfc-79304c6fa1e0" providerId="ADAL" clId="{5045F9EF-8194-4A49-A60A-347413C2B2D0}" dt="2022-11-10T17:36:34.046" v="41" actId="20577"/>
        <pc:sldMkLst>
          <pc:docMk/>
          <pc:sldMk cId="2821090460" sldId="341"/>
        </pc:sldMkLst>
        <pc:spChg chg="mod">
          <ac:chgData name="Gifford Joe USRS" userId="57f3d787-8727-48c6-9bfc-79304c6fa1e0" providerId="ADAL" clId="{5045F9EF-8194-4A49-A60A-347413C2B2D0}" dt="2022-11-10T17:36:34.046" v="41" actId="20577"/>
          <ac:spMkLst>
            <pc:docMk/>
            <pc:sldMk cId="2821090460" sldId="341"/>
            <ac:spMk id="2" creationId="{F6042E33-AEA3-4453-B6D4-F838E0EB97C0}"/>
          </ac:spMkLst>
        </pc:spChg>
      </pc:sldChg>
      <pc:sldChg chg="delSp mod">
        <pc:chgData name="Gifford Joe USRS" userId="57f3d787-8727-48c6-9bfc-79304c6fa1e0" providerId="ADAL" clId="{5045F9EF-8194-4A49-A60A-347413C2B2D0}" dt="2022-11-10T17:35:12.768" v="21" actId="21"/>
        <pc:sldMkLst>
          <pc:docMk/>
          <pc:sldMk cId="3152775651" sldId="11209"/>
        </pc:sldMkLst>
        <pc:spChg chg="del">
          <ac:chgData name="Gifford Joe USRS" userId="57f3d787-8727-48c6-9bfc-79304c6fa1e0" providerId="ADAL" clId="{5045F9EF-8194-4A49-A60A-347413C2B2D0}" dt="2022-11-10T17:35:12.768" v="21" actId="21"/>
          <ac:spMkLst>
            <pc:docMk/>
            <pc:sldMk cId="3152775651" sldId="11209"/>
            <ac:spMk id="3" creationId="{60A6E27A-FCCA-44F6-88D8-19118670E7E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ABCB1C-0D00-4AA3-98FD-F64ACD1E1F7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0B8713-9CA8-49B5-A9A2-AB32A3C0CAF4}">
      <dgm:prSet phldrT="[Text]"/>
      <dgm:spPr/>
      <dgm:t>
        <a:bodyPr/>
        <a:lstStyle/>
        <a:p>
          <a:r>
            <a:rPr lang="en-US" dirty="0"/>
            <a:t>Manufacturer</a:t>
          </a:r>
        </a:p>
      </dgm:t>
    </dgm:pt>
    <dgm:pt modelId="{755F7900-B0B4-4860-827A-D7344141845D}" type="parTrans" cxnId="{838741A1-EA86-4EA1-BB7F-2ADE7B6E9022}">
      <dgm:prSet/>
      <dgm:spPr/>
      <dgm:t>
        <a:bodyPr/>
        <a:lstStyle/>
        <a:p>
          <a:endParaRPr lang="en-US"/>
        </a:p>
      </dgm:t>
    </dgm:pt>
    <dgm:pt modelId="{0910C66A-6592-4B2A-9C57-6CD920935391}" type="sibTrans" cxnId="{838741A1-EA86-4EA1-BB7F-2ADE7B6E9022}">
      <dgm:prSet/>
      <dgm:spPr/>
      <dgm:t>
        <a:bodyPr/>
        <a:lstStyle/>
        <a:p>
          <a:endParaRPr lang="en-US"/>
        </a:p>
      </dgm:t>
    </dgm:pt>
    <dgm:pt modelId="{CF289D87-8F61-4A48-9816-9671DE301821}">
      <dgm:prSet phldrT="[Text]"/>
      <dgm:spPr/>
      <dgm:t>
        <a:bodyPr/>
        <a:lstStyle/>
        <a:p>
          <a:r>
            <a:rPr lang="en-US" dirty="0"/>
            <a:t>Distributor</a:t>
          </a:r>
        </a:p>
      </dgm:t>
    </dgm:pt>
    <dgm:pt modelId="{6EF70719-6A67-4D75-9312-1EFB236A4749}" type="parTrans" cxnId="{75CAD1EA-E2E5-4635-96BD-A76DFB00D2BC}">
      <dgm:prSet/>
      <dgm:spPr/>
      <dgm:t>
        <a:bodyPr/>
        <a:lstStyle/>
        <a:p>
          <a:endParaRPr lang="en-US"/>
        </a:p>
      </dgm:t>
    </dgm:pt>
    <dgm:pt modelId="{6047B1B2-F976-4678-9C53-D8090C4D524C}" type="sibTrans" cxnId="{75CAD1EA-E2E5-4635-96BD-A76DFB00D2BC}">
      <dgm:prSet/>
      <dgm:spPr/>
      <dgm:t>
        <a:bodyPr/>
        <a:lstStyle/>
        <a:p>
          <a:endParaRPr lang="en-US"/>
        </a:p>
      </dgm:t>
    </dgm:pt>
    <dgm:pt modelId="{D43615D1-0437-4B49-9ADA-210CD871657A}">
      <dgm:prSet phldrT="[Text]"/>
      <dgm:spPr/>
      <dgm:t>
        <a:bodyPr/>
        <a:lstStyle/>
        <a:p>
          <a:r>
            <a:rPr lang="en-US" dirty="0"/>
            <a:t>Retailer</a:t>
          </a:r>
        </a:p>
      </dgm:t>
    </dgm:pt>
    <dgm:pt modelId="{37C56682-93FD-4C72-9F97-B1C69A209C98}" type="parTrans" cxnId="{8772F417-9E57-48EB-A365-3992FE756D57}">
      <dgm:prSet/>
      <dgm:spPr/>
      <dgm:t>
        <a:bodyPr/>
        <a:lstStyle/>
        <a:p>
          <a:endParaRPr lang="en-US"/>
        </a:p>
      </dgm:t>
    </dgm:pt>
    <dgm:pt modelId="{8D73CA14-F3A6-4C50-AB3D-FD4FD2670293}" type="sibTrans" cxnId="{8772F417-9E57-48EB-A365-3992FE756D57}">
      <dgm:prSet/>
      <dgm:spPr/>
      <dgm:t>
        <a:bodyPr/>
        <a:lstStyle/>
        <a:p>
          <a:endParaRPr lang="en-US"/>
        </a:p>
      </dgm:t>
    </dgm:pt>
    <dgm:pt modelId="{8EE05AA2-EDD2-43DD-9E85-26AE6532FBA3}">
      <dgm:prSet phldrT="[Text]"/>
      <dgm:spPr/>
      <dgm:t>
        <a:bodyPr/>
        <a:lstStyle/>
        <a:p>
          <a:r>
            <a:rPr lang="en-US" dirty="0"/>
            <a:t>Field Operator</a:t>
          </a:r>
        </a:p>
      </dgm:t>
    </dgm:pt>
    <dgm:pt modelId="{A3ACC160-F7E9-4686-B520-DDE30B94C5E8}" type="parTrans" cxnId="{F26CF8D7-43EC-4A55-9333-065B59CC9501}">
      <dgm:prSet/>
      <dgm:spPr/>
      <dgm:t>
        <a:bodyPr/>
        <a:lstStyle/>
        <a:p>
          <a:endParaRPr lang="en-US"/>
        </a:p>
      </dgm:t>
    </dgm:pt>
    <dgm:pt modelId="{7B22FB7A-F2CB-4DA0-806C-2D87387E2906}" type="sibTrans" cxnId="{F26CF8D7-43EC-4A55-9333-065B59CC9501}">
      <dgm:prSet/>
      <dgm:spPr/>
      <dgm:t>
        <a:bodyPr/>
        <a:lstStyle/>
        <a:p>
          <a:endParaRPr lang="en-US"/>
        </a:p>
      </dgm:t>
    </dgm:pt>
    <dgm:pt modelId="{C5D9745A-CE98-4F55-9666-29AD0DCB25D3}">
      <dgm:prSet phldrT="[Text]"/>
      <dgm:spPr/>
      <dgm:t>
        <a:bodyPr/>
        <a:lstStyle/>
        <a:p>
          <a:r>
            <a:rPr lang="en-US" dirty="0"/>
            <a:t>Farmer</a:t>
          </a:r>
        </a:p>
      </dgm:t>
    </dgm:pt>
    <dgm:pt modelId="{CBA6CBBC-A40B-4B83-8263-39F4F5ABD043}" type="parTrans" cxnId="{945301C8-28B5-465C-ABE9-EA15E4D9B713}">
      <dgm:prSet/>
      <dgm:spPr/>
      <dgm:t>
        <a:bodyPr/>
        <a:lstStyle/>
        <a:p>
          <a:endParaRPr lang="en-US"/>
        </a:p>
      </dgm:t>
    </dgm:pt>
    <dgm:pt modelId="{6221BF57-4953-4DBC-BE78-61A57B68D14D}" type="sibTrans" cxnId="{945301C8-28B5-465C-ABE9-EA15E4D9B713}">
      <dgm:prSet/>
      <dgm:spPr/>
      <dgm:t>
        <a:bodyPr/>
        <a:lstStyle/>
        <a:p>
          <a:endParaRPr lang="en-US"/>
        </a:p>
      </dgm:t>
    </dgm:pt>
    <dgm:pt modelId="{BE983B12-57C6-4A3A-B37F-F892C0EDAEA6}">
      <dgm:prSet phldrT="[Text]"/>
      <dgm:spPr/>
      <dgm:t>
        <a:bodyPr/>
        <a:lstStyle/>
        <a:p>
          <a:r>
            <a:rPr lang="en-US" dirty="0"/>
            <a:t>Product Catalog</a:t>
          </a:r>
        </a:p>
      </dgm:t>
    </dgm:pt>
    <dgm:pt modelId="{E3D7B533-4489-4B2F-AE1D-A2C6C7C6703F}" type="parTrans" cxnId="{D69ACD0D-4ECC-4E36-8E1E-BBB09714B554}">
      <dgm:prSet/>
      <dgm:spPr/>
      <dgm:t>
        <a:bodyPr/>
        <a:lstStyle/>
        <a:p>
          <a:endParaRPr lang="en-US"/>
        </a:p>
      </dgm:t>
    </dgm:pt>
    <dgm:pt modelId="{F6AC4FC8-FACC-470B-A2CC-C4710AF3A73D}" type="sibTrans" cxnId="{D69ACD0D-4ECC-4E36-8E1E-BBB09714B554}">
      <dgm:prSet/>
      <dgm:spPr/>
      <dgm:t>
        <a:bodyPr/>
        <a:lstStyle/>
        <a:p>
          <a:endParaRPr lang="en-US"/>
        </a:p>
      </dgm:t>
    </dgm:pt>
    <dgm:pt modelId="{11EF31C6-E56E-43CD-9B27-00C28F3450F3}">
      <dgm:prSet phldrT="[Text]"/>
      <dgm:spPr/>
      <dgm:t>
        <a:bodyPr/>
        <a:lstStyle/>
        <a:p>
          <a:r>
            <a:rPr lang="en-US" dirty="0"/>
            <a:t>Agronomic</a:t>
          </a:r>
        </a:p>
      </dgm:t>
    </dgm:pt>
    <dgm:pt modelId="{82C3C4A1-4474-482C-9033-E927B1F0FD45}" type="parTrans" cxnId="{443B7E1D-5304-4CEC-9F10-0DE9B3CD10F6}">
      <dgm:prSet/>
      <dgm:spPr/>
      <dgm:t>
        <a:bodyPr/>
        <a:lstStyle/>
        <a:p>
          <a:endParaRPr lang="en-US"/>
        </a:p>
      </dgm:t>
    </dgm:pt>
    <dgm:pt modelId="{A35BA25A-4949-4AFE-A1B6-05279F1A16AB}" type="sibTrans" cxnId="{443B7E1D-5304-4CEC-9F10-0DE9B3CD10F6}">
      <dgm:prSet/>
      <dgm:spPr/>
      <dgm:t>
        <a:bodyPr/>
        <a:lstStyle/>
        <a:p>
          <a:endParaRPr lang="en-US"/>
        </a:p>
      </dgm:t>
    </dgm:pt>
    <dgm:pt modelId="{0F5A2ACC-24F6-4F3D-9C3B-BE2D0EC4E344}">
      <dgm:prSet phldrT="[Text]"/>
      <dgm:spPr/>
      <dgm:t>
        <a:bodyPr/>
        <a:lstStyle/>
        <a:p>
          <a:r>
            <a:rPr lang="en-US" dirty="0"/>
            <a:t>R&amp;D Product Spec</a:t>
          </a:r>
        </a:p>
      </dgm:t>
    </dgm:pt>
    <dgm:pt modelId="{AE451589-0990-4675-B451-CD51D50AADC2}" type="parTrans" cxnId="{7C69D83B-A457-4B82-BC62-3A5975B4D739}">
      <dgm:prSet/>
      <dgm:spPr/>
      <dgm:t>
        <a:bodyPr/>
        <a:lstStyle/>
        <a:p>
          <a:endParaRPr lang="en-US"/>
        </a:p>
      </dgm:t>
    </dgm:pt>
    <dgm:pt modelId="{3CB65698-C4C1-4BDA-85DB-7034A76D5D04}" type="sibTrans" cxnId="{7C69D83B-A457-4B82-BC62-3A5975B4D739}">
      <dgm:prSet/>
      <dgm:spPr/>
      <dgm:t>
        <a:bodyPr/>
        <a:lstStyle/>
        <a:p>
          <a:endParaRPr lang="en-US"/>
        </a:p>
      </dgm:t>
    </dgm:pt>
    <dgm:pt modelId="{40828C97-C26E-4331-B996-FBA57B2F5B8E}">
      <dgm:prSet phldrT="[Text]"/>
      <dgm:spPr/>
      <dgm:t>
        <a:bodyPr/>
        <a:lstStyle/>
        <a:p>
          <a:r>
            <a:rPr lang="en-US" dirty="0"/>
            <a:t>Packaging</a:t>
          </a:r>
        </a:p>
      </dgm:t>
    </dgm:pt>
    <dgm:pt modelId="{9DF1AD61-028E-4968-AF7C-50D38D0F35FE}" type="parTrans" cxnId="{DDE2BDFC-EADF-4AD1-B77C-1875F077FD00}">
      <dgm:prSet/>
      <dgm:spPr/>
      <dgm:t>
        <a:bodyPr/>
        <a:lstStyle/>
        <a:p>
          <a:endParaRPr lang="en-US"/>
        </a:p>
      </dgm:t>
    </dgm:pt>
    <dgm:pt modelId="{157E39A2-68C1-4B2E-BA43-92642E9BCE79}" type="sibTrans" cxnId="{DDE2BDFC-EADF-4AD1-B77C-1875F077FD00}">
      <dgm:prSet/>
      <dgm:spPr/>
      <dgm:t>
        <a:bodyPr/>
        <a:lstStyle/>
        <a:p>
          <a:endParaRPr lang="en-US"/>
        </a:p>
      </dgm:t>
    </dgm:pt>
    <dgm:pt modelId="{217FB957-7AEB-4856-B6F8-8B802F9161C3}">
      <dgm:prSet phldrT="[Text]"/>
      <dgm:spPr/>
      <dgm:t>
        <a:bodyPr/>
        <a:lstStyle/>
        <a:p>
          <a:r>
            <a:rPr lang="en-US" dirty="0"/>
            <a:t>Warehouse Locations</a:t>
          </a:r>
        </a:p>
      </dgm:t>
    </dgm:pt>
    <dgm:pt modelId="{84105AB1-5B44-41E6-8A35-B5D9533BF7E9}" type="parTrans" cxnId="{4487384D-8C74-437A-8BD5-85B144ED7E00}">
      <dgm:prSet/>
      <dgm:spPr/>
      <dgm:t>
        <a:bodyPr/>
        <a:lstStyle/>
        <a:p>
          <a:endParaRPr lang="en-US"/>
        </a:p>
      </dgm:t>
    </dgm:pt>
    <dgm:pt modelId="{D88D05E7-98B2-4F6D-A185-AFE392584CAF}" type="sibTrans" cxnId="{4487384D-8C74-437A-8BD5-85B144ED7E00}">
      <dgm:prSet/>
      <dgm:spPr/>
      <dgm:t>
        <a:bodyPr/>
        <a:lstStyle/>
        <a:p>
          <a:endParaRPr lang="en-US"/>
        </a:p>
      </dgm:t>
    </dgm:pt>
    <dgm:pt modelId="{4AC2F85D-B99D-48B5-9CA1-817D80C63DAB}">
      <dgm:prSet phldrT="[Text]"/>
      <dgm:spPr/>
      <dgm:t>
        <a:bodyPr/>
        <a:lstStyle/>
        <a:p>
          <a:r>
            <a:rPr lang="en-US" dirty="0"/>
            <a:t>Manufacturing Batch/ Lot</a:t>
          </a:r>
        </a:p>
      </dgm:t>
    </dgm:pt>
    <dgm:pt modelId="{527B5141-FA05-4016-86F6-7C8732751326}" type="parTrans" cxnId="{47F80CE8-8711-471F-AC70-44F4E16A5DEA}">
      <dgm:prSet/>
      <dgm:spPr/>
      <dgm:t>
        <a:bodyPr/>
        <a:lstStyle/>
        <a:p>
          <a:endParaRPr lang="en-US"/>
        </a:p>
      </dgm:t>
    </dgm:pt>
    <dgm:pt modelId="{733D0CE1-BD2C-4A0B-8D94-4E4AD126CFCB}" type="sibTrans" cxnId="{47F80CE8-8711-471F-AC70-44F4E16A5DEA}">
      <dgm:prSet/>
      <dgm:spPr/>
      <dgm:t>
        <a:bodyPr/>
        <a:lstStyle/>
        <a:p>
          <a:endParaRPr lang="en-US"/>
        </a:p>
      </dgm:t>
    </dgm:pt>
    <dgm:pt modelId="{A0E26435-E008-4C0E-B7BA-197244D8409D}">
      <dgm:prSet phldrT="[Text]"/>
      <dgm:spPr/>
      <dgm:t>
        <a:bodyPr/>
        <a:lstStyle/>
        <a:p>
          <a:r>
            <a:rPr lang="en-US" dirty="0"/>
            <a:t>E-Commerce</a:t>
          </a:r>
        </a:p>
      </dgm:t>
    </dgm:pt>
    <dgm:pt modelId="{44868814-AC7C-4445-9E3F-81F478E005B6}" type="parTrans" cxnId="{BECAB251-EC19-4BB0-8FAF-F56AE56A1A49}">
      <dgm:prSet/>
      <dgm:spPr/>
      <dgm:t>
        <a:bodyPr/>
        <a:lstStyle/>
        <a:p>
          <a:endParaRPr lang="en-US"/>
        </a:p>
      </dgm:t>
    </dgm:pt>
    <dgm:pt modelId="{2C82C3C2-A166-4F60-9373-98E5B1DE24F0}" type="sibTrans" cxnId="{BECAB251-EC19-4BB0-8FAF-F56AE56A1A49}">
      <dgm:prSet/>
      <dgm:spPr/>
      <dgm:t>
        <a:bodyPr/>
        <a:lstStyle/>
        <a:p>
          <a:endParaRPr lang="en-US"/>
        </a:p>
      </dgm:t>
    </dgm:pt>
    <dgm:pt modelId="{8999B3C6-9A4A-472F-B38F-27F0EEA9C8CC}">
      <dgm:prSet phldrT="[Text]"/>
      <dgm:spPr/>
      <dgm:t>
        <a:bodyPr/>
        <a:lstStyle/>
        <a:p>
          <a:r>
            <a:rPr lang="en-US" dirty="0"/>
            <a:t>Shipments with Lot/Batch</a:t>
          </a:r>
        </a:p>
      </dgm:t>
    </dgm:pt>
    <dgm:pt modelId="{73EE803C-6C48-4E3B-8725-939D0F04E9D9}" type="parTrans" cxnId="{1EC90858-D636-4600-916C-0900C3988C51}">
      <dgm:prSet/>
      <dgm:spPr/>
      <dgm:t>
        <a:bodyPr/>
        <a:lstStyle/>
        <a:p>
          <a:endParaRPr lang="en-US"/>
        </a:p>
      </dgm:t>
    </dgm:pt>
    <dgm:pt modelId="{D90B2227-D69F-47F3-BFD5-BBF0A6354868}" type="sibTrans" cxnId="{1EC90858-D636-4600-916C-0900C3988C51}">
      <dgm:prSet/>
      <dgm:spPr/>
      <dgm:t>
        <a:bodyPr/>
        <a:lstStyle/>
        <a:p>
          <a:endParaRPr lang="en-US"/>
        </a:p>
      </dgm:t>
    </dgm:pt>
    <dgm:pt modelId="{62A412AD-478E-453D-87AC-8EAC7BA2C2B4}">
      <dgm:prSet phldrT="[Text]"/>
      <dgm:spPr/>
      <dgm:t>
        <a:bodyPr/>
        <a:lstStyle/>
        <a:p>
          <a:r>
            <a:rPr lang="en-US" dirty="0"/>
            <a:t>Agronomic Recommendations</a:t>
          </a:r>
        </a:p>
      </dgm:t>
    </dgm:pt>
    <dgm:pt modelId="{822094CE-3EC5-4A3D-9E71-26ACE56CF04E}" type="parTrans" cxnId="{70908479-F163-47D4-A3C9-A6DAAA635428}">
      <dgm:prSet/>
      <dgm:spPr/>
      <dgm:t>
        <a:bodyPr/>
        <a:lstStyle/>
        <a:p>
          <a:endParaRPr lang="en-US"/>
        </a:p>
      </dgm:t>
    </dgm:pt>
    <dgm:pt modelId="{97AC66C2-DA9E-4FE5-AC10-EFDE861A0EE9}" type="sibTrans" cxnId="{70908479-F163-47D4-A3C9-A6DAAA635428}">
      <dgm:prSet/>
      <dgm:spPr/>
      <dgm:t>
        <a:bodyPr/>
        <a:lstStyle/>
        <a:p>
          <a:endParaRPr lang="en-US"/>
        </a:p>
      </dgm:t>
    </dgm:pt>
    <dgm:pt modelId="{EBED3A24-33EC-42C1-83C5-756CA488E671}">
      <dgm:prSet phldrT="[Text]"/>
      <dgm:spPr/>
      <dgm:t>
        <a:bodyPr/>
        <a:lstStyle/>
        <a:p>
          <a:r>
            <a:rPr lang="en-US" dirty="0"/>
            <a:t>Sales</a:t>
          </a:r>
        </a:p>
      </dgm:t>
    </dgm:pt>
    <dgm:pt modelId="{9A8E80C0-F931-4182-AD3D-1D876173FCA7}" type="parTrans" cxnId="{DFBDFB9D-7AFF-4A58-BB8C-A0ABBC392995}">
      <dgm:prSet/>
      <dgm:spPr/>
      <dgm:t>
        <a:bodyPr/>
        <a:lstStyle/>
        <a:p>
          <a:endParaRPr lang="en-US"/>
        </a:p>
      </dgm:t>
    </dgm:pt>
    <dgm:pt modelId="{F9107B81-04F4-4F53-ABA8-5FFB27BC178B}" type="sibTrans" cxnId="{DFBDFB9D-7AFF-4A58-BB8C-A0ABBC392995}">
      <dgm:prSet/>
      <dgm:spPr/>
      <dgm:t>
        <a:bodyPr/>
        <a:lstStyle/>
        <a:p>
          <a:endParaRPr lang="en-US"/>
        </a:p>
      </dgm:t>
    </dgm:pt>
    <dgm:pt modelId="{F6015B5F-DB68-493F-B513-89F006E772CB}">
      <dgm:prSet phldrT="[Text]"/>
      <dgm:spPr/>
      <dgm:t>
        <a:bodyPr/>
        <a:lstStyle/>
        <a:p>
          <a:r>
            <a:rPr lang="en-US" dirty="0"/>
            <a:t>Shipments with Lot/Batch</a:t>
          </a:r>
        </a:p>
      </dgm:t>
    </dgm:pt>
    <dgm:pt modelId="{E471D034-EBF4-48A3-B72C-326A962080A2}" type="parTrans" cxnId="{0D3FE9EC-148E-4E52-8077-6B2127C6B64E}">
      <dgm:prSet/>
      <dgm:spPr/>
      <dgm:t>
        <a:bodyPr/>
        <a:lstStyle/>
        <a:p>
          <a:endParaRPr lang="en-US"/>
        </a:p>
      </dgm:t>
    </dgm:pt>
    <dgm:pt modelId="{91E6F685-44D9-41AC-8F05-92F36A48686C}" type="sibTrans" cxnId="{0D3FE9EC-148E-4E52-8077-6B2127C6B64E}">
      <dgm:prSet/>
      <dgm:spPr/>
      <dgm:t>
        <a:bodyPr/>
        <a:lstStyle/>
        <a:p>
          <a:endParaRPr lang="en-US"/>
        </a:p>
      </dgm:t>
    </dgm:pt>
    <dgm:pt modelId="{6F83D089-8C93-4BBE-9EDD-C587B99A894E}">
      <dgm:prSet phldrT="[Text]"/>
      <dgm:spPr/>
      <dgm:t>
        <a:bodyPr/>
        <a:lstStyle/>
        <a:p>
          <a:r>
            <a:rPr lang="en-US" dirty="0"/>
            <a:t>Planning</a:t>
          </a:r>
        </a:p>
      </dgm:t>
    </dgm:pt>
    <dgm:pt modelId="{CD1FA166-497B-4052-9C68-A7EC270258D4}" type="parTrans" cxnId="{FEEA1BE9-8357-40A3-91E2-66F0C18F894A}">
      <dgm:prSet/>
      <dgm:spPr/>
      <dgm:t>
        <a:bodyPr/>
        <a:lstStyle/>
        <a:p>
          <a:endParaRPr lang="en-US"/>
        </a:p>
      </dgm:t>
    </dgm:pt>
    <dgm:pt modelId="{46A761B5-2EDE-4F5D-829B-7D8607E97214}" type="sibTrans" cxnId="{FEEA1BE9-8357-40A3-91E2-66F0C18F894A}">
      <dgm:prSet/>
      <dgm:spPr/>
      <dgm:t>
        <a:bodyPr/>
        <a:lstStyle/>
        <a:p>
          <a:endParaRPr lang="en-US"/>
        </a:p>
      </dgm:t>
    </dgm:pt>
    <dgm:pt modelId="{A980B81A-F272-4F52-8131-63ABF61908F5}">
      <dgm:prSet phldrT="[Text]"/>
      <dgm:spPr/>
      <dgm:t>
        <a:bodyPr/>
        <a:lstStyle/>
        <a:p>
          <a:r>
            <a:rPr lang="en-US" dirty="0"/>
            <a:t>Receipts with Lot/ Batch</a:t>
          </a:r>
        </a:p>
      </dgm:t>
    </dgm:pt>
    <dgm:pt modelId="{6B70172C-358F-4748-8094-F739E41CF696}" type="parTrans" cxnId="{0654CEB2-1FA7-4D8E-A690-E8CDEC82D37E}">
      <dgm:prSet/>
      <dgm:spPr/>
      <dgm:t>
        <a:bodyPr/>
        <a:lstStyle/>
        <a:p>
          <a:endParaRPr lang="en-US"/>
        </a:p>
      </dgm:t>
    </dgm:pt>
    <dgm:pt modelId="{A2EA0D6D-E46C-4342-B08F-F85134A423C4}" type="sibTrans" cxnId="{0654CEB2-1FA7-4D8E-A690-E8CDEC82D37E}">
      <dgm:prSet/>
      <dgm:spPr/>
      <dgm:t>
        <a:bodyPr/>
        <a:lstStyle/>
        <a:p>
          <a:endParaRPr lang="en-US"/>
        </a:p>
      </dgm:t>
    </dgm:pt>
    <dgm:pt modelId="{FC4FA671-561A-4644-AC87-AA06930EA6EA}">
      <dgm:prSet phldrT="[Text]"/>
      <dgm:spPr/>
      <dgm:t>
        <a:bodyPr/>
        <a:lstStyle/>
        <a:p>
          <a:r>
            <a:rPr lang="en-US" dirty="0"/>
            <a:t>Finance</a:t>
          </a:r>
        </a:p>
      </dgm:t>
    </dgm:pt>
    <dgm:pt modelId="{9FA1A35A-1E81-4CAA-BDDD-F9D7AEA9A9D8}" type="parTrans" cxnId="{B587047A-1D54-4BED-B5D9-E97512D931A2}">
      <dgm:prSet/>
      <dgm:spPr/>
      <dgm:t>
        <a:bodyPr/>
        <a:lstStyle/>
        <a:p>
          <a:endParaRPr lang="en-US"/>
        </a:p>
      </dgm:t>
    </dgm:pt>
    <dgm:pt modelId="{ACC350A4-271B-45EC-849D-A4BA18F5B92A}" type="sibTrans" cxnId="{B587047A-1D54-4BED-B5D9-E97512D931A2}">
      <dgm:prSet/>
      <dgm:spPr/>
      <dgm:t>
        <a:bodyPr/>
        <a:lstStyle/>
        <a:p>
          <a:endParaRPr lang="en-US"/>
        </a:p>
      </dgm:t>
    </dgm:pt>
    <dgm:pt modelId="{A8D57703-C865-46A9-9F6D-6F53EB9A3034}">
      <dgm:prSet phldrT="[Text]"/>
      <dgm:spPr/>
      <dgm:t>
        <a:bodyPr/>
        <a:lstStyle/>
        <a:p>
          <a:r>
            <a:rPr lang="en-US" dirty="0"/>
            <a:t>Assets</a:t>
          </a:r>
        </a:p>
      </dgm:t>
    </dgm:pt>
    <dgm:pt modelId="{FA3137E5-B440-427B-B44A-1F53729F8CE8}" type="parTrans" cxnId="{877D2A2B-777D-47FA-8DC1-7927ADEA3742}">
      <dgm:prSet/>
      <dgm:spPr/>
      <dgm:t>
        <a:bodyPr/>
        <a:lstStyle/>
        <a:p>
          <a:endParaRPr lang="en-US"/>
        </a:p>
      </dgm:t>
    </dgm:pt>
    <dgm:pt modelId="{D605E270-2BC1-4AC1-A285-E1779267839A}" type="sibTrans" cxnId="{877D2A2B-777D-47FA-8DC1-7927ADEA3742}">
      <dgm:prSet/>
      <dgm:spPr/>
      <dgm:t>
        <a:bodyPr/>
        <a:lstStyle/>
        <a:p>
          <a:endParaRPr lang="en-US"/>
        </a:p>
      </dgm:t>
    </dgm:pt>
    <dgm:pt modelId="{854ADADA-A44C-4AF4-838F-1E8BA7069ABF}">
      <dgm:prSet phldrT="[Text]"/>
      <dgm:spPr/>
      <dgm:t>
        <a:bodyPr/>
        <a:lstStyle/>
        <a:p>
          <a:r>
            <a:rPr lang="en-US" dirty="0"/>
            <a:t>Asset Utilization</a:t>
          </a:r>
        </a:p>
      </dgm:t>
    </dgm:pt>
    <dgm:pt modelId="{F1F31AFB-A99A-484E-A8E7-159DC1B1FCE4}" type="parTrans" cxnId="{18D2BB9F-EB44-4F72-8DCC-6D78DA7BFF16}">
      <dgm:prSet/>
      <dgm:spPr/>
      <dgm:t>
        <a:bodyPr/>
        <a:lstStyle/>
        <a:p>
          <a:endParaRPr lang="en-US"/>
        </a:p>
      </dgm:t>
    </dgm:pt>
    <dgm:pt modelId="{C2A0D975-880C-46B8-93E7-83980C483DB6}" type="sibTrans" cxnId="{18D2BB9F-EB44-4F72-8DCC-6D78DA7BFF16}">
      <dgm:prSet/>
      <dgm:spPr/>
      <dgm:t>
        <a:bodyPr/>
        <a:lstStyle/>
        <a:p>
          <a:endParaRPr lang="en-US"/>
        </a:p>
      </dgm:t>
    </dgm:pt>
    <dgm:pt modelId="{3F1319B5-E5E1-4B39-8E8E-951CDFB8622C}">
      <dgm:prSet phldrT="[Text]"/>
      <dgm:spPr/>
      <dgm:t>
        <a:bodyPr/>
        <a:lstStyle/>
        <a:p>
          <a:r>
            <a:rPr lang="en-US" dirty="0"/>
            <a:t>Work Order</a:t>
          </a:r>
        </a:p>
      </dgm:t>
    </dgm:pt>
    <dgm:pt modelId="{2CCDAA80-0455-48A5-9019-2806C9179968}" type="parTrans" cxnId="{D22DBDC4-91E4-46DC-BBCF-BABB95338203}">
      <dgm:prSet/>
      <dgm:spPr/>
      <dgm:t>
        <a:bodyPr/>
        <a:lstStyle/>
        <a:p>
          <a:endParaRPr lang="en-US"/>
        </a:p>
      </dgm:t>
    </dgm:pt>
    <dgm:pt modelId="{4A5E5424-8C26-4045-9151-74922B1B428F}" type="sibTrans" cxnId="{D22DBDC4-91E4-46DC-BBCF-BABB95338203}">
      <dgm:prSet/>
      <dgm:spPr/>
      <dgm:t>
        <a:bodyPr/>
        <a:lstStyle/>
        <a:p>
          <a:endParaRPr lang="en-US"/>
        </a:p>
      </dgm:t>
    </dgm:pt>
    <dgm:pt modelId="{209A8DCC-A34D-4600-8E41-AEA728498E78}">
      <dgm:prSet phldrT="[Text]"/>
      <dgm:spPr/>
      <dgm:t>
        <a:bodyPr/>
        <a:lstStyle/>
        <a:p>
          <a:r>
            <a:rPr lang="en-US" dirty="0"/>
            <a:t>Product Identification with Lot /Batch</a:t>
          </a:r>
        </a:p>
      </dgm:t>
    </dgm:pt>
    <dgm:pt modelId="{97656312-1A8A-40B5-B2DC-3032B0DF581C}" type="parTrans" cxnId="{5DDD4F99-F479-49D7-8FC9-E2DE1443F7C0}">
      <dgm:prSet/>
      <dgm:spPr/>
      <dgm:t>
        <a:bodyPr/>
        <a:lstStyle/>
        <a:p>
          <a:endParaRPr lang="en-US"/>
        </a:p>
      </dgm:t>
    </dgm:pt>
    <dgm:pt modelId="{8F0D4700-3742-47E9-9856-06520E6FDB0C}" type="sibTrans" cxnId="{5DDD4F99-F479-49D7-8FC9-E2DE1443F7C0}">
      <dgm:prSet/>
      <dgm:spPr/>
      <dgm:t>
        <a:bodyPr/>
        <a:lstStyle/>
        <a:p>
          <a:endParaRPr lang="en-US"/>
        </a:p>
      </dgm:t>
    </dgm:pt>
    <dgm:pt modelId="{258303F8-219A-43B9-B726-E6F4FA267289}">
      <dgm:prSet phldrT="[Text]"/>
      <dgm:spPr/>
      <dgm:t>
        <a:bodyPr/>
        <a:lstStyle/>
        <a:p>
          <a:r>
            <a:rPr lang="en-US" dirty="0"/>
            <a:t>Work Record Datasets (CN, Seed, CP, Harvesting)</a:t>
          </a:r>
        </a:p>
      </dgm:t>
    </dgm:pt>
    <dgm:pt modelId="{9665EB46-914B-4E53-A311-D583040394DD}" type="parTrans" cxnId="{48D05A0E-BAA6-42F1-A90C-669F49757BA9}">
      <dgm:prSet/>
      <dgm:spPr/>
      <dgm:t>
        <a:bodyPr/>
        <a:lstStyle/>
        <a:p>
          <a:endParaRPr lang="en-US"/>
        </a:p>
      </dgm:t>
    </dgm:pt>
    <dgm:pt modelId="{FF4725FE-5B8F-4C08-BA82-C47CC6B89B85}" type="sibTrans" cxnId="{48D05A0E-BAA6-42F1-A90C-669F49757BA9}">
      <dgm:prSet/>
      <dgm:spPr/>
      <dgm:t>
        <a:bodyPr/>
        <a:lstStyle/>
        <a:p>
          <a:endParaRPr lang="en-US"/>
        </a:p>
      </dgm:t>
    </dgm:pt>
    <dgm:pt modelId="{780BA050-73A6-4AA4-9793-E9A3E08BD207}" type="pres">
      <dgm:prSet presAssocID="{5CABCB1C-0D00-4AA3-98FD-F64ACD1E1F7A}" presName="cycle" presStyleCnt="0">
        <dgm:presLayoutVars>
          <dgm:dir/>
          <dgm:resizeHandles val="exact"/>
        </dgm:presLayoutVars>
      </dgm:prSet>
      <dgm:spPr/>
    </dgm:pt>
    <dgm:pt modelId="{B8C814A1-3F18-4AAF-ABC4-380BF3A38C71}" type="pres">
      <dgm:prSet presAssocID="{4B0B8713-9CA8-49B5-A9A2-AB32A3C0CAF4}" presName="node" presStyleLbl="node1" presStyleIdx="0" presStyleCnt="5">
        <dgm:presLayoutVars>
          <dgm:bulletEnabled val="1"/>
        </dgm:presLayoutVars>
      </dgm:prSet>
      <dgm:spPr/>
    </dgm:pt>
    <dgm:pt modelId="{9B05E215-DD76-4D8B-BFA6-DC952FAAFAE9}" type="pres">
      <dgm:prSet presAssocID="{4B0B8713-9CA8-49B5-A9A2-AB32A3C0CAF4}" presName="spNode" presStyleCnt="0"/>
      <dgm:spPr/>
    </dgm:pt>
    <dgm:pt modelId="{FA64245D-FCEE-4012-827A-1BC0336940B0}" type="pres">
      <dgm:prSet presAssocID="{0910C66A-6592-4B2A-9C57-6CD920935391}" presName="sibTrans" presStyleLbl="sibTrans1D1" presStyleIdx="0" presStyleCnt="5"/>
      <dgm:spPr/>
    </dgm:pt>
    <dgm:pt modelId="{ADD2D71D-679B-4689-9E9C-82D55EAAABCD}" type="pres">
      <dgm:prSet presAssocID="{CF289D87-8F61-4A48-9816-9671DE301821}" presName="node" presStyleLbl="node1" presStyleIdx="1" presStyleCnt="5">
        <dgm:presLayoutVars>
          <dgm:bulletEnabled val="1"/>
        </dgm:presLayoutVars>
      </dgm:prSet>
      <dgm:spPr/>
    </dgm:pt>
    <dgm:pt modelId="{2A1795D0-E538-48A5-BF3E-1F40F22C8BB9}" type="pres">
      <dgm:prSet presAssocID="{CF289D87-8F61-4A48-9816-9671DE301821}" presName="spNode" presStyleCnt="0"/>
      <dgm:spPr/>
    </dgm:pt>
    <dgm:pt modelId="{8D0ABDDF-6FC0-4033-A107-CDBF3833AD7F}" type="pres">
      <dgm:prSet presAssocID="{6047B1B2-F976-4678-9C53-D8090C4D524C}" presName="sibTrans" presStyleLbl="sibTrans1D1" presStyleIdx="1" presStyleCnt="5"/>
      <dgm:spPr/>
    </dgm:pt>
    <dgm:pt modelId="{414FF57B-76F2-432F-926E-5D7D5694FDBC}" type="pres">
      <dgm:prSet presAssocID="{D43615D1-0437-4B49-9ADA-210CD871657A}" presName="node" presStyleLbl="node1" presStyleIdx="2" presStyleCnt="5">
        <dgm:presLayoutVars>
          <dgm:bulletEnabled val="1"/>
        </dgm:presLayoutVars>
      </dgm:prSet>
      <dgm:spPr/>
    </dgm:pt>
    <dgm:pt modelId="{400F1B36-05C6-401A-8E22-2D7D3DF1E048}" type="pres">
      <dgm:prSet presAssocID="{D43615D1-0437-4B49-9ADA-210CD871657A}" presName="spNode" presStyleCnt="0"/>
      <dgm:spPr/>
    </dgm:pt>
    <dgm:pt modelId="{BDA091CF-5DDF-416C-BB52-336B46F4762C}" type="pres">
      <dgm:prSet presAssocID="{8D73CA14-F3A6-4C50-AB3D-FD4FD2670293}" presName="sibTrans" presStyleLbl="sibTrans1D1" presStyleIdx="2" presStyleCnt="5"/>
      <dgm:spPr/>
    </dgm:pt>
    <dgm:pt modelId="{B36F900E-78D7-4BAC-8F3B-D20E49C0DA71}" type="pres">
      <dgm:prSet presAssocID="{C5D9745A-CE98-4F55-9666-29AD0DCB25D3}" presName="node" presStyleLbl="node1" presStyleIdx="3" presStyleCnt="5">
        <dgm:presLayoutVars>
          <dgm:bulletEnabled val="1"/>
        </dgm:presLayoutVars>
      </dgm:prSet>
      <dgm:spPr/>
    </dgm:pt>
    <dgm:pt modelId="{47D95051-A058-4B3A-9832-A10CEEB2EF9B}" type="pres">
      <dgm:prSet presAssocID="{C5D9745A-CE98-4F55-9666-29AD0DCB25D3}" presName="spNode" presStyleCnt="0"/>
      <dgm:spPr/>
    </dgm:pt>
    <dgm:pt modelId="{098A1EC1-4CE5-401A-B705-B576F6D11FA3}" type="pres">
      <dgm:prSet presAssocID="{6221BF57-4953-4DBC-BE78-61A57B68D14D}" presName="sibTrans" presStyleLbl="sibTrans1D1" presStyleIdx="3" presStyleCnt="5"/>
      <dgm:spPr/>
    </dgm:pt>
    <dgm:pt modelId="{0C51333B-ECEB-441C-95DB-86C059D52F1A}" type="pres">
      <dgm:prSet presAssocID="{8EE05AA2-EDD2-43DD-9E85-26AE6532FBA3}" presName="node" presStyleLbl="node1" presStyleIdx="4" presStyleCnt="5">
        <dgm:presLayoutVars>
          <dgm:bulletEnabled val="1"/>
        </dgm:presLayoutVars>
      </dgm:prSet>
      <dgm:spPr/>
    </dgm:pt>
    <dgm:pt modelId="{9CF12ACC-9663-4E49-9F62-AF06801290AB}" type="pres">
      <dgm:prSet presAssocID="{8EE05AA2-EDD2-43DD-9E85-26AE6532FBA3}" presName="spNode" presStyleCnt="0"/>
      <dgm:spPr/>
    </dgm:pt>
    <dgm:pt modelId="{8D3512F8-F379-488A-BEFA-71C1F0669862}" type="pres">
      <dgm:prSet presAssocID="{7B22FB7A-F2CB-4DA0-806C-2D87387E2906}" presName="sibTrans" presStyleLbl="sibTrans1D1" presStyleIdx="4" presStyleCnt="5"/>
      <dgm:spPr/>
    </dgm:pt>
  </dgm:ptLst>
  <dgm:cxnLst>
    <dgm:cxn modelId="{4F6A1900-72BB-49AE-A894-A52326705742}" type="presOf" srcId="{C5D9745A-CE98-4F55-9666-29AD0DCB25D3}" destId="{B36F900E-78D7-4BAC-8F3B-D20E49C0DA71}" srcOrd="0" destOrd="0" presId="urn:microsoft.com/office/officeart/2005/8/layout/cycle5"/>
    <dgm:cxn modelId="{D3ACEE07-C489-4455-8662-4D5AE0EB1CE6}" type="presOf" srcId="{FC4FA671-561A-4644-AC87-AA06930EA6EA}" destId="{B36F900E-78D7-4BAC-8F3B-D20E49C0DA71}" srcOrd="0" destOrd="3" presId="urn:microsoft.com/office/officeart/2005/8/layout/cycle5"/>
    <dgm:cxn modelId="{D69ACD0D-4ECC-4E36-8E1E-BBB09714B554}" srcId="{4B0B8713-9CA8-49B5-A9A2-AB32A3C0CAF4}" destId="{BE983B12-57C6-4A3A-B37F-F892C0EDAEA6}" srcOrd="0" destOrd="0" parTransId="{E3D7B533-4489-4B2F-AE1D-A2C6C7C6703F}" sibTransId="{F6AC4FC8-FACC-470B-A2CC-C4710AF3A73D}"/>
    <dgm:cxn modelId="{DB32000E-32A6-481E-800A-097D8AB6A738}" type="presOf" srcId="{209A8DCC-A34D-4600-8E41-AEA728498E78}" destId="{0C51333B-ECEB-441C-95DB-86C059D52F1A}" srcOrd="0" destOrd="2" presId="urn:microsoft.com/office/officeart/2005/8/layout/cycle5"/>
    <dgm:cxn modelId="{48D05A0E-BAA6-42F1-A90C-669F49757BA9}" srcId="{8EE05AA2-EDD2-43DD-9E85-26AE6532FBA3}" destId="{258303F8-219A-43B9-B726-E6F4FA267289}" srcOrd="2" destOrd="0" parTransId="{9665EB46-914B-4E53-A311-D583040394DD}" sibTransId="{FF4725FE-5B8F-4C08-BA82-C47CC6B89B85}"/>
    <dgm:cxn modelId="{8772F417-9E57-48EB-A365-3992FE756D57}" srcId="{5CABCB1C-0D00-4AA3-98FD-F64ACD1E1F7A}" destId="{D43615D1-0437-4B49-9ADA-210CD871657A}" srcOrd="2" destOrd="0" parTransId="{37C56682-93FD-4C72-9F97-B1C69A209C98}" sibTransId="{8D73CA14-F3A6-4C50-AB3D-FD4FD2670293}"/>
    <dgm:cxn modelId="{443B7E1D-5304-4CEC-9F10-0DE9B3CD10F6}" srcId="{4B0B8713-9CA8-49B5-A9A2-AB32A3C0CAF4}" destId="{11EF31C6-E56E-43CD-9B27-00C28F3450F3}" srcOrd="3" destOrd="0" parTransId="{82C3C4A1-4474-482C-9033-E927B1F0FD45}" sibTransId="{A35BA25A-4949-4AFE-A1B6-05279F1A16AB}"/>
    <dgm:cxn modelId="{E33EE427-4E0B-48DA-A909-D68398345681}" type="presOf" srcId="{6221BF57-4953-4DBC-BE78-61A57B68D14D}" destId="{098A1EC1-4CE5-401A-B705-B576F6D11FA3}" srcOrd="0" destOrd="0" presId="urn:microsoft.com/office/officeart/2005/8/layout/cycle5"/>
    <dgm:cxn modelId="{877D2A2B-777D-47FA-8DC1-7927ADEA3742}" srcId="{C5D9745A-CE98-4F55-9666-29AD0DCB25D3}" destId="{A8D57703-C865-46A9-9F6D-6F53EB9A3034}" srcOrd="1" destOrd="0" parTransId="{FA3137E5-B440-427B-B44A-1F53729F8CE8}" sibTransId="{D605E270-2BC1-4AC1-A285-E1779267839A}"/>
    <dgm:cxn modelId="{96B24D2B-44B1-4055-81D9-12A05D14640B}" type="presOf" srcId="{8EE05AA2-EDD2-43DD-9E85-26AE6532FBA3}" destId="{0C51333B-ECEB-441C-95DB-86C059D52F1A}" srcOrd="0" destOrd="0" presId="urn:microsoft.com/office/officeart/2005/8/layout/cycle5"/>
    <dgm:cxn modelId="{9511DD2C-9652-4F2F-A543-59CDF17F44BA}" type="presOf" srcId="{40828C97-C26E-4331-B996-FBA57B2F5B8E}" destId="{B8C814A1-3F18-4AAF-ABC4-380BF3A38C71}" srcOrd="0" destOrd="3" presId="urn:microsoft.com/office/officeart/2005/8/layout/cycle5"/>
    <dgm:cxn modelId="{5E419D2D-A419-4A32-A8BB-F7E5430A8968}" type="presOf" srcId="{4AC2F85D-B99D-48B5-9CA1-817D80C63DAB}" destId="{B8C814A1-3F18-4AAF-ABC4-380BF3A38C71}" srcOrd="0" destOrd="5" presId="urn:microsoft.com/office/officeart/2005/8/layout/cycle5"/>
    <dgm:cxn modelId="{C7F25F36-C4E3-41A3-B0F2-5EA80459266C}" type="presOf" srcId="{0910C66A-6592-4B2A-9C57-6CD920935391}" destId="{FA64245D-FCEE-4012-827A-1BC0336940B0}" srcOrd="0" destOrd="0" presId="urn:microsoft.com/office/officeart/2005/8/layout/cycle5"/>
    <dgm:cxn modelId="{7C69D83B-A457-4B82-BC62-3A5975B4D739}" srcId="{4B0B8713-9CA8-49B5-A9A2-AB32A3C0CAF4}" destId="{0F5A2ACC-24F6-4F3D-9C3B-BE2D0EC4E344}" srcOrd="1" destOrd="0" parTransId="{AE451589-0990-4675-B451-CD51D50AADC2}" sibTransId="{3CB65698-C4C1-4BDA-85DB-7034A76D5D04}"/>
    <dgm:cxn modelId="{479A033E-EDA5-4C97-9A15-6852CA55A68D}" type="presOf" srcId="{8D73CA14-F3A6-4C50-AB3D-FD4FD2670293}" destId="{BDA091CF-5DDF-416C-BB52-336B46F4762C}" srcOrd="0" destOrd="0" presId="urn:microsoft.com/office/officeart/2005/8/layout/cycle5"/>
    <dgm:cxn modelId="{86232D45-F533-4A6F-81BF-DCD3EE0DEE06}" type="presOf" srcId="{A0E26435-E008-4C0E-B7BA-197244D8409D}" destId="{ADD2D71D-679B-4689-9E9C-82D55EAAABCD}" srcOrd="0" destOrd="2" presId="urn:microsoft.com/office/officeart/2005/8/layout/cycle5"/>
    <dgm:cxn modelId="{BC2FB16B-5C23-404F-B5CC-3660E38A605A}" type="presOf" srcId="{CF289D87-8F61-4A48-9816-9671DE301821}" destId="{ADD2D71D-679B-4689-9E9C-82D55EAAABCD}" srcOrd="0" destOrd="0" presId="urn:microsoft.com/office/officeart/2005/8/layout/cycle5"/>
    <dgm:cxn modelId="{0A21506C-B290-4BE2-ABAC-0EE09F2E1FE2}" type="presOf" srcId="{217FB957-7AEB-4856-B6F8-8B802F9161C3}" destId="{ADD2D71D-679B-4689-9E9C-82D55EAAABCD}" srcOrd="0" destOrd="1" presId="urn:microsoft.com/office/officeart/2005/8/layout/cycle5"/>
    <dgm:cxn modelId="{40E6ED4C-6748-49DC-AFBD-37E7936FD335}" type="presOf" srcId="{6F83D089-8C93-4BBE-9EDD-C587B99A894E}" destId="{B36F900E-78D7-4BAC-8F3B-D20E49C0DA71}" srcOrd="0" destOrd="1" presId="urn:microsoft.com/office/officeart/2005/8/layout/cycle5"/>
    <dgm:cxn modelId="{4487384D-8C74-437A-8BD5-85B144ED7E00}" srcId="{CF289D87-8F61-4A48-9816-9671DE301821}" destId="{217FB957-7AEB-4856-B6F8-8B802F9161C3}" srcOrd="0" destOrd="0" parTransId="{84105AB1-5B44-41E6-8A35-B5D9533BF7E9}" sibTransId="{D88D05E7-98B2-4F6D-A185-AFE392584CAF}"/>
    <dgm:cxn modelId="{F297F56D-A30C-4371-84F8-7E31A39BCAE5}" type="presOf" srcId="{8999B3C6-9A4A-472F-B38F-27F0EEA9C8CC}" destId="{ADD2D71D-679B-4689-9E9C-82D55EAAABCD}" srcOrd="0" destOrd="3" presId="urn:microsoft.com/office/officeart/2005/8/layout/cycle5"/>
    <dgm:cxn modelId="{0648676F-3D83-4DCD-9623-3654497E0D6E}" type="presOf" srcId="{A8D57703-C865-46A9-9F6D-6F53EB9A3034}" destId="{B36F900E-78D7-4BAC-8F3B-D20E49C0DA71}" srcOrd="0" destOrd="2" presId="urn:microsoft.com/office/officeart/2005/8/layout/cycle5"/>
    <dgm:cxn modelId="{BECAB251-EC19-4BB0-8FAF-F56AE56A1A49}" srcId="{CF289D87-8F61-4A48-9816-9671DE301821}" destId="{A0E26435-E008-4C0E-B7BA-197244D8409D}" srcOrd="1" destOrd="0" parTransId="{44868814-AC7C-4445-9E3F-81F478E005B6}" sibTransId="{2C82C3C2-A166-4F60-9373-98E5B1DE24F0}"/>
    <dgm:cxn modelId="{1EC90858-D636-4600-916C-0900C3988C51}" srcId="{CF289D87-8F61-4A48-9816-9671DE301821}" destId="{8999B3C6-9A4A-472F-B38F-27F0EEA9C8CC}" srcOrd="2" destOrd="0" parTransId="{73EE803C-6C48-4E3B-8725-939D0F04E9D9}" sibTransId="{D90B2227-D69F-47F3-BFD5-BBF0A6354868}"/>
    <dgm:cxn modelId="{BA9E1058-3A34-4286-A185-ED483077EB3B}" type="presOf" srcId="{7B22FB7A-F2CB-4DA0-806C-2D87387E2906}" destId="{8D3512F8-F379-488A-BEFA-71C1F0669862}" srcOrd="0" destOrd="0" presId="urn:microsoft.com/office/officeart/2005/8/layout/cycle5"/>
    <dgm:cxn modelId="{CFD0B358-3F2C-4BC7-920A-BB54B339E72B}" type="presOf" srcId="{3F1319B5-E5E1-4B39-8E8E-951CDFB8622C}" destId="{B36F900E-78D7-4BAC-8F3B-D20E49C0DA71}" srcOrd="0" destOrd="5" presId="urn:microsoft.com/office/officeart/2005/8/layout/cycle5"/>
    <dgm:cxn modelId="{70908479-F163-47D4-A3C9-A6DAAA635428}" srcId="{D43615D1-0437-4B49-9ADA-210CD871657A}" destId="{62A412AD-478E-453D-87AC-8EAC7BA2C2B4}" srcOrd="0" destOrd="0" parTransId="{822094CE-3EC5-4A3D-9E71-26ACE56CF04E}" sibTransId="{97AC66C2-DA9E-4FE5-AC10-EFDE861A0EE9}"/>
    <dgm:cxn modelId="{B587047A-1D54-4BED-B5D9-E97512D931A2}" srcId="{C5D9745A-CE98-4F55-9666-29AD0DCB25D3}" destId="{FC4FA671-561A-4644-AC87-AA06930EA6EA}" srcOrd="2" destOrd="0" parTransId="{9FA1A35A-1E81-4CAA-BDDD-F9D7AEA9A9D8}" sibTransId="{ACC350A4-271B-45EC-849D-A4BA18F5B92A}"/>
    <dgm:cxn modelId="{86401B84-B3EB-4C4E-AD8C-881BE4F26CC1}" type="presOf" srcId="{258303F8-219A-43B9-B726-E6F4FA267289}" destId="{0C51333B-ECEB-441C-95DB-86C059D52F1A}" srcOrd="0" destOrd="3" presId="urn:microsoft.com/office/officeart/2005/8/layout/cycle5"/>
    <dgm:cxn modelId="{9273FF84-0239-4819-89CD-53E3EC909440}" type="presOf" srcId="{11EF31C6-E56E-43CD-9B27-00C28F3450F3}" destId="{B8C814A1-3F18-4AAF-ABC4-380BF3A38C71}" srcOrd="0" destOrd="4" presId="urn:microsoft.com/office/officeart/2005/8/layout/cycle5"/>
    <dgm:cxn modelId="{31213599-A916-4CC3-BE93-E3441EB8756B}" type="presOf" srcId="{5CABCB1C-0D00-4AA3-98FD-F64ACD1E1F7A}" destId="{780BA050-73A6-4AA4-9793-E9A3E08BD207}" srcOrd="0" destOrd="0" presId="urn:microsoft.com/office/officeart/2005/8/layout/cycle5"/>
    <dgm:cxn modelId="{5DDD4F99-F479-49D7-8FC9-E2DE1443F7C0}" srcId="{8EE05AA2-EDD2-43DD-9E85-26AE6532FBA3}" destId="{209A8DCC-A34D-4600-8E41-AEA728498E78}" srcOrd="1" destOrd="0" parTransId="{97656312-1A8A-40B5-B2DC-3032B0DF581C}" sibTransId="{8F0D4700-3742-47E9-9856-06520E6FDB0C}"/>
    <dgm:cxn modelId="{1291299D-D96B-43E9-85FC-77AAC9314E23}" type="presOf" srcId="{D43615D1-0437-4B49-9ADA-210CD871657A}" destId="{414FF57B-76F2-432F-926E-5D7D5694FDBC}" srcOrd="0" destOrd="0" presId="urn:microsoft.com/office/officeart/2005/8/layout/cycle5"/>
    <dgm:cxn modelId="{DFBDFB9D-7AFF-4A58-BB8C-A0ABBC392995}" srcId="{D43615D1-0437-4B49-9ADA-210CD871657A}" destId="{EBED3A24-33EC-42C1-83C5-756CA488E671}" srcOrd="1" destOrd="0" parTransId="{9A8E80C0-F931-4182-AD3D-1D876173FCA7}" sibTransId="{F9107B81-04F4-4F53-ABA8-5FFB27BC178B}"/>
    <dgm:cxn modelId="{18D2BB9F-EB44-4F72-8DCC-6D78DA7BFF16}" srcId="{8EE05AA2-EDD2-43DD-9E85-26AE6532FBA3}" destId="{854ADADA-A44C-4AF4-838F-1E8BA7069ABF}" srcOrd="0" destOrd="0" parTransId="{F1F31AFB-A99A-484E-A8E7-159DC1B1FCE4}" sibTransId="{C2A0D975-880C-46B8-93E7-83980C483DB6}"/>
    <dgm:cxn modelId="{838741A1-EA86-4EA1-BB7F-2ADE7B6E9022}" srcId="{5CABCB1C-0D00-4AA3-98FD-F64ACD1E1F7A}" destId="{4B0B8713-9CA8-49B5-A9A2-AB32A3C0CAF4}" srcOrd="0" destOrd="0" parTransId="{755F7900-B0B4-4860-827A-D7344141845D}" sibTransId="{0910C66A-6592-4B2A-9C57-6CD920935391}"/>
    <dgm:cxn modelId="{B6D0D1B0-A920-4111-90E6-210AB0E98C9A}" type="presOf" srcId="{A980B81A-F272-4F52-8131-63ABF61908F5}" destId="{B36F900E-78D7-4BAC-8F3B-D20E49C0DA71}" srcOrd="0" destOrd="4" presId="urn:microsoft.com/office/officeart/2005/8/layout/cycle5"/>
    <dgm:cxn modelId="{0654CEB2-1FA7-4D8E-A690-E8CDEC82D37E}" srcId="{C5D9745A-CE98-4F55-9666-29AD0DCB25D3}" destId="{A980B81A-F272-4F52-8131-63ABF61908F5}" srcOrd="3" destOrd="0" parTransId="{6B70172C-358F-4748-8094-F739E41CF696}" sibTransId="{A2EA0D6D-E46C-4342-B08F-F85134A423C4}"/>
    <dgm:cxn modelId="{FDEB40B3-B6A3-4E02-B247-081993E770B7}" type="presOf" srcId="{4B0B8713-9CA8-49B5-A9A2-AB32A3C0CAF4}" destId="{B8C814A1-3F18-4AAF-ABC4-380BF3A38C71}" srcOrd="0" destOrd="0" presId="urn:microsoft.com/office/officeart/2005/8/layout/cycle5"/>
    <dgm:cxn modelId="{15BCC3B8-6FC9-482D-AA4D-42BD9F16E4A0}" type="presOf" srcId="{62A412AD-478E-453D-87AC-8EAC7BA2C2B4}" destId="{414FF57B-76F2-432F-926E-5D7D5694FDBC}" srcOrd="0" destOrd="1" presId="urn:microsoft.com/office/officeart/2005/8/layout/cycle5"/>
    <dgm:cxn modelId="{8083ABB9-6C70-4D71-B986-EA1EBAE81345}" type="presOf" srcId="{854ADADA-A44C-4AF4-838F-1E8BA7069ABF}" destId="{0C51333B-ECEB-441C-95DB-86C059D52F1A}" srcOrd="0" destOrd="1" presId="urn:microsoft.com/office/officeart/2005/8/layout/cycle5"/>
    <dgm:cxn modelId="{D22DBDC4-91E4-46DC-BBCF-BABB95338203}" srcId="{C5D9745A-CE98-4F55-9666-29AD0DCB25D3}" destId="{3F1319B5-E5E1-4B39-8E8E-951CDFB8622C}" srcOrd="4" destOrd="0" parTransId="{2CCDAA80-0455-48A5-9019-2806C9179968}" sibTransId="{4A5E5424-8C26-4045-9151-74922B1B428F}"/>
    <dgm:cxn modelId="{945301C8-28B5-465C-ABE9-EA15E4D9B713}" srcId="{5CABCB1C-0D00-4AA3-98FD-F64ACD1E1F7A}" destId="{C5D9745A-CE98-4F55-9666-29AD0DCB25D3}" srcOrd="3" destOrd="0" parTransId="{CBA6CBBC-A40B-4B83-8263-39F4F5ABD043}" sibTransId="{6221BF57-4953-4DBC-BE78-61A57B68D14D}"/>
    <dgm:cxn modelId="{92C034C8-58F9-402E-AB48-740AC4E03879}" type="presOf" srcId="{0F5A2ACC-24F6-4F3D-9C3B-BE2D0EC4E344}" destId="{B8C814A1-3F18-4AAF-ABC4-380BF3A38C71}" srcOrd="0" destOrd="2" presId="urn:microsoft.com/office/officeart/2005/8/layout/cycle5"/>
    <dgm:cxn modelId="{B38480D1-9410-4984-A56C-41D09410D424}" type="presOf" srcId="{BE983B12-57C6-4A3A-B37F-F892C0EDAEA6}" destId="{B8C814A1-3F18-4AAF-ABC4-380BF3A38C71}" srcOrd="0" destOrd="1" presId="urn:microsoft.com/office/officeart/2005/8/layout/cycle5"/>
    <dgm:cxn modelId="{4872E6D2-4448-460A-9D10-C051288F7617}" type="presOf" srcId="{EBED3A24-33EC-42C1-83C5-756CA488E671}" destId="{414FF57B-76F2-432F-926E-5D7D5694FDBC}" srcOrd="0" destOrd="2" presId="urn:microsoft.com/office/officeart/2005/8/layout/cycle5"/>
    <dgm:cxn modelId="{F26CF8D7-43EC-4A55-9333-065B59CC9501}" srcId="{5CABCB1C-0D00-4AA3-98FD-F64ACD1E1F7A}" destId="{8EE05AA2-EDD2-43DD-9E85-26AE6532FBA3}" srcOrd="4" destOrd="0" parTransId="{A3ACC160-F7E9-4686-B520-DDE30B94C5E8}" sibTransId="{7B22FB7A-F2CB-4DA0-806C-2D87387E2906}"/>
    <dgm:cxn modelId="{991AACDC-C6B7-458F-8954-9B42C1D06FCB}" type="presOf" srcId="{6047B1B2-F976-4678-9C53-D8090C4D524C}" destId="{8D0ABDDF-6FC0-4033-A107-CDBF3833AD7F}" srcOrd="0" destOrd="0" presId="urn:microsoft.com/office/officeart/2005/8/layout/cycle5"/>
    <dgm:cxn modelId="{47F80CE8-8711-471F-AC70-44F4E16A5DEA}" srcId="{4B0B8713-9CA8-49B5-A9A2-AB32A3C0CAF4}" destId="{4AC2F85D-B99D-48B5-9CA1-817D80C63DAB}" srcOrd="4" destOrd="0" parTransId="{527B5141-FA05-4016-86F6-7C8732751326}" sibTransId="{733D0CE1-BD2C-4A0B-8D94-4E4AD126CFCB}"/>
    <dgm:cxn modelId="{FEEA1BE9-8357-40A3-91E2-66F0C18F894A}" srcId="{C5D9745A-CE98-4F55-9666-29AD0DCB25D3}" destId="{6F83D089-8C93-4BBE-9EDD-C587B99A894E}" srcOrd="0" destOrd="0" parTransId="{CD1FA166-497B-4052-9C68-A7EC270258D4}" sibTransId="{46A761B5-2EDE-4F5D-829B-7D8607E97214}"/>
    <dgm:cxn modelId="{75CAD1EA-E2E5-4635-96BD-A76DFB00D2BC}" srcId="{5CABCB1C-0D00-4AA3-98FD-F64ACD1E1F7A}" destId="{CF289D87-8F61-4A48-9816-9671DE301821}" srcOrd="1" destOrd="0" parTransId="{6EF70719-6A67-4D75-9312-1EFB236A4749}" sibTransId="{6047B1B2-F976-4678-9C53-D8090C4D524C}"/>
    <dgm:cxn modelId="{3859EFEA-B3AE-4BD8-B986-2077E0EFCD40}" type="presOf" srcId="{F6015B5F-DB68-493F-B513-89F006E772CB}" destId="{414FF57B-76F2-432F-926E-5D7D5694FDBC}" srcOrd="0" destOrd="3" presId="urn:microsoft.com/office/officeart/2005/8/layout/cycle5"/>
    <dgm:cxn modelId="{0D3FE9EC-148E-4E52-8077-6B2127C6B64E}" srcId="{D43615D1-0437-4B49-9ADA-210CD871657A}" destId="{F6015B5F-DB68-493F-B513-89F006E772CB}" srcOrd="2" destOrd="0" parTransId="{E471D034-EBF4-48A3-B72C-326A962080A2}" sibTransId="{91E6F685-44D9-41AC-8F05-92F36A48686C}"/>
    <dgm:cxn modelId="{DDE2BDFC-EADF-4AD1-B77C-1875F077FD00}" srcId="{4B0B8713-9CA8-49B5-A9A2-AB32A3C0CAF4}" destId="{40828C97-C26E-4331-B996-FBA57B2F5B8E}" srcOrd="2" destOrd="0" parTransId="{9DF1AD61-028E-4968-AF7C-50D38D0F35FE}" sibTransId="{157E39A2-68C1-4B2E-BA43-92642E9BCE79}"/>
    <dgm:cxn modelId="{0CB2E68E-A201-4A3A-884C-DD9BD7347560}" type="presParOf" srcId="{780BA050-73A6-4AA4-9793-E9A3E08BD207}" destId="{B8C814A1-3F18-4AAF-ABC4-380BF3A38C71}" srcOrd="0" destOrd="0" presId="urn:microsoft.com/office/officeart/2005/8/layout/cycle5"/>
    <dgm:cxn modelId="{01481466-744E-4E70-89E1-29695E9AD00F}" type="presParOf" srcId="{780BA050-73A6-4AA4-9793-E9A3E08BD207}" destId="{9B05E215-DD76-4D8B-BFA6-DC952FAAFAE9}" srcOrd="1" destOrd="0" presId="urn:microsoft.com/office/officeart/2005/8/layout/cycle5"/>
    <dgm:cxn modelId="{0445669E-ADE4-4AEF-B0A5-201611B6AF4E}" type="presParOf" srcId="{780BA050-73A6-4AA4-9793-E9A3E08BD207}" destId="{FA64245D-FCEE-4012-827A-1BC0336940B0}" srcOrd="2" destOrd="0" presId="urn:microsoft.com/office/officeart/2005/8/layout/cycle5"/>
    <dgm:cxn modelId="{C116BD7D-9219-4463-889D-6FECEB7DFF81}" type="presParOf" srcId="{780BA050-73A6-4AA4-9793-E9A3E08BD207}" destId="{ADD2D71D-679B-4689-9E9C-82D55EAAABCD}" srcOrd="3" destOrd="0" presId="urn:microsoft.com/office/officeart/2005/8/layout/cycle5"/>
    <dgm:cxn modelId="{9BC6B6FE-1FD0-4B2D-836F-DA4E1B7BCCC6}" type="presParOf" srcId="{780BA050-73A6-4AA4-9793-E9A3E08BD207}" destId="{2A1795D0-E538-48A5-BF3E-1F40F22C8BB9}" srcOrd="4" destOrd="0" presId="urn:microsoft.com/office/officeart/2005/8/layout/cycle5"/>
    <dgm:cxn modelId="{EA75F977-4F86-48E5-9447-1B8D2115BE6D}" type="presParOf" srcId="{780BA050-73A6-4AA4-9793-E9A3E08BD207}" destId="{8D0ABDDF-6FC0-4033-A107-CDBF3833AD7F}" srcOrd="5" destOrd="0" presId="urn:microsoft.com/office/officeart/2005/8/layout/cycle5"/>
    <dgm:cxn modelId="{7537DBB0-AF2D-4CD2-A006-5A420EBAF24C}" type="presParOf" srcId="{780BA050-73A6-4AA4-9793-E9A3E08BD207}" destId="{414FF57B-76F2-432F-926E-5D7D5694FDBC}" srcOrd="6" destOrd="0" presId="urn:microsoft.com/office/officeart/2005/8/layout/cycle5"/>
    <dgm:cxn modelId="{24F21FA9-8DCE-408E-B150-5A7B3DE61F60}" type="presParOf" srcId="{780BA050-73A6-4AA4-9793-E9A3E08BD207}" destId="{400F1B36-05C6-401A-8E22-2D7D3DF1E048}" srcOrd="7" destOrd="0" presId="urn:microsoft.com/office/officeart/2005/8/layout/cycle5"/>
    <dgm:cxn modelId="{48D424F5-190C-4093-B24E-EEC9E81BE8EE}" type="presParOf" srcId="{780BA050-73A6-4AA4-9793-E9A3E08BD207}" destId="{BDA091CF-5DDF-416C-BB52-336B46F4762C}" srcOrd="8" destOrd="0" presId="urn:microsoft.com/office/officeart/2005/8/layout/cycle5"/>
    <dgm:cxn modelId="{2C41166A-AF75-4A8E-96A9-5B37EDF96942}" type="presParOf" srcId="{780BA050-73A6-4AA4-9793-E9A3E08BD207}" destId="{B36F900E-78D7-4BAC-8F3B-D20E49C0DA71}" srcOrd="9" destOrd="0" presId="urn:microsoft.com/office/officeart/2005/8/layout/cycle5"/>
    <dgm:cxn modelId="{FBE5960A-81E8-436D-8F16-81AC506C163C}" type="presParOf" srcId="{780BA050-73A6-4AA4-9793-E9A3E08BD207}" destId="{47D95051-A058-4B3A-9832-A10CEEB2EF9B}" srcOrd="10" destOrd="0" presId="urn:microsoft.com/office/officeart/2005/8/layout/cycle5"/>
    <dgm:cxn modelId="{3DC8F812-AA72-404B-97AE-EC38384C489A}" type="presParOf" srcId="{780BA050-73A6-4AA4-9793-E9A3E08BD207}" destId="{098A1EC1-4CE5-401A-B705-B576F6D11FA3}" srcOrd="11" destOrd="0" presId="urn:microsoft.com/office/officeart/2005/8/layout/cycle5"/>
    <dgm:cxn modelId="{06BDAA3D-BFB0-4CF2-8258-C3E0F10FCBD5}" type="presParOf" srcId="{780BA050-73A6-4AA4-9793-E9A3E08BD207}" destId="{0C51333B-ECEB-441C-95DB-86C059D52F1A}" srcOrd="12" destOrd="0" presId="urn:microsoft.com/office/officeart/2005/8/layout/cycle5"/>
    <dgm:cxn modelId="{68F04E50-9059-4BB4-891F-E878E4059132}" type="presParOf" srcId="{780BA050-73A6-4AA4-9793-E9A3E08BD207}" destId="{9CF12ACC-9663-4E49-9F62-AF06801290AB}" srcOrd="13" destOrd="0" presId="urn:microsoft.com/office/officeart/2005/8/layout/cycle5"/>
    <dgm:cxn modelId="{C543A0F6-C118-42B9-9322-569E7403DC93}" type="presParOf" srcId="{780BA050-73A6-4AA4-9793-E9A3E08BD207}" destId="{8D3512F8-F379-488A-BEFA-71C1F066986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814A1-3F18-4AAF-ABC4-380BF3A38C71}">
      <dsp:nvSpPr>
        <dsp:cNvPr id="0" name=""/>
        <dsp:cNvSpPr/>
      </dsp:nvSpPr>
      <dsp:spPr>
        <a:xfrm>
          <a:off x="3363589" y="1686"/>
          <a:ext cx="1241162" cy="806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Manufacturer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Product Catalog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R&amp;D Product Spec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Packaging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Agronomic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Manufacturing Batch/ Lot</a:t>
          </a:r>
        </a:p>
      </dsp:txBody>
      <dsp:txXfrm>
        <a:off x="3402972" y="41069"/>
        <a:ext cx="1162396" cy="727989"/>
      </dsp:txXfrm>
    </dsp:sp>
    <dsp:sp modelId="{FA64245D-FCEE-4012-827A-1BC0336940B0}">
      <dsp:nvSpPr>
        <dsp:cNvPr id="0" name=""/>
        <dsp:cNvSpPr/>
      </dsp:nvSpPr>
      <dsp:spPr>
        <a:xfrm>
          <a:off x="2373463" y="405064"/>
          <a:ext cx="3221414" cy="3221414"/>
        </a:xfrm>
        <a:custGeom>
          <a:avLst/>
          <a:gdLst/>
          <a:ahLst/>
          <a:cxnLst/>
          <a:rect l="0" t="0" r="0" b="0"/>
          <a:pathLst>
            <a:path>
              <a:moveTo>
                <a:pt x="2397292" y="205125"/>
              </a:moveTo>
              <a:arcTo wR="1610707" hR="1610707" stAng="17953923" swAng="121076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2D71D-679B-4689-9E9C-82D55EAAABCD}">
      <dsp:nvSpPr>
        <dsp:cNvPr id="0" name=""/>
        <dsp:cNvSpPr/>
      </dsp:nvSpPr>
      <dsp:spPr>
        <a:xfrm>
          <a:off x="4895463" y="1114657"/>
          <a:ext cx="1241162" cy="806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Distributor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Warehouse Locations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E-Commerce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Shipments with Lot/Batch</a:t>
          </a:r>
        </a:p>
      </dsp:txBody>
      <dsp:txXfrm>
        <a:off x="4934846" y="1154040"/>
        <a:ext cx="1162396" cy="727989"/>
      </dsp:txXfrm>
    </dsp:sp>
    <dsp:sp modelId="{8D0ABDDF-6FC0-4033-A107-CDBF3833AD7F}">
      <dsp:nvSpPr>
        <dsp:cNvPr id="0" name=""/>
        <dsp:cNvSpPr/>
      </dsp:nvSpPr>
      <dsp:spPr>
        <a:xfrm>
          <a:off x="2373463" y="405064"/>
          <a:ext cx="3221414" cy="3221414"/>
        </a:xfrm>
        <a:custGeom>
          <a:avLst/>
          <a:gdLst/>
          <a:ahLst/>
          <a:cxnLst/>
          <a:rect l="0" t="0" r="0" b="0"/>
          <a:pathLst>
            <a:path>
              <a:moveTo>
                <a:pt x="3217542" y="1722324"/>
              </a:moveTo>
              <a:arcTo wR="1610707" hR="1610707" stAng="21838417" swAng="13591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FF57B-76F2-432F-926E-5D7D5694FDBC}">
      <dsp:nvSpPr>
        <dsp:cNvPr id="0" name=""/>
        <dsp:cNvSpPr/>
      </dsp:nvSpPr>
      <dsp:spPr>
        <a:xfrm>
          <a:off x="4310339" y="2915483"/>
          <a:ext cx="1241162" cy="806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Retailer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Agronomic Recommendations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Sales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Shipments with Lot/Batch</a:t>
          </a:r>
        </a:p>
      </dsp:txBody>
      <dsp:txXfrm>
        <a:off x="4349722" y="2954866"/>
        <a:ext cx="1162396" cy="727989"/>
      </dsp:txXfrm>
    </dsp:sp>
    <dsp:sp modelId="{BDA091CF-5DDF-416C-BB52-336B46F4762C}">
      <dsp:nvSpPr>
        <dsp:cNvPr id="0" name=""/>
        <dsp:cNvSpPr/>
      </dsp:nvSpPr>
      <dsp:spPr>
        <a:xfrm>
          <a:off x="2373463" y="405064"/>
          <a:ext cx="3221414" cy="3221414"/>
        </a:xfrm>
        <a:custGeom>
          <a:avLst/>
          <a:gdLst/>
          <a:ahLst/>
          <a:cxnLst/>
          <a:rect l="0" t="0" r="0" b="0"/>
          <a:pathLst>
            <a:path>
              <a:moveTo>
                <a:pt x="1808181" y="3209263"/>
              </a:moveTo>
              <a:arcTo wR="1610707" hR="1610707" stAng="4977465" swAng="8450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F900E-78D7-4BAC-8F3B-D20E49C0DA71}">
      <dsp:nvSpPr>
        <dsp:cNvPr id="0" name=""/>
        <dsp:cNvSpPr/>
      </dsp:nvSpPr>
      <dsp:spPr>
        <a:xfrm>
          <a:off x="2416839" y="2915483"/>
          <a:ext cx="1241162" cy="806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Farmer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Planning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Assets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Finance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Receipts with Lot/ Batch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Work Order</a:t>
          </a:r>
        </a:p>
      </dsp:txBody>
      <dsp:txXfrm>
        <a:off x="2456222" y="2954866"/>
        <a:ext cx="1162396" cy="727989"/>
      </dsp:txXfrm>
    </dsp:sp>
    <dsp:sp modelId="{098A1EC1-4CE5-401A-B705-B576F6D11FA3}">
      <dsp:nvSpPr>
        <dsp:cNvPr id="0" name=""/>
        <dsp:cNvSpPr/>
      </dsp:nvSpPr>
      <dsp:spPr>
        <a:xfrm>
          <a:off x="2373463" y="405064"/>
          <a:ext cx="3221414" cy="3221414"/>
        </a:xfrm>
        <a:custGeom>
          <a:avLst/>
          <a:gdLst/>
          <a:ahLst/>
          <a:cxnLst/>
          <a:rect l="0" t="0" r="0" b="0"/>
          <a:pathLst>
            <a:path>
              <a:moveTo>
                <a:pt x="170810" y="2332563"/>
              </a:moveTo>
              <a:arcTo wR="1610707" hR="1610707" stAng="9202455" swAng="13591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1333B-ECEB-441C-95DB-86C059D52F1A}">
      <dsp:nvSpPr>
        <dsp:cNvPr id="0" name=""/>
        <dsp:cNvSpPr/>
      </dsp:nvSpPr>
      <dsp:spPr>
        <a:xfrm>
          <a:off x="1831715" y="1114657"/>
          <a:ext cx="1241162" cy="806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Field Operator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Asset Utilization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Product Identification with Lot /Batch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Work Record Datasets (CN, Seed, CP, Harvesting)</a:t>
          </a:r>
        </a:p>
      </dsp:txBody>
      <dsp:txXfrm>
        <a:off x="1871098" y="1154040"/>
        <a:ext cx="1162396" cy="727989"/>
      </dsp:txXfrm>
    </dsp:sp>
    <dsp:sp modelId="{8D3512F8-F379-488A-BEFA-71C1F0669862}">
      <dsp:nvSpPr>
        <dsp:cNvPr id="0" name=""/>
        <dsp:cNvSpPr/>
      </dsp:nvSpPr>
      <dsp:spPr>
        <a:xfrm>
          <a:off x="2373463" y="405064"/>
          <a:ext cx="3221414" cy="3221414"/>
        </a:xfrm>
        <a:custGeom>
          <a:avLst/>
          <a:gdLst/>
          <a:ahLst/>
          <a:cxnLst/>
          <a:rect l="0" t="0" r="0" b="0"/>
          <a:pathLst>
            <a:path>
              <a:moveTo>
                <a:pt x="387533" y="562745"/>
              </a:moveTo>
              <a:arcTo wR="1610707" hR="1610707" stAng="13235312" swAng="121076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9B6C7B2-45EF-4F67-AB8E-985A5E60AB11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275F067-EC5C-4358-8E65-96277E72C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32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302F37A-43AA-4770-BDBD-B117754745DB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34112AF-BEF8-497E-88B7-84326C335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95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E63FB-82D8-46FD-AC6C-59F2622AA71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08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225AF54-4DA6-40C5-8E3C-E8E3D5BCBD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606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7356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112AF-BEF8-497E-88B7-84326C335B1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83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4050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E444F-DC7B-46B7-85A7-1426B82822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01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112AF-BEF8-497E-88B7-84326C335B1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8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97F93C-5359-C7B0-05F0-DB1558939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822"/>
            <a:ext cx="9144000" cy="5152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2120"/>
            <a:ext cx="7772400" cy="859631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860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690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F8E171-1E24-0F1A-96AE-7C3E59F946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679" y="4448175"/>
            <a:ext cx="8591321" cy="8191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685800" y="1712120"/>
            <a:ext cx="7772400" cy="85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>
                <a:solidFill>
                  <a:schemeClr val="tx2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26860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0" y="173830"/>
            <a:ext cx="1934510" cy="96917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9B8B8F0-88E2-DF42-E6FD-463889FFF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37783" y="4857750"/>
            <a:ext cx="1066800" cy="29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kern="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0315B79-68B6-7749-2040-82A116AF9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4857750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80165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42BC32-61B2-E763-0913-44EF8F3BB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679" y="4448175"/>
            <a:ext cx="8591321" cy="81915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ADC6F5C-5D98-55EA-6961-8F6FAA0317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37783" y="4857750"/>
            <a:ext cx="1066800" cy="29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kern="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9DD4E14-E990-0A5F-7B2F-C2B7A6004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4857750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7011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685ECA-A3C1-7598-33E1-8794815C7E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679" y="4448175"/>
            <a:ext cx="8591321" cy="81915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B9542-5405-05C8-6466-0564EE869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37783" y="4857750"/>
            <a:ext cx="1066800" cy="29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kern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1CB8CA-AAC3-E404-AA54-1F6F8C2F3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4857750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7451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99163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91354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5806" y="209551"/>
            <a:ext cx="2012387" cy="1008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8C8CF1-8CC6-AD8E-79C6-5DF91B9291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679" y="4448175"/>
            <a:ext cx="8591321" cy="81915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9A32BC-2A0F-7C81-9DB1-DAEE52352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37783" y="4857750"/>
            <a:ext cx="1066800" cy="29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kern="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D2EBD2E-35EC-4914-539C-EDD946D7A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4857750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95997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1CD3E4-F9CD-7FB8-1933-AACC953067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679" y="4448175"/>
            <a:ext cx="8591321" cy="81915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13C7A85-6AC7-D326-BA16-988CA9EC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37783" y="4857750"/>
            <a:ext cx="1066800" cy="29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kern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2CCB48-38A0-16FE-753F-B5CC0816C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4857750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330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E33234-8CA3-1880-B3DA-E1633CCA1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679" y="4448175"/>
            <a:ext cx="8591321" cy="81915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6B5BAE-A5AB-4DAE-413D-DC07BE01D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37783" y="4857750"/>
            <a:ext cx="1066800" cy="29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kern="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605BC93-4282-CCE8-11F5-805CD084A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4857750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0620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1A40E-F80F-D1AD-1EF4-3283A8443E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679" y="4448175"/>
            <a:ext cx="8591321" cy="819150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F1B572-041E-A400-CA1E-8DFE678AA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37783" y="4857750"/>
            <a:ext cx="1066800" cy="29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kern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A0222-C22F-2904-4DC7-10AC4CEA2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4857750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77564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Classification: INTERNAL USE ONLY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7D717-EBD7-4547-9BED-5BE954E678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755215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73152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005840" marR="0" lvl="3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188720" marR="0" lvl="4" indent="-137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29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74" r:id="rId3"/>
    <p:sldLayoutId id="2147483685" r:id="rId4"/>
    <p:sldLayoutId id="2147483675" r:id="rId5"/>
    <p:sldLayoutId id="2147483676" r:id="rId6"/>
    <p:sldLayoutId id="2147483679" r:id="rId7"/>
    <p:sldLayoutId id="2147483688" r:id="rId8"/>
    <p:sldLayoutId id="2147483689" r:id="rId9"/>
  </p:sldLayoutIdLst>
  <p:hf hdr="0" ftr="0" dt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0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marR="0" indent="-18288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F81BD"/>
        </a:buClr>
        <a:buSzPct val="85000"/>
        <a:buFont typeface="Arial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marR="0" indent="-18288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F81BD"/>
        </a:buClr>
        <a:buSzPct val="85000"/>
        <a:buFont typeface="Arial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1520" marR="0" indent="-18288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F81BD"/>
        </a:buClr>
        <a:buSzPct val="90000"/>
        <a:buFont typeface="Arial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05840" marR="0" indent="-18288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F81BD"/>
        </a:buClr>
        <a:buSzTx/>
        <a:buFont typeface="Arial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88720" marR="0" indent="-13716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F81BD"/>
        </a:buClr>
        <a:buSzPct val="100000"/>
        <a:buFont typeface="Arial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ric.wa.gov.au/grains/zadoks-growth-scal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ggateway.atlassian.net/wiki/spaces/PUB/pages/1114570762/Product+Catalog+Digital+Resourc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245519"/>
            <a:ext cx="7772400" cy="859631"/>
          </a:xfrm>
        </p:spPr>
        <p:txBody>
          <a:bodyPr>
            <a:noAutofit/>
          </a:bodyPr>
          <a:lstStyle/>
          <a:p>
            <a:r>
              <a:rPr lang="en-US" sz="4400" dirty="0"/>
              <a:t>Product Catalog</a:t>
            </a:r>
            <a:br>
              <a:rPr lang="en-US" sz="4400" dirty="0"/>
            </a:br>
            <a:r>
              <a:rPr lang="en-US" sz="4400" dirty="0"/>
              <a:t>Meet Up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2722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DAEB2D-4DB3-4A58-8A23-DF48A01A3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Version History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3713088-5980-4621-9257-781DE0B6BB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135912"/>
              </p:ext>
            </p:extLst>
          </p:nvPr>
        </p:nvGraphicFramePr>
        <p:xfrm>
          <a:off x="457200" y="1463917"/>
          <a:ext cx="8229600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17714139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102683109"/>
                    </a:ext>
                  </a:extLst>
                </a:gridCol>
                <a:gridCol w="866670">
                  <a:extLst>
                    <a:ext uri="{9D8B030D-6E8A-4147-A177-3AD203B41FA5}">
                      <a16:colId xmlns:a16="http://schemas.microsoft.com/office/drawing/2014/main" val="2303336666"/>
                    </a:ext>
                  </a:extLst>
                </a:gridCol>
                <a:gridCol w="5762730">
                  <a:extLst>
                    <a:ext uri="{9D8B030D-6E8A-4147-A177-3AD203B41FA5}">
                      <a16:colId xmlns:a16="http://schemas.microsoft.com/office/drawing/2014/main" val="269599626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AgGateway 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OAGIS Release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Scope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471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MVP from 6/2019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7074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Removed extensions, added superseded by item, brand, product name, and variety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23802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10.7.3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4/5/2022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Added new OAGIS components; i.e., Registration Status, Application Instructions</a:t>
                      </a:r>
                    </a:p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Environmental conditions to address application 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87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10.8.1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6/8/2022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Substance – breakdown of composition of product, identify seed treatment.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24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97348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E7075-5724-466E-B4A2-45A0132F8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5000" y="10287"/>
            <a:ext cx="800100" cy="18516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685800" rtl="0" eaLnBrk="1" latinLnBrk="0" hangingPunct="1">
              <a:defRPr sz="105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70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7C5B-0DBB-4E42-A3FD-A222F62EC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Github Repo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3FBB2-454A-47F6-B7D6-7C892ADC5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5000" y="10287"/>
            <a:ext cx="800100" cy="18516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685800" rtl="0" eaLnBrk="1" latinLnBrk="0" hangingPunct="1">
              <a:defRPr sz="105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fld id="{ADE3A8B2-84D3-49A8-8E03-921EE22FAEA7}" type="slidenum">
              <a:rPr lang="en-US" kern="0" smtClean="0"/>
              <a:pPr defTabSz="914378">
                <a:defRPr/>
              </a:pPr>
              <a:t>11</a:t>
            </a:fld>
            <a:endParaRPr lang="en-US" sz="1400" kern="0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0824664B-C345-4D1A-838D-17239F651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82" y="1459147"/>
            <a:ext cx="6854428" cy="33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510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A0397-D08D-419E-A039-424E7772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Dictionary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92963-33C5-4118-8A33-B874DFF72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31" y="1575612"/>
            <a:ext cx="2988155" cy="33518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53799D-CE86-47BC-8580-4CB1EA0B3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347" y="1585911"/>
            <a:ext cx="2988154" cy="3341591"/>
          </a:xfrm>
          <a:prstGeom prst="rect">
            <a:avLst/>
          </a:prstGeom>
        </p:spPr>
      </p:pic>
      <p:sp>
        <p:nvSpPr>
          <p:cNvPr id="12" name="Left Brace 11">
            <a:extLst>
              <a:ext uri="{FF2B5EF4-FFF2-40B4-BE49-F238E27FC236}">
                <a16:creationId xmlns:a16="http://schemas.microsoft.com/office/drawing/2014/main" id="{F0800709-C795-4350-9E06-CA34A8A7698A}"/>
              </a:ext>
            </a:extLst>
          </p:cNvPr>
          <p:cNvSpPr/>
          <p:nvPr/>
        </p:nvSpPr>
        <p:spPr>
          <a:xfrm>
            <a:off x="4030980" y="1493995"/>
            <a:ext cx="393546" cy="3504725"/>
          </a:xfrm>
          <a:prstGeom prst="leftBrace">
            <a:avLst>
              <a:gd name="adj1" fmla="val 8333"/>
              <a:gd name="adj2" fmla="val 539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32319E-D1CD-47E7-9CB4-6D834B621A33}"/>
              </a:ext>
            </a:extLst>
          </p:cNvPr>
          <p:cNvCxnSpPr>
            <a:cxnSpLocks/>
          </p:cNvCxnSpPr>
          <p:nvPr/>
        </p:nvCxnSpPr>
        <p:spPr>
          <a:xfrm flipV="1">
            <a:off x="1645920" y="3383497"/>
            <a:ext cx="2377440" cy="860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850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92145-6560-4ED8-B2C5-B729009C4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369A9-20AB-4299-84D8-1064BCBD5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Exploring automating data dictionary (</a:t>
            </a:r>
            <a:r>
              <a:rPr lang="en-US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javascript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workflow to incorporate into Digital Resource Center.</a:t>
            </a:r>
          </a:p>
          <a:p>
            <a:endParaRPr lang="en-US" sz="13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B0FAD7A-B918-447D-8BD2-72670B7CE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941" y="2505551"/>
            <a:ext cx="5841947" cy="119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17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185DD-8D90-4FAD-A28F-59DA4A2C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D8FD0-D7DB-48CE-883A-BA061FFBA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Update XLSX mapping specification to the WinField United contributed staging tables data model/database definition language (DDL), which probably is still dating back to v1.0 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pload of the data dictionary that Syngenta compiled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Update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Public Confluence page for the product catalog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OpenAPI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marketing and technical information perhaps with links to the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OpenAPI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yaml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file and data dictionary (#2).  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GitHub repo is private.  That is where the YAML, mapping specifications, and DDL reside. 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Engage AgGateway Leadership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these digital resources to AgGateway members only.  Should this be opened to non-members?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3B2FD-9579-4F49-BF90-25D5B661F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14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52138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D0DD-38B0-4202-B1F7-D4EFE167B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&amp; 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FF68B-6A4F-43B7-BD75-2D0006A05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9276"/>
            <a:ext cx="7886700" cy="3176312"/>
          </a:xfrm>
        </p:spPr>
        <p:txBody>
          <a:bodyPr>
            <a:normAutofit/>
          </a:bodyPr>
          <a:lstStyle/>
          <a:p>
            <a:r>
              <a:rPr lang="en-US"/>
              <a:t>Explore </a:t>
            </a:r>
            <a:r>
              <a:rPr lang="en-US" dirty="0"/>
              <a:t>opportunities with other Manufacturers and </a:t>
            </a:r>
            <a:r>
              <a:rPr lang="en-US"/>
              <a:t>Channel Partners </a:t>
            </a:r>
            <a:endParaRPr lang="en-US" dirty="0"/>
          </a:p>
          <a:p>
            <a:r>
              <a:rPr lang="en-US" dirty="0"/>
              <a:t>Explore Power of Connections Opportunities (In-Field Identification, AGIIS, Other)</a:t>
            </a:r>
          </a:p>
          <a:p>
            <a:r>
              <a:rPr lang="en-US" dirty="0"/>
              <a:t>Questions? Contact Scott Nieman, Joe Gifford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4E08C-ED46-4C7B-B467-3658A454C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5000" y="10287"/>
            <a:ext cx="800100" cy="18516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685800" rtl="0" eaLnBrk="1" latinLnBrk="0" hangingPunct="1">
              <a:defRPr sz="105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fld id="{ADE3A8B2-84D3-49A8-8E03-921EE22FAEA7}" type="slidenum">
              <a:rPr lang="en-US" kern="0" smtClean="0"/>
              <a:pPr defTabSz="914378">
                <a:defRPr/>
              </a:pPr>
              <a:t>15</a:t>
            </a:fld>
            <a:endParaRPr lang="en-US" sz="1400" kern="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1405BA-C7A5-4BCE-95AA-0B3171EC375A}"/>
              </a:ext>
            </a:extLst>
          </p:cNvPr>
          <p:cNvSpPr/>
          <p:nvPr/>
        </p:nvSpPr>
        <p:spPr>
          <a:xfrm>
            <a:off x="838200" y="4095750"/>
            <a:ext cx="6665119" cy="3584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We are seeking firm commitments from implementation partners to bring this vision to life!</a:t>
            </a:r>
          </a:p>
        </p:txBody>
      </p:sp>
    </p:spTree>
    <p:extLst>
      <p:ext uri="{BB962C8B-B14F-4D97-AF65-F5344CB8AC3E}">
        <p14:creationId xmlns:p14="http://schemas.microsoft.com/office/powerpoint/2010/main" val="2250076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857B6-77BB-4CA0-B33C-F0813439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152775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535C-3238-4C76-B67F-5EF64CAA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20DAF-7E50-418C-8EA6-CA893EA76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C1B3D4-7522-4B91-8321-B7CD8857A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DA09A7-336D-4CD4-8810-F1CA729B5065}"/>
              </a:ext>
            </a:extLst>
          </p:cNvPr>
          <p:cNvSpPr txBox="1"/>
          <p:nvPr/>
        </p:nvSpPr>
        <p:spPr>
          <a:xfrm>
            <a:off x="1783899" y="2433250"/>
            <a:ext cx="5020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V2.2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98A209E-4216-4CAA-9719-5DFD44DB9E73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1084219" y="2433255"/>
            <a:ext cx="699680" cy="150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054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3D77A-698A-46EB-8886-78AD129DD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959DD-ACF0-475B-824D-32E4C3213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2E1AA-638D-4806-9C72-74B64AB51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0425A6-4B04-48BF-BC8F-9399909E8269}"/>
              </a:ext>
            </a:extLst>
          </p:cNvPr>
          <p:cNvSpPr txBox="1"/>
          <p:nvPr/>
        </p:nvSpPr>
        <p:spPr>
          <a:xfrm>
            <a:off x="1976780" y="2992828"/>
            <a:ext cx="5020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V2.2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597BFA-9136-4565-873F-60B4C58C0F65}"/>
              </a:ext>
            </a:extLst>
          </p:cNvPr>
          <p:cNvCxnSpPr>
            <a:cxnSpLocks/>
          </p:cNvCxnSpPr>
          <p:nvPr/>
        </p:nvCxnSpPr>
        <p:spPr>
          <a:xfrm flipH="1" flipV="1">
            <a:off x="940526" y="1515293"/>
            <a:ext cx="1109730" cy="1477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704E10-AE60-4E68-BAAF-8F357F9E7208}"/>
              </a:ext>
            </a:extLst>
          </p:cNvPr>
          <p:cNvCxnSpPr>
            <a:cxnSpLocks/>
          </p:cNvCxnSpPr>
          <p:nvPr/>
        </p:nvCxnSpPr>
        <p:spPr>
          <a:xfrm flipH="1">
            <a:off x="706907" y="3269828"/>
            <a:ext cx="1343351" cy="648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E4CF0D-A4AE-4E83-80A0-F94A54ECCCAE}"/>
              </a:ext>
            </a:extLst>
          </p:cNvPr>
          <p:cNvCxnSpPr>
            <a:cxnSpLocks/>
          </p:cNvCxnSpPr>
          <p:nvPr/>
        </p:nvCxnSpPr>
        <p:spPr>
          <a:xfrm flipH="1">
            <a:off x="594301" y="3168626"/>
            <a:ext cx="1382478" cy="254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17B3981-AAC7-44B9-89D8-8E76FFFFE0C9}"/>
              </a:ext>
            </a:extLst>
          </p:cNvPr>
          <p:cNvCxnSpPr>
            <a:cxnSpLocks/>
          </p:cNvCxnSpPr>
          <p:nvPr/>
        </p:nvCxnSpPr>
        <p:spPr>
          <a:xfrm flipH="1">
            <a:off x="628651" y="3353194"/>
            <a:ext cx="1478756" cy="1380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964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AB7F3-1640-44D6-A9CF-5254C1DA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755F9-0456-4854-A22C-791E84C65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5D2D83-4DEE-4A39-8F0D-EE19BB4B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CC4EAF-0DA1-47EB-AE79-E0EE6594D5A4}"/>
              </a:ext>
            </a:extLst>
          </p:cNvPr>
          <p:cNvSpPr txBox="1"/>
          <p:nvPr/>
        </p:nvSpPr>
        <p:spPr>
          <a:xfrm>
            <a:off x="1939021" y="2239934"/>
            <a:ext cx="5255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V2.1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A71658-6B91-45B9-ADA5-26AF7065B639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964410" y="2143131"/>
            <a:ext cx="974611" cy="246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D28D5C-EBAF-4014-A50C-B54A02BDEE0B}"/>
              </a:ext>
            </a:extLst>
          </p:cNvPr>
          <p:cNvCxnSpPr>
            <a:cxnSpLocks/>
          </p:cNvCxnSpPr>
          <p:nvPr/>
        </p:nvCxnSpPr>
        <p:spPr>
          <a:xfrm flipH="1">
            <a:off x="682067" y="2491934"/>
            <a:ext cx="1378744" cy="1416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60050A-35D4-47BF-9FBD-34F78EB86326}"/>
              </a:ext>
            </a:extLst>
          </p:cNvPr>
          <p:cNvCxnSpPr>
            <a:cxnSpLocks/>
          </p:cNvCxnSpPr>
          <p:nvPr/>
        </p:nvCxnSpPr>
        <p:spPr>
          <a:xfrm flipH="1">
            <a:off x="682066" y="2461800"/>
            <a:ext cx="1382478" cy="771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10A57F-78CE-429C-93E9-2AD4CF323C46}"/>
              </a:ext>
            </a:extLst>
          </p:cNvPr>
          <p:cNvCxnSpPr>
            <a:cxnSpLocks/>
          </p:cNvCxnSpPr>
          <p:nvPr/>
        </p:nvCxnSpPr>
        <p:spPr>
          <a:xfrm flipH="1">
            <a:off x="682067" y="4081281"/>
            <a:ext cx="11181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111E7B-81C2-44E2-A1D2-AD939F7451D4}"/>
              </a:ext>
            </a:extLst>
          </p:cNvPr>
          <p:cNvCxnSpPr>
            <a:cxnSpLocks/>
          </p:cNvCxnSpPr>
          <p:nvPr/>
        </p:nvCxnSpPr>
        <p:spPr>
          <a:xfrm flipH="1">
            <a:off x="585790" y="2436366"/>
            <a:ext cx="1421605" cy="518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6116FC-FD66-492A-9B0F-CC93610E0896}"/>
              </a:ext>
            </a:extLst>
          </p:cNvPr>
          <p:cNvCxnSpPr>
            <a:cxnSpLocks/>
          </p:cNvCxnSpPr>
          <p:nvPr/>
        </p:nvCxnSpPr>
        <p:spPr>
          <a:xfrm flipH="1">
            <a:off x="771527" y="2475244"/>
            <a:ext cx="1289284" cy="1108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1AEFD79-86FA-4363-B23F-2FF7102617A0}"/>
              </a:ext>
            </a:extLst>
          </p:cNvPr>
          <p:cNvSpPr txBox="1"/>
          <p:nvPr/>
        </p:nvSpPr>
        <p:spPr>
          <a:xfrm>
            <a:off x="1853641" y="3943084"/>
            <a:ext cx="5255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V2.2</a:t>
            </a:r>
          </a:p>
        </p:txBody>
      </p:sp>
    </p:spTree>
    <p:extLst>
      <p:ext uri="{BB962C8B-B14F-4D97-AF65-F5344CB8AC3E}">
        <p14:creationId xmlns:p14="http://schemas.microsoft.com/office/powerpoint/2010/main" val="116035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662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E96384-2433-4106-BD3C-27E1A3E64DAF}"/>
              </a:ext>
            </a:extLst>
          </p:cNvPr>
          <p:cNvSpPr txBox="1"/>
          <p:nvPr/>
        </p:nvSpPr>
        <p:spPr>
          <a:xfrm>
            <a:off x="457200" y="1063229"/>
            <a:ext cx="838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Background / Journey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Digital Resource Public Page Updated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Github</a:t>
            </a:r>
            <a:r>
              <a:rPr lang="en-US" sz="2000" dirty="0"/>
              <a:t> Repo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Automation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How Product Catalog can help Closed 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Closing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28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2CE71-DFBD-47BB-A4AF-740AFFFCA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133"/>
            <a:ext cx="8241031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 Instructions JSON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4C5FC-9415-4FA8-A3FF-D33A1A05D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70" y="768328"/>
            <a:ext cx="8312876" cy="437517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typeCode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=</a:t>
            </a:r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Application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[].name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[].description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--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-- OK to Spray criteria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--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environmentalCondition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geographicalRegionCode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typeCode</a:t>
            </a:r>
            <a:endParaRPr lang="en-US" sz="9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environmentalCondition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geographicalRegionCode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[].content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environmentalCondition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geographicalRegionCode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listIdentifier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environmentalCondition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geographicalRegionCode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listAgencyIdentifier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environmentalCondition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temperatureCondition.temperatureRange.minimumTemperature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environmentalCondition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temperatureCondition.temperatureRange.maximumTemperature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environmentalCondition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[].measure[].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typeCode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environmentalCondition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[].measure[].content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environmentalCondition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measureRange.typeCode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environmentalCondition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measureRange.identifier.content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environmentalCondition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measureRange.identifier.schemeAgencyIdentifier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environmentalCondition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measureRange.minimumMeasure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environmentalCondition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measureRange.maximumMeasure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environmentalCondition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classification.codeListValue.code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environmentalCondition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classification.codeListValue.definition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--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-- If OK to Spray then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--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instructionStep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typeCode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instructionStep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[].sequence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instructionStep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[].name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instructionStep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[].description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instructionStep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[].note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instructionStep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measureRange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typeCode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instructionStep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measureRange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identifier.content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instructionStep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measureRange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identifier.schemeAgencyIdentifier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instructionStep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measureRange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minimumMeasure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instructionStep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measureRange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maximumMeasure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68CA5533-B3E3-49BB-8750-CA2861E0634F}"/>
              </a:ext>
            </a:extLst>
          </p:cNvPr>
          <p:cNvSpPr/>
          <p:nvPr/>
        </p:nvSpPr>
        <p:spPr>
          <a:xfrm>
            <a:off x="6276704" y="1456508"/>
            <a:ext cx="248195" cy="19659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723AAE87-75B9-46AF-8CC0-9571CE521EC5}"/>
              </a:ext>
            </a:extLst>
          </p:cNvPr>
          <p:cNvSpPr/>
          <p:nvPr/>
        </p:nvSpPr>
        <p:spPr>
          <a:xfrm>
            <a:off x="4761413" y="3820887"/>
            <a:ext cx="228600" cy="437606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B7AAD61-387F-4FA2-883E-7FA7BFD8C5E3}"/>
              </a:ext>
            </a:extLst>
          </p:cNvPr>
          <p:cNvSpPr/>
          <p:nvPr/>
        </p:nvSpPr>
        <p:spPr>
          <a:xfrm>
            <a:off x="5189221" y="4438106"/>
            <a:ext cx="228600" cy="624263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FA6C6-EF39-4247-9E59-CBA65F59B8CF}"/>
              </a:ext>
            </a:extLst>
          </p:cNvPr>
          <p:cNvSpPr txBox="1"/>
          <p:nvPr/>
        </p:nvSpPr>
        <p:spPr>
          <a:xfrm>
            <a:off x="6688185" y="2309595"/>
            <a:ext cx="5020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V2.2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BF9AFF-B2A7-4DC0-A17D-61E773C6A1D3}"/>
              </a:ext>
            </a:extLst>
          </p:cNvPr>
          <p:cNvSpPr txBox="1"/>
          <p:nvPr/>
        </p:nvSpPr>
        <p:spPr>
          <a:xfrm>
            <a:off x="5189222" y="3901189"/>
            <a:ext cx="5020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V2.1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3D6188-68B5-4B42-BB63-87795EA3B52F}"/>
              </a:ext>
            </a:extLst>
          </p:cNvPr>
          <p:cNvSpPr txBox="1"/>
          <p:nvPr/>
        </p:nvSpPr>
        <p:spPr>
          <a:xfrm>
            <a:off x="5564779" y="4611737"/>
            <a:ext cx="5020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V2.2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854614-989F-4581-AA09-A25B33E28923}"/>
              </a:ext>
            </a:extLst>
          </p:cNvPr>
          <p:cNvSpPr txBox="1"/>
          <p:nvPr/>
        </p:nvSpPr>
        <p:spPr>
          <a:xfrm>
            <a:off x="3474721" y="863620"/>
            <a:ext cx="5020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V2.1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187AFD53-049D-4A80-9BE6-EF0AED0471F4}"/>
              </a:ext>
            </a:extLst>
          </p:cNvPr>
          <p:cNvSpPr/>
          <p:nvPr/>
        </p:nvSpPr>
        <p:spPr>
          <a:xfrm>
            <a:off x="3200401" y="768328"/>
            <a:ext cx="228600" cy="437606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71371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2CE71-DFBD-47BB-A4AF-740AFFFCA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69" y="74415"/>
            <a:ext cx="8393212" cy="99417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Application Instructions JSON Path (close-up)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4C5FC-9415-4FA8-A3FF-D33A1A05D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469" y="768328"/>
            <a:ext cx="8543108" cy="437517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typeCode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=</a:t>
            </a:r>
            <a:r>
              <a:rPr lang="en-US" sz="135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Application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[].name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[].description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--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-- OK to Spray criteria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--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environmentalCondition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geographicalRegionCode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typeCode</a:t>
            </a:r>
            <a:endParaRPr lang="en-US" sz="135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environmentalCondition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geographicalRegionCode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[].content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environmentalCondition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geographicalRegionCode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listIdentifier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environmentalCondition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geographicalRegionCode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listAgencyIdentifier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environmentalCondition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temperatureCondition.temperatureRange.minimumTemperature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environmentalCondition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temperatureCondition.temperatureRange.maximumTemperature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environmentalCondition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[].measure[].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typeCode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environmentalCondition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[].measure[].content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environmentalCondition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measureRange.typeCode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environmentalCondition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measureRange.identifier.content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environmentalCondition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measureRange.identifier.schemeAgencyIdentifier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environmentalCondition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measureRange.minimumMeasure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environmentalCondition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measureRange.maximumMeasure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environmentalCondition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classification.codeListValue.code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environmentalCondition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classification.codeListValue.definition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--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68CA5533-B3E3-49BB-8750-CA2861E0634F}"/>
              </a:ext>
            </a:extLst>
          </p:cNvPr>
          <p:cNvSpPr/>
          <p:nvPr/>
        </p:nvSpPr>
        <p:spPr>
          <a:xfrm>
            <a:off x="8239072" y="1762500"/>
            <a:ext cx="248195" cy="29270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FA6C6-EF39-4247-9E59-CBA65F59B8CF}"/>
              </a:ext>
            </a:extLst>
          </p:cNvPr>
          <p:cNvSpPr txBox="1"/>
          <p:nvPr/>
        </p:nvSpPr>
        <p:spPr>
          <a:xfrm>
            <a:off x="8487267" y="3087532"/>
            <a:ext cx="5020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V2.2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854614-989F-4581-AA09-A25B33E28923}"/>
              </a:ext>
            </a:extLst>
          </p:cNvPr>
          <p:cNvSpPr txBox="1"/>
          <p:nvPr/>
        </p:nvSpPr>
        <p:spPr>
          <a:xfrm>
            <a:off x="4419820" y="936805"/>
            <a:ext cx="5020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V2.1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187AFD53-049D-4A80-9BE6-EF0AED0471F4}"/>
              </a:ext>
            </a:extLst>
          </p:cNvPr>
          <p:cNvSpPr/>
          <p:nvPr/>
        </p:nvSpPr>
        <p:spPr>
          <a:xfrm>
            <a:off x="4191218" y="856502"/>
            <a:ext cx="228600" cy="534694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0A8834-AE2C-477D-A324-18AD8A9C6953}"/>
              </a:ext>
            </a:extLst>
          </p:cNvPr>
          <p:cNvSpPr txBox="1"/>
          <p:nvPr/>
        </p:nvSpPr>
        <p:spPr>
          <a:xfrm>
            <a:off x="7756299" y="3851155"/>
            <a:ext cx="10358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Wind Speed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5A2F7E-8A66-41E5-B560-EB7441D7EA81}"/>
              </a:ext>
            </a:extLst>
          </p:cNvPr>
          <p:cNvSpPr txBox="1"/>
          <p:nvPr/>
        </p:nvSpPr>
        <p:spPr>
          <a:xfrm>
            <a:off x="7686424" y="3611549"/>
            <a:ext cx="12423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Organic matter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C8B7B4-65FE-48ED-B16C-49A88F4950FF}"/>
              </a:ext>
            </a:extLst>
          </p:cNvPr>
          <p:cNvSpPr txBox="1"/>
          <p:nvPr/>
        </p:nvSpPr>
        <p:spPr>
          <a:xfrm>
            <a:off x="7249808" y="4375173"/>
            <a:ext cx="11249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Growth stage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464D83-45F8-4827-ADD5-993DE1EEE631}"/>
              </a:ext>
            </a:extLst>
          </p:cNvPr>
          <p:cNvSpPr txBox="1"/>
          <p:nvPr/>
        </p:nvSpPr>
        <p:spPr>
          <a:xfrm>
            <a:off x="7328703" y="4619218"/>
            <a:ext cx="9984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Soil Texture</a:t>
            </a:r>
          </a:p>
        </p:txBody>
      </p:sp>
    </p:spTree>
    <p:extLst>
      <p:ext uri="{BB962C8B-B14F-4D97-AF65-F5344CB8AC3E}">
        <p14:creationId xmlns:p14="http://schemas.microsoft.com/office/powerpoint/2010/main" val="2243349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2CE71-DFBD-47BB-A4AF-740AFFFCA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1133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Application Instructions JSON Path (</a:t>
            </a:r>
            <a:r>
              <a:rPr lang="en-US" sz="3200" dirty="0" err="1"/>
              <a:t>cont</a:t>
            </a:r>
            <a:r>
              <a:rPr lang="en-US" sz="32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4C5FC-9415-4FA8-A3FF-D33A1A05D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70" y="768328"/>
            <a:ext cx="8312876" cy="43751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--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-- If OK to Spray then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--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instructionStep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typeCode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instructionStep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[].sequence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instructionStep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[].name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instructionStep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[].description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instructionStep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[].note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instructionStep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measureRange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typeCode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instructionStep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measureRange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identifier.content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instructionStep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measureRange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identifier.schemeAgencyIdentifier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instructionStep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measureRange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minimumMeasure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instructionStep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measureRange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maximumMeasure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723AAE87-75B9-46AF-8CC0-9571CE521EC5}"/>
              </a:ext>
            </a:extLst>
          </p:cNvPr>
          <p:cNvSpPr/>
          <p:nvPr/>
        </p:nvSpPr>
        <p:spPr>
          <a:xfrm>
            <a:off x="5450478" y="1404259"/>
            <a:ext cx="228600" cy="994172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B7AAD61-387F-4FA2-883E-7FA7BFD8C5E3}"/>
              </a:ext>
            </a:extLst>
          </p:cNvPr>
          <p:cNvSpPr/>
          <p:nvPr/>
        </p:nvSpPr>
        <p:spPr>
          <a:xfrm>
            <a:off x="8049986" y="2412889"/>
            <a:ext cx="228600" cy="1115479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BF9AFF-B2A7-4DC0-A17D-61E773C6A1D3}"/>
              </a:ext>
            </a:extLst>
          </p:cNvPr>
          <p:cNvSpPr txBox="1"/>
          <p:nvPr/>
        </p:nvSpPr>
        <p:spPr>
          <a:xfrm>
            <a:off x="5792726" y="1764425"/>
            <a:ext cx="5020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V2.1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3D6188-68B5-4B42-BB63-87795EA3B52F}"/>
              </a:ext>
            </a:extLst>
          </p:cNvPr>
          <p:cNvSpPr txBox="1"/>
          <p:nvPr/>
        </p:nvSpPr>
        <p:spPr>
          <a:xfrm>
            <a:off x="8404969" y="2817414"/>
            <a:ext cx="5020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V2.2</a:t>
            </a:r>
          </a:p>
        </p:txBody>
      </p:sp>
    </p:spTree>
    <p:extLst>
      <p:ext uri="{BB962C8B-B14F-4D97-AF65-F5344CB8AC3E}">
        <p14:creationId xmlns:p14="http://schemas.microsoft.com/office/powerpoint/2010/main" val="2044316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2CE71-DFBD-47BB-A4AF-740AFFFCA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1133"/>
            <a:ext cx="7886700" cy="994172"/>
          </a:xfrm>
        </p:spPr>
        <p:txBody>
          <a:bodyPr/>
          <a:lstStyle/>
          <a:p>
            <a:r>
              <a:rPr lang="en-US" dirty="0"/>
              <a:t>Mixing Instructions JSON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4C5FC-9415-4FA8-A3FF-D33A1A05D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19349"/>
            <a:ext cx="8201843" cy="3549832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typeCode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=Mixing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[].name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[].description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instructionStep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typeCode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instructionStep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[].sequence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instructionStep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[].name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instructionStep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aggregateItemQuantity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item.identifier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instructionStep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aggregateItemQuantity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[].item.name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instructionStep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aggregateItemQuantity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quantity.unitCode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catalogLine.instructions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instructionStep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aggregateItemQuantity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[].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quantity.content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BD91CB98-AB6D-4E5C-9EB3-5F4C3672A1D2}"/>
              </a:ext>
            </a:extLst>
          </p:cNvPr>
          <p:cNvSpPr/>
          <p:nvPr/>
        </p:nvSpPr>
        <p:spPr>
          <a:xfrm>
            <a:off x="7759339" y="1234439"/>
            <a:ext cx="228600" cy="2188031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35D83-0785-46FF-98B2-F9738425F2DB}"/>
              </a:ext>
            </a:extLst>
          </p:cNvPr>
          <p:cNvSpPr txBox="1"/>
          <p:nvPr/>
        </p:nvSpPr>
        <p:spPr>
          <a:xfrm>
            <a:off x="8059456" y="2255267"/>
            <a:ext cx="5020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V2.1</a:t>
            </a:r>
          </a:p>
        </p:txBody>
      </p:sp>
    </p:spTree>
    <p:extLst>
      <p:ext uri="{BB962C8B-B14F-4D97-AF65-F5344CB8AC3E}">
        <p14:creationId xmlns:p14="http://schemas.microsoft.com/office/powerpoint/2010/main" val="81667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B587A-FFFB-49D7-8F82-A7538E58C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Controlled Vocabularies for Application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8FE04-6E24-498B-AF7C-6458C2439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279" y="1541418"/>
            <a:ext cx="7886700" cy="2921488"/>
          </a:xfrm>
        </p:spPr>
        <p:txBody>
          <a:bodyPr/>
          <a:lstStyle/>
          <a:p>
            <a:r>
              <a:rPr lang="en-US" dirty="0"/>
              <a:t>Geographic Region Code</a:t>
            </a:r>
          </a:p>
          <a:p>
            <a:r>
              <a:rPr lang="en-US" dirty="0"/>
              <a:t>Soil Texture (coarse, fine…)</a:t>
            </a:r>
          </a:p>
          <a:p>
            <a:r>
              <a:rPr lang="en-US" dirty="0"/>
              <a:t>Growth Stage</a:t>
            </a:r>
          </a:p>
          <a:p>
            <a:r>
              <a:rPr lang="en-US" dirty="0"/>
              <a:t>Agency Reference</a:t>
            </a:r>
          </a:p>
        </p:txBody>
      </p:sp>
    </p:spTree>
    <p:extLst>
      <p:ext uri="{BB962C8B-B14F-4D97-AF65-F5344CB8AC3E}">
        <p14:creationId xmlns:p14="http://schemas.microsoft.com/office/powerpoint/2010/main" val="3120682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B18EA-9A14-4E02-8963-4013C2AA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5412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Growth Stage – Cite your sources</a:t>
            </a:r>
          </a:p>
        </p:txBody>
      </p:sp>
      <p:pic>
        <p:nvPicPr>
          <p:cNvPr id="4" name="Picture 2" descr="Sketch of cereal stages seedling development as described by Zadoks growth stages">
            <a:extLst>
              <a:ext uri="{FF2B5EF4-FFF2-40B4-BE49-F238E27FC236}">
                <a16:creationId xmlns:a16="http://schemas.microsoft.com/office/drawing/2014/main" id="{9F271555-8967-42B8-83F7-9A7BD31C2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9" y="1268017"/>
            <a:ext cx="4536281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8BEC6B-CBAF-4D5B-B22D-AC1260673A61}"/>
              </a:ext>
            </a:extLst>
          </p:cNvPr>
          <p:cNvSpPr txBox="1"/>
          <p:nvPr/>
        </p:nvSpPr>
        <p:spPr>
          <a:xfrm>
            <a:off x="4914900" y="3618208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 err="1">
                <a:hlinkClick r:id="rId3"/>
              </a:rPr>
              <a:t>Zadoks</a:t>
            </a:r>
            <a:r>
              <a:rPr lang="en-US" sz="1350" dirty="0">
                <a:hlinkClick r:id="rId3"/>
              </a:rPr>
              <a:t> growth scale | Agriculture and Food</a:t>
            </a:r>
            <a:endParaRPr lang="en-US" sz="1350" dirty="0"/>
          </a:p>
        </p:txBody>
      </p:sp>
      <p:pic>
        <p:nvPicPr>
          <p:cNvPr id="2050" name="Picture 2" descr="corn growth stages">
            <a:extLst>
              <a:ext uri="{FF2B5EF4-FFF2-40B4-BE49-F238E27FC236}">
                <a16:creationId xmlns:a16="http://schemas.microsoft.com/office/drawing/2014/main" id="{0E95300D-1030-444E-A91E-A1B0DF130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06415"/>
            <a:ext cx="4286250" cy="235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903FD9-CCC4-46CF-87DB-DCBEA488F3AB}"/>
              </a:ext>
            </a:extLst>
          </p:cNvPr>
          <p:cNvSpPr txBox="1"/>
          <p:nvPr/>
        </p:nvSpPr>
        <p:spPr>
          <a:xfrm>
            <a:off x="581299" y="4003767"/>
            <a:ext cx="20508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Iowa State University</a:t>
            </a:r>
          </a:p>
          <a:p>
            <a:r>
              <a:rPr lang="en-US" sz="1350" dirty="0"/>
              <a:t>Purdue University</a:t>
            </a:r>
          </a:p>
        </p:txBody>
      </p:sp>
    </p:spTree>
    <p:extLst>
      <p:ext uri="{BB962C8B-B14F-4D97-AF65-F5344CB8AC3E}">
        <p14:creationId xmlns:p14="http://schemas.microsoft.com/office/powerpoint/2010/main" val="361794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42E33-AEA3-4453-B6D4-F838E0EB9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Timelines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544FC-B633-46D3-B717-03DED329E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Standard &amp; Guidelines review of v2.1 catalog schema</a:t>
            </a:r>
          </a:p>
          <a:p>
            <a:r>
              <a:rPr lang="en-US" dirty="0"/>
              <a:t>Delivery of Syngenta Canada API with </a:t>
            </a:r>
            <a:r>
              <a:rPr lang="en-US" dirty="0" err="1"/>
              <a:t>WinField</a:t>
            </a:r>
            <a:r>
              <a:rPr lang="en-US" dirty="0"/>
              <a:t> (Deliver Q1 2022)</a:t>
            </a:r>
          </a:p>
          <a:p>
            <a:r>
              <a:rPr lang="en-US" dirty="0"/>
              <a:t>On-board 2</a:t>
            </a:r>
            <a:r>
              <a:rPr lang="en-US" baseline="30000" dirty="0"/>
              <a:t>nd</a:t>
            </a:r>
            <a:r>
              <a:rPr lang="en-US" dirty="0"/>
              <a:t> Manufacturer (BASF – Q1 2022)</a:t>
            </a:r>
          </a:p>
          <a:p>
            <a:r>
              <a:rPr lang="en-US" dirty="0"/>
              <a:t>On-board 2</a:t>
            </a:r>
            <a:r>
              <a:rPr lang="en-US" baseline="30000" dirty="0"/>
              <a:t>nd</a:t>
            </a:r>
            <a:r>
              <a:rPr lang="en-US" dirty="0"/>
              <a:t> Distributor (TBA – Q1 2022)</a:t>
            </a:r>
          </a:p>
          <a:p>
            <a:r>
              <a:rPr lang="en-US" dirty="0"/>
              <a:t>On-board 3</a:t>
            </a:r>
            <a:r>
              <a:rPr lang="en-US" baseline="30000" dirty="0"/>
              <a:t>rd</a:t>
            </a:r>
            <a:r>
              <a:rPr lang="en-US" dirty="0"/>
              <a:t> Manufacturer (TBA – 2022)</a:t>
            </a:r>
          </a:p>
          <a:p>
            <a:r>
              <a:rPr lang="en-US" dirty="0"/>
              <a:t>Explore opportunities with other manufacturers and Channel Partners (2022)</a:t>
            </a:r>
          </a:p>
          <a:p>
            <a:r>
              <a:rPr lang="en-US" dirty="0"/>
              <a:t>Explore Power of Connections Opportunities (In-Field Identification, AGIIS, Other)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02B82-EB58-44D1-B13C-E6445E107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5000" y="10287"/>
            <a:ext cx="800100" cy="18516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685800" rtl="0" eaLnBrk="1" latinLnBrk="0" hangingPunct="1">
              <a:defRPr sz="105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fld id="{ADE3A8B2-84D3-49A8-8E03-921EE22FAEA7}" type="slidenum">
              <a:rPr lang="en-US" kern="0" smtClean="0"/>
              <a:pPr defTabSz="914378">
                <a:defRPr/>
              </a:pPr>
              <a:t>26</a:t>
            </a:fld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2821090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D7F678-C029-4E7F-864C-03521165D260}"/>
              </a:ext>
            </a:extLst>
          </p:cNvPr>
          <p:cNvSpPr txBox="1"/>
          <p:nvPr/>
        </p:nvSpPr>
        <p:spPr>
          <a:xfrm>
            <a:off x="255622" y="3318227"/>
            <a:ext cx="2516762" cy="1000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pPr>
              <a:spcAft>
                <a:spcPts val="450"/>
              </a:spcAft>
            </a:pPr>
            <a:endParaRPr lang="en-US" sz="1500" dirty="0" err="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1D81F-E712-4355-81E2-80FE025676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D0303D-56F2-459A-B2F4-67CDFA409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530" y="110402"/>
            <a:ext cx="6760745" cy="667468"/>
          </a:xfrm>
        </p:spPr>
        <p:txBody>
          <a:bodyPr>
            <a:noAutofit/>
          </a:bodyPr>
          <a:lstStyle/>
          <a:p>
            <a:r>
              <a:rPr lang="en-US" dirty="0"/>
              <a:t>Background</a:t>
            </a:r>
            <a:endParaRPr lang="de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CA739-B867-4034-897A-4C6FB4A11DE8}"/>
              </a:ext>
            </a:extLst>
          </p:cNvPr>
          <p:cNvSpPr/>
          <p:nvPr/>
        </p:nvSpPr>
        <p:spPr bwMode="auto">
          <a:xfrm>
            <a:off x="304414" y="735485"/>
            <a:ext cx="8535170" cy="68961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7929">
              <a:spcAft>
                <a:spcPts val="450"/>
              </a:spcAft>
              <a:buClr>
                <a:srgbClr val="5F7800"/>
              </a:buClr>
            </a:pPr>
            <a:r>
              <a:rPr lang="en-US" sz="1100" b="1" kern="0" dirty="0">
                <a:solidFill>
                  <a:srgbClr val="626469"/>
                </a:solidFill>
                <a:latin typeface="Arial"/>
              </a:rPr>
              <a:t>Kick-Off April 2019 at Land O’Lakes, MN. </a:t>
            </a:r>
          </a:p>
          <a:p>
            <a:pPr defTabSz="717929">
              <a:spcAft>
                <a:spcPts val="450"/>
              </a:spcAft>
              <a:buClr>
                <a:srgbClr val="5F7800"/>
              </a:buClr>
            </a:pPr>
            <a:r>
              <a:rPr lang="en-US" sz="1100" b="1" kern="0" dirty="0">
                <a:solidFill>
                  <a:srgbClr val="626469"/>
                </a:solidFill>
                <a:latin typeface="Arial"/>
              </a:rPr>
              <a:t>Product Catalog Working Team (Bayer, GROWMARK, Land O’Lakes, </a:t>
            </a:r>
            <a:r>
              <a:rPr lang="en-US" sz="1100" b="1" kern="0" dirty="0" err="1">
                <a:solidFill>
                  <a:srgbClr val="626469"/>
                </a:solidFill>
                <a:latin typeface="Arial"/>
              </a:rPr>
              <a:t>SmartWyre</a:t>
            </a:r>
            <a:r>
              <a:rPr lang="en-US" sz="1100" b="1" kern="0" dirty="0">
                <a:solidFill>
                  <a:srgbClr val="626469"/>
                </a:solidFill>
                <a:latin typeface="Arial"/>
              </a:rPr>
              <a:t>, Syngenta, Rosen’s Diversified, GS1-US. Interested - BASF, Southern States)</a:t>
            </a:r>
            <a:endParaRPr lang="de-CH" sz="1100" b="1" kern="0" dirty="0" err="1">
              <a:solidFill>
                <a:srgbClr val="626469"/>
              </a:solidFill>
              <a:latin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98AB61-FC40-4529-BB1D-A735B470DC1D}"/>
              </a:ext>
            </a:extLst>
          </p:cNvPr>
          <p:cNvGrpSpPr/>
          <p:nvPr/>
        </p:nvGrpSpPr>
        <p:grpSpPr>
          <a:xfrm>
            <a:off x="304414" y="1428751"/>
            <a:ext cx="8535170" cy="2819127"/>
            <a:chOff x="405885" y="2330679"/>
            <a:chExt cx="6737805" cy="123220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521586-D91C-408F-8861-ED4C5DA1D1EF}"/>
                </a:ext>
              </a:extLst>
            </p:cNvPr>
            <p:cNvSpPr/>
            <p:nvPr/>
          </p:nvSpPr>
          <p:spPr bwMode="auto">
            <a:xfrm>
              <a:off x="405885" y="2330679"/>
              <a:ext cx="2145291" cy="897295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7929">
                <a:spcAft>
                  <a:spcPts val="450"/>
                </a:spcAft>
                <a:buClr>
                  <a:srgbClr val="5F7800"/>
                </a:buClr>
              </a:pPr>
              <a:r>
                <a:rPr lang="en-US" sz="1100" b="1" kern="0" dirty="0">
                  <a:solidFill>
                    <a:schemeClr val="bg1"/>
                  </a:solidFill>
                  <a:latin typeface="Arial"/>
                </a:rPr>
                <a:t>Purpose: </a:t>
              </a:r>
            </a:p>
            <a:p>
              <a:pPr defTabSz="717929">
                <a:spcAft>
                  <a:spcPts val="450"/>
                </a:spcAft>
                <a:buClr>
                  <a:srgbClr val="5F7800"/>
                </a:buClr>
              </a:pPr>
              <a:r>
                <a:rPr lang="en-US" sz="1100" dirty="0">
                  <a:solidFill>
                    <a:schemeClr val="bg1"/>
                  </a:solidFill>
                </a:rPr>
                <a:t>Explored current desires, needs and expectations for </a:t>
              </a:r>
              <a:r>
                <a:rPr lang="en-US" sz="1100" b="1" dirty="0">
                  <a:solidFill>
                    <a:schemeClr val="bg1"/>
                  </a:solidFill>
                </a:rPr>
                <a:t>product catalog data</a:t>
              </a:r>
              <a:r>
                <a:rPr lang="en-US" sz="1100" dirty="0">
                  <a:solidFill>
                    <a:schemeClr val="bg1"/>
                  </a:solidFill>
                </a:rPr>
                <a:t>, and determine interest in an industry data standard that initially addresses </a:t>
              </a:r>
              <a:r>
                <a:rPr lang="en-US" sz="1100" b="1" dirty="0">
                  <a:solidFill>
                    <a:schemeClr val="bg1"/>
                  </a:solidFill>
                </a:rPr>
                <a:t>eCommerce</a:t>
              </a:r>
              <a:r>
                <a:rPr lang="en-US" sz="1100" dirty="0">
                  <a:solidFill>
                    <a:schemeClr val="bg1"/>
                  </a:solidFill>
                </a:rPr>
                <a:t>.</a:t>
              </a:r>
            </a:p>
            <a:p>
              <a:pPr defTabSz="717929">
                <a:spcAft>
                  <a:spcPts val="450"/>
                </a:spcAft>
                <a:buClr>
                  <a:srgbClr val="5F7800"/>
                </a:buClr>
              </a:pPr>
              <a:r>
                <a:rPr lang="en-US" sz="1100" dirty="0">
                  <a:solidFill>
                    <a:schemeClr val="bg1"/>
                  </a:solidFill>
                </a:rPr>
                <a:t>Define “with” vs. “for” the Ag industry.</a:t>
              </a:r>
            </a:p>
            <a:p>
              <a:pPr defTabSz="717929">
                <a:spcAft>
                  <a:spcPts val="450"/>
                </a:spcAft>
                <a:buClr>
                  <a:srgbClr val="5F7800"/>
                </a:buClr>
              </a:pPr>
              <a:r>
                <a:rPr lang="en-US" sz="1100" dirty="0">
                  <a:solidFill>
                    <a:schemeClr val="bg1"/>
                  </a:solidFill>
                </a:rPr>
                <a:t>Scope - Start small – US Crop Protection, subset of products.</a:t>
              </a:r>
              <a:endParaRPr lang="en-US" sz="1100" b="1" kern="0" dirty="0">
                <a:solidFill>
                  <a:schemeClr val="bg1"/>
                </a:solidFill>
                <a:latin typeface="Arial"/>
              </a:endParaRPr>
            </a:p>
            <a:p>
              <a:pPr defTabSz="717929">
                <a:spcAft>
                  <a:spcPts val="450"/>
                </a:spcAft>
                <a:buClr>
                  <a:srgbClr val="5F7800"/>
                </a:buClr>
              </a:pPr>
              <a:endParaRPr lang="en-US" sz="1350" b="1" kern="0" dirty="0">
                <a:solidFill>
                  <a:schemeClr val="bg1"/>
                </a:solidFill>
                <a:latin typeface="Arial"/>
              </a:endParaRPr>
            </a:p>
            <a:p>
              <a:pPr defTabSz="717929">
                <a:spcAft>
                  <a:spcPts val="450"/>
                </a:spcAft>
                <a:buClr>
                  <a:srgbClr val="5F7800"/>
                </a:buClr>
              </a:pPr>
              <a:endParaRPr lang="de-CH" sz="1350" b="1" kern="0" dirty="0" err="1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96E473A-C06C-48DC-80EE-FF0C4F8732D0}"/>
                </a:ext>
              </a:extLst>
            </p:cNvPr>
            <p:cNvSpPr/>
            <p:nvPr/>
          </p:nvSpPr>
          <p:spPr bwMode="auto">
            <a:xfrm>
              <a:off x="2702142" y="2330679"/>
              <a:ext cx="2145291" cy="897295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7929">
                <a:spcAft>
                  <a:spcPts val="450"/>
                </a:spcAft>
                <a:buClr>
                  <a:srgbClr val="5F7800"/>
                </a:buClr>
              </a:pPr>
              <a:r>
                <a:rPr lang="en-US" sz="1100" b="1" kern="0" dirty="0">
                  <a:solidFill>
                    <a:srgbClr val="626469"/>
                  </a:solidFill>
                  <a:latin typeface="Arial"/>
                </a:rPr>
                <a:t>Challenges</a:t>
              </a:r>
              <a:endParaRPr lang="en-US" sz="1100" kern="0" dirty="0">
                <a:solidFill>
                  <a:srgbClr val="626469"/>
                </a:solidFill>
              </a:endParaRPr>
            </a:p>
            <a:p>
              <a:pPr marL="214308" indent="-214308" defTabSz="717929">
                <a:spcAft>
                  <a:spcPts val="450"/>
                </a:spcAft>
                <a:buClr>
                  <a:srgbClr val="5F7800"/>
                </a:buClr>
                <a:buFont typeface="Arial" panose="020B0604020202020204" pitchFamily="34" charset="0"/>
                <a:buChar char="•"/>
              </a:pPr>
              <a:r>
                <a:rPr lang="en-US" sz="1100" kern="0" dirty="0">
                  <a:solidFill>
                    <a:srgbClr val="626469"/>
                  </a:solidFill>
                </a:rPr>
                <a:t>No defined ‘</a:t>
              </a:r>
              <a:r>
                <a:rPr lang="en-US" sz="1100" b="1" kern="0" dirty="0">
                  <a:solidFill>
                    <a:srgbClr val="626469"/>
                  </a:solidFill>
                </a:rPr>
                <a:t>product</a:t>
              </a:r>
              <a:r>
                <a:rPr lang="en-US" sz="1100" kern="0" dirty="0">
                  <a:solidFill>
                    <a:srgbClr val="626469"/>
                  </a:solidFill>
                </a:rPr>
                <a:t>’ schema standard in Ag for eCommerce.</a:t>
              </a:r>
            </a:p>
            <a:p>
              <a:pPr marL="214308" indent="-214308" defTabSz="717929">
                <a:spcAft>
                  <a:spcPts val="450"/>
                </a:spcAft>
                <a:buClr>
                  <a:srgbClr val="5F7800"/>
                </a:buClr>
                <a:buFont typeface="Arial" panose="020B0604020202020204" pitchFamily="34" charset="0"/>
                <a:buChar char="•"/>
              </a:pPr>
              <a:r>
                <a:rPr lang="en-US" sz="1100" kern="0" dirty="0">
                  <a:solidFill>
                    <a:srgbClr val="626469"/>
                  </a:solidFill>
                </a:rPr>
                <a:t>Lacking defined controlled vocabulary (Crops, Pests)</a:t>
              </a:r>
            </a:p>
            <a:p>
              <a:pPr marL="214308" indent="-214308" defTabSz="717929">
                <a:spcAft>
                  <a:spcPts val="450"/>
                </a:spcAft>
                <a:buClr>
                  <a:srgbClr val="5F7800"/>
                </a:buClr>
                <a:buFont typeface="Arial" panose="020B0604020202020204" pitchFamily="34" charset="0"/>
                <a:buChar char="•"/>
              </a:pPr>
              <a:r>
                <a:rPr lang="en-US" sz="1100" kern="0" dirty="0">
                  <a:solidFill>
                    <a:srgbClr val="626469"/>
                  </a:solidFill>
                </a:rPr>
                <a:t>Existing solution is manual</a:t>
              </a:r>
              <a:r>
                <a:rPr lang="en-US" sz="1100" b="1" dirty="0">
                  <a:solidFill>
                    <a:srgbClr val="626469"/>
                  </a:solidFill>
                </a:rPr>
                <a:t> (labor intensive</a:t>
              </a:r>
              <a:r>
                <a:rPr lang="en-US" sz="1100" dirty="0">
                  <a:solidFill>
                    <a:srgbClr val="626469"/>
                  </a:solidFill>
                </a:rPr>
                <a:t>)</a:t>
              </a:r>
              <a:endParaRPr lang="en-US" sz="1100" kern="0" dirty="0">
                <a:solidFill>
                  <a:srgbClr val="626469"/>
                </a:solidFill>
              </a:endParaRPr>
            </a:p>
            <a:p>
              <a:pPr marL="214308" indent="-214308" defTabSz="717929">
                <a:spcAft>
                  <a:spcPts val="450"/>
                </a:spcAft>
                <a:buClr>
                  <a:srgbClr val="5F7800"/>
                </a:buClr>
                <a:buFont typeface="Arial" panose="020B0604020202020204" pitchFamily="34" charset="0"/>
                <a:buChar char="•"/>
              </a:pPr>
              <a:r>
                <a:rPr lang="en-US" sz="1100" kern="0" dirty="0">
                  <a:solidFill>
                    <a:srgbClr val="626469"/>
                  </a:solidFill>
                </a:rPr>
                <a:t>Outcome: Implement proof-of-concept for a product catalog within 60 days (Sept 3 to Oct 31</a:t>
              </a:r>
              <a:r>
                <a:rPr lang="en-US" sz="1100" kern="0" baseline="30000" dirty="0">
                  <a:solidFill>
                    <a:srgbClr val="626469"/>
                  </a:solidFill>
                </a:rPr>
                <a:t>st</a:t>
              </a:r>
              <a:r>
                <a:rPr lang="en-US" sz="1100" kern="0" dirty="0">
                  <a:solidFill>
                    <a:srgbClr val="626469"/>
                  </a:solidFill>
                </a:rPr>
                <a:t>)</a:t>
              </a:r>
            </a:p>
            <a:p>
              <a:pPr defTabSz="717929">
                <a:spcAft>
                  <a:spcPts val="450"/>
                </a:spcAft>
                <a:buClr>
                  <a:srgbClr val="5F7800"/>
                </a:buClr>
              </a:pPr>
              <a:endParaRPr lang="de-CH" sz="1350" kern="0" dirty="0" err="1">
                <a:solidFill>
                  <a:srgbClr val="626469"/>
                </a:solidFill>
                <a:latin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DDA9B5C-48FA-4120-BCE9-934FA3459302}"/>
                </a:ext>
              </a:extLst>
            </p:cNvPr>
            <p:cNvSpPr/>
            <p:nvPr/>
          </p:nvSpPr>
          <p:spPr bwMode="auto">
            <a:xfrm>
              <a:off x="4998399" y="2330679"/>
              <a:ext cx="2145291" cy="1232204"/>
            </a:xfrm>
            <a:prstGeom prst="rect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7929">
                <a:spcAft>
                  <a:spcPts val="450"/>
                </a:spcAft>
                <a:buClr>
                  <a:srgbClr val="5F7800"/>
                </a:buClr>
              </a:pPr>
              <a:r>
                <a:rPr lang="en-US" sz="1350" b="1" kern="0" dirty="0">
                  <a:solidFill>
                    <a:schemeClr val="bg1"/>
                  </a:solidFill>
                  <a:latin typeface="Arial"/>
                </a:rPr>
                <a:t>Outcome Proof Of Concept</a:t>
              </a:r>
            </a:p>
            <a:p>
              <a:pPr defTabSz="717929">
                <a:spcAft>
                  <a:spcPts val="450"/>
                </a:spcAft>
                <a:buClr>
                  <a:srgbClr val="5F7800"/>
                </a:buClr>
              </a:pPr>
              <a:r>
                <a:rPr lang="en-US" sz="750" dirty="0">
                  <a:solidFill>
                    <a:schemeClr val="bg1"/>
                  </a:solidFill>
                  <a:latin typeface="Arial"/>
                </a:rPr>
                <a:t>Deliver IT solution to make manufacturer product information available to Distributor eCommerce solution and inform </a:t>
              </a:r>
              <a:r>
                <a:rPr lang="en-US" sz="750" dirty="0" err="1">
                  <a:solidFill>
                    <a:schemeClr val="bg1"/>
                  </a:solidFill>
                  <a:latin typeface="Arial"/>
                </a:rPr>
                <a:t>AgGateway</a:t>
              </a:r>
              <a:r>
                <a:rPr lang="en-US" sz="750" dirty="0">
                  <a:solidFill>
                    <a:schemeClr val="bg1"/>
                  </a:solidFill>
                  <a:latin typeface="Arial"/>
                </a:rPr>
                <a:t> Product “Catalog” industry standard.</a:t>
              </a:r>
              <a:endParaRPr lang="en-US" sz="750" b="1" kern="0" dirty="0">
                <a:solidFill>
                  <a:schemeClr val="bg1"/>
                </a:solidFill>
                <a:latin typeface="Arial"/>
              </a:endParaRPr>
            </a:p>
            <a:p>
              <a:pPr defTabSz="717929">
                <a:spcAft>
                  <a:spcPts val="450"/>
                </a:spcAft>
                <a:buClr>
                  <a:srgbClr val="5F7800"/>
                </a:buClr>
              </a:pPr>
              <a:endParaRPr lang="de-CH" sz="1350" b="1" kern="0" dirty="0" err="1">
                <a:solidFill>
                  <a:schemeClr val="bg1"/>
                </a:solidFill>
                <a:latin typeface="Arial"/>
              </a:endParaRPr>
            </a:p>
          </p:txBody>
        </p:sp>
      </p:grpSp>
      <p:sp>
        <p:nvSpPr>
          <p:cNvPr id="2049" name="Oval 2048">
            <a:extLst>
              <a:ext uri="{FF2B5EF4-FFF2-40B4-BE49-F238E27FC236}">
                <a16:creationId xmlns:a16="http://schemas.microsoft.com/office/drawing/2014/main" id="{C3A5DEEE-E185-41E0-BB69-9B7862A1F7FA}"/>
              </a:ext>
            </a:extLst>
          </p:cNvPr>
          <p:cNvSpPr/>
          <p:nvPr/>
        </p:nvSpPr>
        <p:spPr bwMode="auto">
          <a:xfrm>
            <a:off x="6220109" y="2396535"/>
            <a:ext cx="733806" cy="733806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7929">
              <a:spcAft>
                <a:spcPts val="450"/>
              </a:spcAft>
              <a:buClr>
                <a:srgbClr val="5F7800"/>
              </a:buClr>
            </a:pPr>
            <a:r>
              <a:rPr lang="en-US" sz="675" kern="0" dirty="0">
                <a:solidFill>
                  <a:srgbClr val="626469"/>
                </a:solidFill>
                <a:latin typeface="Arial"/>
              </a:rPr>
              <a:t>Manufacturer</a:t>
            </a:r>
            <a:endParaRPr lang="de-CH" sz="675" kern="0" dirty="0" err="1">
              <a:solidFill>
                <a:srgbClr val="626469"/>
              </a:solidFill>
              <a:latin typeface="Arial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A35AB1FC-1191-472B-87CE-82BB5F57C75A}"/>
              </a:ext>
            </a:extLst>
          </p:cNvPr>
          <p:cNvSpPr/>
          <p:nvPr/>
        </p:nvSpPr>
        <p:spPr bwMode="auto">
          <a:xfrm>
            <a:off x="7959255" y="2418628"/>
            <a:ext cx="733806" cy="733806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7929">
              <a:spcAft>
                <a:spcPts val="450"/>
              </a:spcAft>
              <a:buClr>
                <a:srgbClr val="5F7800"/>
              </a:buClr>
            </a:pPr>
            <a:r>
              <a:rPr lang="en-US" sz="675" kern="0" dirty="0">
                <a:solidFill>
                  <a:srgbClr val="626469"/>
                </a:solidFill>
                <a:latin typeface="Arial"/>
              </a:rPr>
              <a:t>Distributor</a:t>
            </a:r>
          </a:p>
          <a:p>
            <a:pPr algn="ctr" defTabSz="717929">
              <a:spcAft>
                <a:spcPts val="450"/>
              </a:spcAft>
              <a:buClr>
                <a:srgbClr val="5F7800"/>
              </a:buClr>
            </a:pPr>
            <a:r>
              <a:rPr lang="en-US" sz="675" kern="0" dirty="0">
                <a:solidFill>
                  <a:srgbClr val="626469"/>
                </a:solidFill>
                <a:latin typeface="Arial"/>
              </a:rPr>
              <a:t>eCommerce</a:t>
            </a:r>
            <a:endParaRPr lang="de-CH" sz="675" kern="0" dirty="0" err="1">
              <a:solidFill>
                <a:srgbClr val="626469"/>
              </a:solidFill>
              <a:latin typeface="Arial"/>
            </a:endParaRPr>
          </a:p>
        </p:txBody>
      </p:sp>
      <p:cxnSp>
        <p:nvCxnSpPr>
          <p:cNvPr id="2053" name="Straight Arrow Connector 2052">
            <a:extLst>
              <a:ext uri="{FF2B5EF4-FFF2-40B4-BE49-F238E27FC236}">
                <a16:creationId xmlns:a16="http://schemas.microsoft.com/office/drawing/2014/main" id="{1A85E9C4-F307-491D-A94E-55FCE99569B7}"/>
              </a:ext>
            </a:extLst>
          </p:cNvPr>
          <p:cNvCxnSpPr>
            <a:stCxn id="149" idx="2"/>
          </p:cNvCxnSpPr>
          <p:nvPr/>
        </p:nvCxnSpPr>
        <p:spPr bwMode="auto">
          <a:xfrm flipH="1">
            <a:off x="7779109" y="2785531"/>
            <a:ext cx="180146" cy="0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2F4145D1-D348-48DA-9CA7-0F343DAC0707}"/>
              </a:ext>
            </a:extLst>
          </p:cNvPr>
          <p:cNvGrpSpPr/>
          <p:nvPr/>
        </p:nvGrpSpPr>
        <p:grpSpPr>
          <a:xfrm>
            <a:off x="7373827" y="2571486"/>
            <a:ext cx="428093" cy="428093"/>
            <a:chOff x="2056518" y="3951463"/>
            <a:chExt cx="570790" cy="570790"/>
          </a:xfrm>
        </p:grpSpPr>
        <p:pic>
          <p:nvPicPr>
            <p:cNvPr id="2056" name="Graphic 2055" descr="Single gear">
              <a:extLst>
                <a:ext uri="{FF2B5EF4-FFF2-40B4-BE49-F238E27FC236}">
                  <a16:creationId xmlns:a16="http://schemas.microsoft.com/office/drawing/2014/main" id="{320C33E4-B18A-4D09-B934-1F7F2A98F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56518" y="3951463"/>
              <a:ext cx="570790" cy="570790"/>
            </a:xfrm>
            <a:prstGeom prst="rect">
              <a:avLst/>
            </a:prstGeom>
          </p:spPr>
        </p:pic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290C5A23-A8B9-4528-9878-5024D303FB4D}"/>
                </a:ext>
              </a:extLst>
            </p:cNvPr>
            <p:cNvSpPr/>
            <p:nvPr/>
          </p:nvSpPr>
          <p:spPr bwMode="auto">
            <a:xfrm>
              <a:off x="2175924" y="4073102"/>
              <a:ext cx="327511" cy="327511"/>
            </a:xfrm>
            <a:prstGeom prst="ellipse">
              <a:avLst/>
            </a:prstGeom>
            <a:solidFill>
              <a:schemeClr val="tx1"/>
            </a:solidFill>
            <a:ln w="63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7929">
                <a:spcAft>
                  <a:spcPts val="450"/>
                </a:spcAft>
                <a:buClr>
                  <a:srgbClr val="5F7800"/>
                </a:buClr>
              </a:pPr>
              <a:r>
                <a:rPr lang="en-US" sz="675" kern="0" dirty="0">
                  <a:solidFill>
                    <a:schemeClr val="bg1"/>
                  </a:solidFill>
                  <a:latin typeface="Arial"/>
                </a:rPr>
                <a:t>API</a:t>
              </a:r>
              <a:endParaRPr lang="de-CH" sz="675" kern="0" dirty="0" err="1">
                <a:solidFill>
                  <a:schemeClr val="bg1"/>
                </a:solidFill>
                <a:latin typeface="Arial"/>
              </a:endParaRPr>
            </a:p>
          </p:txBody>
        </p:sp>
      </p:grpSp>
      <p:sp>
        <p:nvSpPr>
          <p:cNvPr id="2058" name="Rectangle: Rounded Corners 2057">
            <a:extLst>
              <a:ext uri="{FF2B5EF4-FFF2-40B4-BE49-F238E27FC236}">
                <a16:creationId xmlns:a16="http://schemas.microsoft.com/office/drawing/2014/main" id="{51F03062-B7FD-42A9-8AEE-E87174209DE0}"/>
              </a:ext>
            </a:extLst>
          </p:cNvPr>
          <p:cNvSpPr/>
          <p:nvPr/>
        </p:nvSpPr>
        <p:spPr bwMode="auto">
          <a:xfrm>
            <a:off x="6894080" y="2672989"/>
            <a:ext cx="502146" cy="245633"/>
          </a:xfrm>
          <a:prstGeom prst="roundRect">
            <a:avLst/>
          </a:prstGeom>
          <a:solidFill>
            <a:schemeClr val="accent3"/>
          </a:solidFill>
          <a:ln w="6350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17929">
              <a:spcAft>
                <a:spcPts val="450"/>
              </a:spcAft>
              <a:buClr>
                <a:srgbClr val="5F7800"/>
              </a:buClr>
            </a:pPr>
            <a:r>
              <a:rPr lang="en-US" sz="675" kern="0" dirty="0">
                <a:solidFill>
                  <a:schemeClr val="bg1"/>
                </a:solidFill>
                <a:latin typeface="Arial"/>
              </a:rPr>
              <a:t>Catalog Shema</a:t>
            </a:r>
            <a:endParaRPr lang="de-CH" sz="675" kern="0" dirty="0" err="1">
              <a:solidFill>
                <a:schemeClr val="bg1"/>
              </a:solidFill>
              <a:latin typeface="Arial"/>
            </a:endParaRPr>
          </a:p>
        </p:txBody>
      </p:sp>
      <p:pic>
        <p:nvPicPr>
          <p:cNvPr id="2059" name="Picture 8" descr="Image result for ag gateway logo">
            <a:extLst>
              <a:ext uri="{FF2B5EF4-FFF2-40B4-BE49-F238E27FC236}">
                <a16:creationId xmlns:a16="http://schemas.microsoft.com/office/drawing/2014/main" id="{8C2C9213-EB0B-44A8-BB71-78EABAC16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36" y="2517628"/>
            <a:ext cx="401282" cy="17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1" name="Straight Arrow Connector 2060">
            <a:extLst>
              <a:ext uri="{FF2B5EF4-FFF2-40B4-BE49-F238E27FC236}">
                <a16:creationId xmlns:a16="http://schemas.microsoft.com/office/drawing/2014/main" id="{F31338D8-5795-4D00-9D3E-914020B78DDC}"/>
              </a:ext>
            </a:extLst>
          </p:cNvPr>
          <p:cNvCxnSpPr>
            <a:cxnSpLocks/>
          </p:cNvCxnSpPr>
          <p:nvPr/>
        </p:nvCxnSpPr>
        <p:spPr bwMode="auto">
          <a:xfrm>
            <a:off x="7164187" y="2918621"/>
            <a:ext cx="0" cy="166839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062" name="Rectangle 2061">
            <a:extLst>
              <a:ext uri="{FF2B5EF4-FFF2-40B4-BE49-F238E27FC236}">
                <a16:creationId xmlns:a16="http://schemas.microsoft.com/office/drawing/2014/main" id="{309A0BC8-0917-488A-84E8-AB28141262B0}"/>
              </a:ext>
            </a:extLst>
          </p:cNvPr>
          <p:cNvSpPr/>
          <p:nvPr/>
        </p:nvSpPr>
        <p:spPr bwMode="auto">
          <a:xfrm>
            <a:off x="6340013" y="3250525"/>
            <a:ext cx="2285231" cy="952574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108000" tIns="108000" rIns="108000" bIns="108000" numCol="2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7929">
              <a:buClr>
                <a:srgbClr val="5F7800"/>
              </a:buClr>
            </a:pPr>
            <a:r>
              <a:rPr lang="en-US" sz="675" b="1" kern="0" dirty="0">
                <a:solidFill>
                  <a:srgbClr val="626469"/>
                </a:solidFill>
                <a:latin typeface="Arial"/>
              </a:rPr>
              <a:t>Data fields</a:t>
            </a:r>
          </a:p>
          <a:p>
            <a:pPr defTabSz="717929">
              <a:buClr>
                <a:srgbClr val="5F7800"/>
              </a:buClr>
            </a:pPr>
            <a:r>
              <a:rPr lang="en-US" sz="675" kern="0" dirty="0">
                <a:solidFill>
                  <a:srgbClr val="626469"/>
                </a:solidFill>
                <a:latin typeface="Arial"/>
              </a:rPr>
              <a:t>1- Product type</a:t>
            </a:r>
          </a:p>
          <a:p>
            <a:pPr defTabSz="717929">
              <a:buClr>
                <a:srgbClr val="5F7800"/>
              </a:buClr>
            </a:pPr>
            <a:r>
              <a:rPr lang="en-US" sz="675" kern="0" dirty="0">
                <a:solidFill>
                  <a:srgbClr val="626469"/>
                </a:solidFill>
                <a:latin typeface="Arial"/>
              </a:rPr>
              <a:t>2- Product name</a:t>
            </a:r>
          </a:p>
          <a:p>
            <a:pPr defTabSz="717929">
              <a:buClr>
                <a:srgbClr val="5F7800"/>
              </a:buClr>
            </a:pPr>
            <a:r>
              <a:rPr lang="en-US" sz="675" kern="0" dirty="0">
                <a:solidFill>
                  <a:srgbClr val="626469"/>
                </a:solidFill>
                <a:latin typeface="Arial"/>
              </a:rPr>
              <a:t>3- Product ID</a:t>
            </a:r>
          </a:p>
          <a:p>
            <a:pPr defTabSz="717929">
              <a:buClr>
                <a:srgbClr val="5F7800"/>
              </a:buClr>
            </a:pPr>
            <a:r>
              <a:rPr lang="en-US" sz="675" kern="0" dirty="0">
                <a:solidFill>
                  <a:srgbClr val="626469"/>
                </a:solidFill>
                <a:latin typeface="Arial"/>
              </a:rPr>
              <a:t>4- Pack size</a:t>
            </a:r>
          </a:p>
          <a:p>
            <a:pPr defTabSz="717929">
              <a:buClr>
                <a:srgbClr val="5F7800"/>
              </a:buClr>
            </a:pPr>
            <a:r>
              <a:rPr lang="en-US" sz="675" kern="0" dirty="0">
                <a:solidFill>
                  <a:srgbClr val="626469"/>
                </a:solidFill>
                <a:latin typeface="Arial"/>
              </a:rPr>
              <a:t>5- Product description</a:t>
            </a:r>
          </a:p>
          <a:p>
            <a:pPr defTabSz="717929">
              <a:buClr>
                <a:srgbClr val="5F7800"/>
              </a:buClr>
            </a:pPr>
            <a:r>
              <a:rPr lang="en-US" sz="675" kern="0" dirty="0">
                <a:solidFill>
                  <a:srgbClr val="626469"/>
                </a:solidFill>
                <a:latin typeface="Arial"/>
              </a:rPr>
              <a:t>6- Product benefits</a:t>
            </a:r>
          </a:p>
          <a:p>
            <a:pPr defTabSz="717929">
              <a:buClr>
                <a:srgbClr val="5F7800"/>
              </a:buClr>
            </a:pPr>
            <a:r>
              <a:rPr lang="en-US" sz="675" kern="0" dirty="0">
                <a:solidFill>
                  <a:srgbClr val="626469"/>
                </a:solidFill>
                <a:latin typeface="Arial"/>
              </a:rPr>
              <a:t>7- Crops</a:t>
            </a:r>
          </a:p>
          <a:p>
            <a:pPr defTabSz="717929">
              <a:buClr>
                <a:srgbClr val="5F7800"/>
              </a:buClr>
            </a:pPr>
            <a:r>
              <a:rPr lang="en-US" sz="675" kern="0" dirty="0">
                <a:solidFill>
                  <a:srgbClr val="626469"/>
                </a:solidFill>
                <a:latin typeface="Arial"/>
              </a:rPr>
              <a:t>8- Pests</a:t>
            </a:r>
          </a:p>
          <a:p>
            <a:pPr defTabSz="717929">
              <a:buClr>
                <a:srgbClr val="5F7800"/>
              </a:buClr>
            </a:pPr>
            <a:r>
              <a:rPr lang="en-US" sz="675" kern="0" dirty="0">
                <a:solidFill>
                  <a:srgbClr val="626469"/>
                </a:solidFill>
                <a:latin typeface="Arial"/>
              </a:rPr>
              <a:t>9- Active ingredients</a:t>
            </a:r>
          </a:p>
          <a:p>
            <a:pPr defTabSz="717929">
              <a:buClr>
                <a:srgbClr val="5F7800"/>
              </a:buClr>
            </a:pPr>
            <a:r>
              <a:rPr lang="en-US" sz="675" kern="0" dirty="0">
                <a:solidFill>
                  <a:srgbClr val="626469"/>
                </a:solidFill>
                <a:latin typeface="Arial"/>
              </a:rPr>
              <a:t>10- Restricted use</a:t>
            </a:r>
          </a:p>
          <a:p>
            <a:pPr defTabSz="717929">
              <a:buClr>
                <a:srgbClr val="5F7800"/>
              </a:buClr>
            </a:pPr>
            <a:r>
              <a:rPr lang="en-US" sz="675" kern="0" dirty="0">
                <a:solidFill>
                  <a:srgbClr val="626469"/>
                </a:solidFill>
                <a:latin typeface="Arial"/>
              </a:rPr>
              <a:t>         Pesticide</a:t>
            </a:r>
          </a:p>
          <a:p>
            <a:pPr defTabSz="717929">
              <a:buClr>
                <a:srgbClr val="5F7800"/>
              </a:buClr>
            </a:pPr>
            <a:r>
              <a:rPr lang="en-US" sz="675" kern="0" dirty="0">
                <a:solidFill>
                  <a:srgbClr val="626469"/>
                </a:solidFill>
                <a:latin typeface="Arial"/>
              </a:rPr>
              <a:t>11- Product label URL</a:t>
            </a:r>
          </a:p>
          <a:p>
            <a:pPr defTabSz="717929">
              <a:buClr>
                <a:srgbClr val="5F7800"/>
              </a:buClr>
            </a:pPr>
            <a:r>
              <a:rPr lang="en-US" sz="675" kern="0" dirty="0">
                <a:solidFill>
                  <a:srgbClr val="626469"/>
                </a:solidFill>
                <a:latin typeface="Arial"/>
              </a:rPr>
              <a:t>12- Product logo URL</a:t>
            </a:r>
          </a:p>
          <a:p>
            <a:pPr defTabSz="717929">
              <a:buClr>
                <a:srgbClr val="5F7800"/>
              </a:buClr>
            </a:pPr>
            <a:r>
              <a:rPr lang="en-US" sz="675" kern="0" dirty="0">
                <a:solidFill>
                  <a:srgbClr val="626469"/>
                </a:solidFill>
                <a:latin typeface="Arial"/>
              </a:rPr>
              <a:t>13- Safety data sheet URL</a:t>
            </a:r>
          </a:p>
          <a:p>
            <a:pPr defTabSz="717929">
              <a:buClr>
                <a:srgbClr val="5F7800"/>
              </a:buClr>
            </a:pPr>
            <a:r>
              <a:rPr lang="en-US" sz="675" kern="0" dirty="0">
                <a:solidFill>
                  <a:srgbClr val="626469"/>
                </a:solidFill>
                <a:latin typeface="Arial"/>
              </a:rPr>
              <a:t>14- </a:t>
            </a:r>
            <a:r>
              <a:rPr lang="en-US" sz="675" kern="0" dirty="0" err="1">
                <a:solidFill>
                  <a:srgbClr val="626469"/>
                </a:solidFill>
                <a:latin typeface="Arial"/>
              </a:rPr>
              <a:t>Mfg</a:t>
            </a:r>
            <a:r>
              <a:rPr lang="en-US" sz="675" kern="0" dirty="0">
                <a:solidFill>
                  <a:srgbClr val="626469"/>
                </a:solidFill>
                <a:latin typeface="Arial"/>
              </a:rPr>
              <a:t> Disclaimer</a:t>
            </a:r>
            <a:endParaRPr lang="de-CH" sz="675" kern="0" dirty="0" err="1">
              <a:solidFill>
                <a:srgbClr val="626469"/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798455-6FB6-450E-942F-7B8CDF11825C}"/>
              </a:ext>
            </a:extLst>
          </p:cNvPr>
          <p:cNvSpPr txBox="1"/>
          <p:nvPr/>
        </p:nvSpPr>
        <p:spPr bwMode="auto">
          <a:xfrm>
            <a:off x="6378656" y="2266951"/>
            <a:ext cx="733806" cy="16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717929">
              <a:spcAft>
                <a:spcPts val="450"/>
              </a:spcAft>
              <a:buClr>
                <a:srgbClr val="5F7800"/>
              </a:buClr>
            </a:pPr>
            <a:r>
              <a:rPr lang="en-US" sz="750" kern="0" dirty="0">
                <a:solidFill>
                  <a:schemeClr val="bg1"/>
                </a:solidFill>
                <a:latin typeface="Arial"/>
              </a:rPr>
              <a:t>Syngenta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C31985A-2B64-4B1E-A876-257F13E65E44}"/>
              </a:ext>
            </a:extLst>
          </p:cNvPr>
          <p:cNvSpPr txBox="1"/>
          <p:nvPr/>
        </p:nvSpPr>
        <p:spPr bwMode="auto">
          <a:xfrm>
            <a:off x="8068235" y="2269735"/>
            <a:ext cx="733806" cy="16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717929">
              <a:spcAft>
                <a:spcPts val="450"/>
              </a:spcAft>
              <a:buClr>
                <a:srgbClr val="5F7800"/>
              </a:buClr>
            </a:pPr>
            <a:r>
              <a:rPr lang="en-US" sz="750" kern="0" dirty="0">
                <a:solidFill>
                  <a:schemeClr val="bg1"/>
                </a:solidFill>
                <a:latin typeface="Arial"/>
              </a:rPr>
              <a:t>Land O’ Lakes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B9F5CB-EBB1-4D26-9DEF-C9763B6B7E65}"/>
              </a:ext>
            </a:extLst>
          </p:cNvPr>
          <p:cNvSpPr txBox="1"/>
          <p:nvPr/>
        </p:nvSpPr>
        <p:spPr bwMode="auto">
          <a:xfrm>
            <a:off x="7029184" y="3112742"/>
            <a:ext cx="434442" cy="11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717929">
              <a:spcAft>
                <a:spcPts val="450"/>
              </a:spcAft>
              <a:buClr>
                <a:srgbClr val="5F7800"/>
              </a:buClr>
            </a:pPr>
            <a:r>
              <a:rPr lang="en-US" sz="750" kern="0" dirty="0">
                <a:solidFill>
                  <a:schemeClr val="bg1"/>
                </a:solidFill>
                <a:latin typeface="Arial"/>
              </a:rPr>
              <a:t>OAGIS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68932BB-399D-458E-A24B-E86AEFEFBF37}"/>
              </a:ext>
            </a:extLst>
          </p:cNvPr>
          <p:cNvSpPr/>
          <p:nvPr/>
        </p:nvSpPr>
        <p:spPr bwMode="auto">
          <a:xfrm>
            <a:off x="151533" y="1523460"/>
            <a:ext cx="203843" cy="195486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7929">
              <a:spcAft>
                <a:spcPts val="450"/>
              </a:spcAft>
              <a:buClr>
                <a:srgbClr val="5F7800"/>
              </a:buClr>
            </a:pPr>
            <a:r>
              <a:rPr lang="en-US" sz="1350" kern="0" dirty="0">
                <a:solidFill>
                  <a:srgbClr val="626469"/>
                </a:solidFill>
                <a:latin typeface="Arial"/>
              </a:rPr>
              <a:t>2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16AE28A-B000-4F57-BA68-30D87BD466A9}"/>
              </a:ext>
            </a:extLst>
          </p:cNvPr>
          <p:cNvSpPr/>
          <p:nvPr/>
        </p:nvSpPr>
        <p:spPr bwMode="auto">
          <a:xfrm>
            <a:off x="145051" y="853351"/>
            <a:ext cx="203843" cy="195486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7929">
              <a:spcAft>
                <a:spcPts val="450"/>
              </a:spcAft>
              <a:buClr>
                <a:srgbClr val="5F7800"/>
              </a:buClr>
            </a:pPr>
            <a:r>
              <a:rPr lang="en-US" sz="1350" kern="0" dirty="0">
                <a:solidFill>
                  <a:srgbClr val="626469"/>
                </a:solidFill>
                <a:latin typeface="Arial"/>
              </a:rPr>
              <a:t>1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117BF9D-B600-4822-9BB5-016874BE77BA}"/>
              </a:ext>
            </a:extLst>
          </p:cNvPr>
          <p:cNvSpPr/>
          <p:nvPr/>
        </p:nvSpPr>
        <p:spPr bwMode="auto">
          <a:xfrm>
            <a:off x="3080516" y="1523460"/>
            <a:ext cx="203843" cy="195486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7929">
              <a:spcAft>
                <a:spcPts val="450"/>
              </a:spcAft>
              <a:buClr>
                <a:srgbClr val="5F7800"/>
              </a:buClr>
            </a:pPr>
            <a:r>
              <a:rPr lang="en-US" sz="1350" kern="0" dirty="0">
                <a:solidFill>
                  <a:srgbClr val="626469"/>
                </a:solidFill>
                <a:latin typeface="Arial"/>
              </a:rPr>
              <a:t>3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B2B88853-7E48-4770-94DD-2E8D240F4DD1}"/>
              </a:ext>
            </a:extLst>
          </p:cNvPr>
          <p:cNvSpPr/>
          <p:nvPr/>
        </p:nvSpPr>
        <p:spPr bwMode="auto">
          <a:xfrm>
            <a:off x="6004397" y="1523460"/>
            <a:ext cx="203843" cy="195486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7929">
              <a:spcAft>
                <a:spcPts val="450"/>
              </a:spcAft>
              <a:buClr>
                <a:srgbClr val="5F7800"/>
              </a:buClr>
            </a:pPr>
            <a:r>
              <a:rPr lang="en-US" sz="1350" kern="0" dirty="0">
                <a:solidFill>
                  <a:srgbClr val="626469"/>
                </a:solidFill>
                <a:latin typeface="Arial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6E0445-D2AF-45EA-BA0C-9FDC680228F7}"/>
              </a:ext>
            </a:extLst>
          </p:cNvPr>
          <p:cNvSpPr txBox="1"/>
          <p:nvPr/>
        </p:nvSpPr>
        <p:spPr>
          <a:xfrm>
            <a:off x="7388177" y="3065860"/>
            <a:ext cx="795701" cy="184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783" hangingPunct="0"/>
            <a:r>
              <a:rPr lang="en-US" sz="750" dirty="0">
                <a:solidFill>
                  <a:schemeClr val="bg1"/>
                </a:solidFill>
                <a:sym typeface="Calibri"/>
              </a:rPr>
              <a:t>Go-Live Oct 31st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C11055-E74F-BA4C-BBED-CE90D41D3CDD}"/>
              </a:ext>
            </a:extLst>
          </p:cNvPr>
          <p:cNvSpPr/>
          <p:nvPr/>
        </p:nvSpPr>
        <p:spPr>
          <a:xfrm>
            <a:off x="304415" y="3481649"/>
            <a:ext cx="5626367" cy="1452301"/>
          </a:xfrm>
          <a:prstGeom prst="rect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17929">
              <a:spcAft>
                <a:spcPts val="450"/>
              </a:spcAft>
              <a:buClr>
                <a:srgbClr val="5F7800"/>
              </a:buClr>
            </a:pPr>
            <a:r>
              <a:rPr lang="en-US" sz="1100" b="1" kern="0" dirty="0">
                <a:solidFill>
                  <a:srgbClr val="6264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Roadmap</a:t>
            </a:r>
          </a:p>
          <a:p>
            <a:pPr marL="171446" indent="-171446" defTabSz="717929">
              <a:spcAft>
                <a:spcPts val="450"/>
              </a:spcAft>
              <a:buClr>
                <a:srgbClr val="5F7800"/>
              </a:buClr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626469"/>
                </a:solidFill>
              </a:rPr>
              <a:t>US Syngenta Product Catalog API v1 available to WinField (Q4 2020 - done)</a:t>
            </a:r>
          </a:p>
          <a:p>
            <a:pPr marL="171446" indent="-171446" defTabSz="717929">
              <a:spcAft>
                <a:spcPts val="450"/>
              </a:spcAft>
              <a:buClr>
                <a:srgbClr val="5F7800"/>
              </a:buClr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626469"/>
                </a:solidFill>
              </a:rPr>
              <a:t>Canada Syngenta Product Catalog API v2.2 available to WinField (Q1 2022 - done)</a:t>
            </a:r>
          </a:p>
          <a:p>
            <a:pPr marL="171446" indent="-171446" defTabSz="717929">
              <a:spcAft>
                <a:spcPts val="450"/>
              </a:spcAft>
              <a:buClr>
                <a:srgbClr val="5F7800"/>
              </a:buClr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626469"/>
                </a:solidFill>
              </a:rPr>
              <a:t>US Syngenta Product Catalog API v2.2 available to Nutrien (Q2 2022 - done)</a:t>
            </a:r>
          </a:p>
          <a:p>
            <a:pPr marL="171446" indent="-171446" defTabSz="717929">
              <a:spcAft>
                <a:spcPts val="450"/>
              </a:spcAft>
              <a:buClr>
                <a:srgbClr val="5F7800"/>
              </a:buClr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626469"/>
                </a:solidFill>
              </a:rPr>
              <a:t>BASF Product Catalog API v2.3 available to WinField (Oct 2022- done)</a:t>
            </a:r>
          </a:p>
          <a:p>
            <a:pPr marL="171446" indent="-171446" defTabSz="717929">
              <a:spcAft>
                <a:spcPts val="450"/>
              </a:spcAft>
              <a:buClr>
                <a:srgbClr val="5F7800"/>
              </a:buClr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626469"/>
                </a:solidFill>
              </a:rPr>
              <a:t>Add GTIN, enroll other Channel Partners and Manufacturers (2023)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A95AD4-D33F-7347-8B36-B70D8988A1DA}"/>
              </a:ext>
            </a:extLst>
          </p:cNvPr>
          <p:cNvSpPr/>
          <p:nvPr/>
        </p:nvSpPr>
        <p:spPr bwMode="auto">
          <a:xfrm>
            <a:off x="151533" y="3562350"/>
            <a:ext cx="203843" cy="195486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7929">
              <a:spcAft>
                <a:spcPts val="450"/>
              </a:spcAft>
              <a:buClr>
                <a:srgbClr val="5F7800"/>
              </a:buClr>
            </a:pPr>
            <a:r>
              <a:rPr lang="en-US" sz="1350" kern="0" dirty="0">
                <a:solidFill>
                  <a:srgbClr val="626469"/>
                </a:solidFill>
                <a:latin typeface="Arial"/>
              </a:rPr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4DB3ED-8C99-4DDF-9381-5E96A6307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675" y="3839405"/>
            <a:ext cx="135642" cy="13564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BA88B17-B1D8-4DEA-AF2E-B97AF97439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675" y="4050748"/>
            <a:ext cx="135642" cy="13564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19288D5-8195-42F3-8A31-FD6F94717F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675" y="4534514"/>
            <a:ext cx="135642" cy="13564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69FC03B-BA82-4A3D-B8AA-07D3C255F9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675" y="4290977"/>
            <a:ext cx="135642" cy="13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44881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A63E-A9E2-44A1-BE25-B70749FB1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EF501-D43A-4CD0-BEE5-5F7C33BE0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5000" y="10287"/>
            <a:ext cx="800100" cy="18516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685800" rtl="0" eaLnBrk="1" latinLnBrk="0" hangingPunct="1">
              <a:defRPr sz="105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fld id="{ADE3A8B2-84D3-49A8-8E03-921EE22FAEA7}" type="slidenum">
              <a:rPr lang="en-US" kern="0" smtClean="0"/>
              <a:pPr defTabSz="914378">
                <a:defRPr/>
              </a:pPr>
              <a:t>4</a:t>
            </a:fld>
            <a:endParaRPr lang="en-US" sz="1400" kern="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4007D9-684B-4007-845A-BFBE7D202ECA}"/>
              </a:ext>
            </a:extLst>
          </p:cNvPr>
          <p:cNvSpPr/>
          <p:nvPr/>
        </p:nvSpPr>
        <p:spPr>
          <a:xfrm>
            <a:off x="2570884" y="2564607"/>
            <a:ext cx="1828800" cy="1752600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Supply Chain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D0116A-752F-459F-A2C3-D2C687C24561}"/>
              </a:ext>
            </a:extLst>
          </p:cNvPr>
          <p:cNvSpPr/>
          <p:nvPr/>
        </p:nvSpPr>
        <p:spPr>
          <a:xfrm>
            <a:off x="4113934" y="2583885"/>
            <a:ext cx="1714500" cy="1714045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Regulatory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A03DAC-E2DC-4190-9D68-994F98ED6499}"/>
              </a:ext>
            </a:extLst>
          </p:cNvPr>
          <p:cNvSpPr txBox="1"/>
          <p:nvPr/>
        </p:nvSpPr>
        <p:spPr>
          <a:xfrm>
            <a:off x="5105401" y="1439421"/>
            <a:ext cx="16937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/>
              <a:t>Product Classification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/>
              <a:t>Product Brand Name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/>
              <a:t>Product Name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/>
              <a:t>Product Description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/>
              <a:t>Product Benefits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/>
              <a:t>AI Concentrations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0239D0-4987-44CE-B3A2-4CDFB6260C5E}"/>
              </a:ext>
            </a:extLst>
          </p:cNvPr>
          <p:cNvSpPr txBox="1"/>
          <p:nvPr/>
        </p:nvSpPr>
        <p:spPr>
          <a:xfrm>
            <a:off x="5818044" y="3776082"/>
            <a:ext cx="1878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/>
              <a:t>Crops, Pests, States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/>
              <a:t>Restricted Use Pesticide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/>
              <a:t>Link to Safety Data Sheet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/>
              <a:t>Product Label, Product Logo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/>
              <a:t>Legal Disclaimer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1F2838-BB8B-409A-84B2-7E8F7B841212}"/>
              </a:ext>
            </a:extLst>
          </p:cNvPr>
          <p:cNvSpPr txBox="1"/>
          <p:nvPr/>
        </p:nvSpPr>
        <p:spPr>
          <a:xfrm>
            <a:off x="914400" y="2803297"/>
            <a:ext cx="2228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/>
              <a:t>SKU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/>
              <a:t>Package Size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/>
              <a:t>Package Configuration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/>
              <a:t>Standard Unit of Measure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/>
              <a:t>Selling Unit of Measure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/>
              <a:t>GTIN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46" indent="-171446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F07D70-C280-4817-BA4A-145DD4E5C788}"/>
              </a:ext>
            </a:extLst>
          </p:cNvPr>
          <p:cNvSpPr/>
          <p:nvPr/>
        </p:nvSpPr>
        <p:spPr>
          <a:xfrm>
            <a:off x="3399559" y="1570663"/>
            <a:ext cx="1714500" cy="1714045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Marketing &amp; Agronomic</a:t>
            </a:r>
          </a:p>
        </p:txBody>
      </p:sp>
    </p:spTree>
    <p:extLst>
      <p:ext uri="{BB962C8B-B14F-4D97-AF65-F5344CB8AC3E}">
        <p14:creationId xmlns:p14="http://schemas.microsoft.com/office/powerpoint/2010/main" val="353029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A27B-92B4-6046-BD85-BB6A9994E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Value of Product Catalog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DC076-0208-9845-AAE0-FC480A451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114" y="1597105"/>
            <a:ext cx="7886700" cy="3176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/>
              <a:t>Improve the Customer Experience</a:t>
            </a:r>
          </a:p>
          <a:p>
            <a:r>
              <a:rPr lang="en-US" sz="1200" dirty="0"/>
              <a:t>Empowers customers to make better informed decisions and gives them the confidence they are buying the product they want.</a:t>
            </a:r>
          </a:p>
          <a:p>
            <a:r>
              <a:rPr lang="en-US" sz="1200" dirty="0"/>
              <a:t>Makes it easier for customers to search for products and place an online order.</a:t>
            </a:r>
          </a:p>
          <a:p>
            <a:r>
              <a:rPr lang="en-US" sz="1200" dirty="0"/>
              <a:t>Enables the delivery of a rich and consistent experience to your customers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b="1" dirty="0"/>
              <a:t>Omnichannel Experience</a:t>
            </a:r>
          </a:p>
          <a:p>
            <a:r>
              <a:rPr lang="en-US" sz="1200" dirty="0"/>
              <a:t>Customers expect a similar experience from multiple sources including E-commerce, Website, Mobile Apps, and Digital Ag Platforms.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b="1" dirty="0"/>
              <a:t>Improve Staff Productivity</a:t>
            </a:r>
          </a:p>
          <a:p>
            <a:r>
              <a:rPr lang="en-US" sz="1200" dirty="0"/>
              <a:t>Reduction in the time and cost involved for Marketing and E-commerce teams to manually maintain product information at an increasing scale across manufacturers. </a:t>
            </a:r>
            <a:endParaRPr lang="en-US" sz="12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4BBC5-C821-9F4D-8103-F7457F7851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792163" y="6457183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ts val="600"/>
              </a:spcAft>
              <a:tabLst>
                <a:tab pos="441314" algn="l"/>
              </a:tabLst>
              <a:defRPr sz="8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78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203992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F7BC3-B086-407C-95E2-77CCC7D8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Expanded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2B8F9-9184-4A9C-9D3F-401921DF0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0176"/>
            <a:ext cx="464820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1) Extend to new geography: Canada</a:t>
            </a:r>
          </a:p>
          <a:p>
            <a:pPr marL="0" indent="0">
              <a:buNone/>
            </a:pPr>
            <a:r>
              <a:rPr lang="en-US" dirty="0"/>
              <a:t>2) Additional Label data: Agronomic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D1666-C4B9-4A49-849B-ED4194ED9A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5000" y="10287"/>
            <a:ext cx="800100" cy="18516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685800" rtl="0" eaLnBrk="1" latinLnBrk="0" hangingPunct="1">
              <a:defRPr sz="105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fld id="{ADE3A8B2-84D3-49A8-8E03-921EE22FAEA7}" type="slidenum">
              <a:rPr lang="en-US" kern="0" smtClean="0"/>
              <a:pPr defTabSz="914378">
                <a:defRPr/>
              </a:pPr>
              <a:t>6</a:t>
            </a:fld>
            <a:endParaRPr lang="en-US" sz="1400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D70644-7894-4C5E-A308-75A3B611F93C}"/>
              </a:ext>
            </a:extLst>
          </p:cNvPr>
          <p:cNvSpPr txBox="1"/>
          <p:nvPr/>
        </p:nvSpPr>
        <p:spPr>
          <a:xfrm>
            <a:off x="5276850" y="889306"/>
            <a:ext cx="36190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V2.2 Requirements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50" dirty="0"/>
              <a:t>Product Mixing Instructions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50" dirty="0"/>
              <a:t>Common Use Rate (acres/unit)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50" dirty="0"/>
              <a:t>Minimum Water Volume (ground)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50" dirty="0"/>
              <a:t>Minimum Water Volume (aerial)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50" dirty="0"/>
              <a:t>Registration Status (Registrar, Registration Identifier, effective dates)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50" dirty="0"/>
              <a:t>Mode of Action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50" dirty="0"/>
              <a:t>Regional Availability</a:t>
            </a:r>
          </a:p>
          <a:p>
            <a:r>
              <a:rPr lang="en-US" sz="1050" b="1" dirty="0"/>
              <a:t>V2.x Requirements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50" dirty="0"/>
              <a:t>SEO Product Name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50" dirty="0"/>
              <a:t>SEO Product Description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50" dirty="0"/>
              <a:t>SEO Key Words</a:t>
            </a:r>
          </a:p>
          <a:p>
            <a:r>
              <a:rPr lang="en-US" sz="1050" dirty="0"/>
              <a:t>Attachment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50" dirty="0"/>
              <a:t>Product Alternate Image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50" dirty="0"/>
              <a:t>Marketing Video File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50" dirty="0"/>
              <a:t>Supplemental Label URL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50" dirty="0"/>
              <a:t>Product Sell Sheet URL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50" dirty="0"/>
              <a:t>Product Image</a:t>
            </a:r>
          </a:p>
          <a:p>
            <a:r>
              <a:rPr lang="en-US" sz="1050" dirty="0"/>
              <a:t>Environmental Condition /Application Timing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50" dirty="0"/>
              <a:t>Weather Timing (Wind Speed, Min /Max Temp, </a:t>
            </a:r>
            <a:r>
              <a:rPr lang="en-US" sz="1050" dirty="0" err="1"/>
              <a:t>Rainfast</a:t>
            </a:r>
            <a:r>
              <a:rPr lang="en-US" sz="1050" dirty="0"/>
              <a:t>)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50" dirty="0"/>
              <a:t>Soil Types (Course, Fine)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50" dirty="0"/>
              <a:t>Application Rate (min / max rates)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50" dirty="0"/>
              <a:t>Top Tank Mixes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3829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5315E5-30E6-44F3-9D9C-AFBED910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914930"/>
            <a:ext cx="2862943" cy="994172"/>
          </a:xfrm>
        </p:spPr>
        <p:txBody>
          <a:bodyPr>
            <a:noAutofit/>
          </a:bodyPr>
          <a:lstStyle/>
          <a:p>
            <a:r>
              <a:rPr lang="en-US" sz="2400" dirty="0"/>
              <a:t>Product Catalog &amp; Closed Loop – Data View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0233F72-35F5-49AF-900D-171B1FA380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855617"/>
          <a:ext cx="7968342" cy="3777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529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A8DB14F8-92A7-417C-9F18-916C6F044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5114" y="2378839"/>
            <a:ext cx="1033463" cy="45719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Co-operative/ Distributor</a:t>
            </a:r>
            <a:endParaRPr lang="en-US" altLang="en-US" sz="1350" b="1" dirty="0">
              <a:latin typeface="Arial" panose="020B0604020202020204" pitchFamily="34" charset="0"/>
            </a:endParaRPr>
          </a:p>
        </p:txBody>
      </p:sp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id="{AF6F7D3F-1C6D-40B8-B2F7-EC8C0A2CB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472" y="2383431"/>
            <a:ext cx="1182197" cy="461861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ShippedIemInstance</a:t>
            </a:r>
            <a:r>
              <a:rPr lang="en-US" altLang="en-US" sz="825" b="1" dirty="0">
                <a:latin typeface="Calibri" panose="020F0502020204030204" pitchFamily="34" charset="0"/>
                <a:cs typeface="Times New Roman" panose="02020603050405020304" pitchFamily="18" charset="0"/>
              </a:rPr>
              <a:t> API</a:t>
            </a:r>
            <a:endParaRPr lang="en-US" altLang="en-US" sz="1350" b="1" dirty="0">
              <a:latin typeface="Arial" panose="020B0604020202020204" pitchFamily="34" charset="0"/>
            </a:endParaRPr>
          </a:p>
        </p:txBody>
      </p:sp>
      <p:sp>
        <p:nvSpPr>
          <p:cNvPr id="20" name="Rectangle: Rounded Corners 18">
            <a:extLst>
              <a:ext uri="{FF2B5EF4-FFF2-40B4-BE49-F238E27FC236}">
                <a16:creationId xmlns:a16="http://schemas.microsoft.com/office/drawing/2014/main" id="{12E5C0E8-3EFD-4DD1-9102-641AF4F57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8755" y="2374650"/>
            <a:ext cx="1033463" cy="46557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/>
          <a:p>
            <a:pPr algn="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b="1" dirty="0">
                <a:latin typeface="Calibri" panose="020F0502020204030204" pitchFamily="34" charset="0"/>
                <a:cs typeface="Times New Roman" panose="02020603050405020304" pitchFamily="18" charset="0"/>
              </a:rPr>
              <a:t>Tractor Display</a:t>
            </a:r>
            <a:endParaRPr lang="en-US" altLang="en-US" sz="1350" b="1" dirty="0">
              <a:latin typeface="Arial" panose="020B0604020202020204" pitchFamily="34" charset="0"/>
            </a:endParaRPr>
          </a:p>
        </p:txBody>
      </p:sp>
      <p:sp>
        <p:nvSpPr>
          <p:cNvPr id="22" name="Rectangle: Rounded Corners 20">
            <a:extLst>
              <a:ext uri="{FF2B5EF4-FFF2-40B4-BE49-F238E27FC236}">
                <a16:creationId xmlns:a16="http://schemas.microsoft.com/office/drawing/2014/main" id="{36D60011-863C-4C04-9D3D-B4839E151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4491" y="2114552"/>
            <a:ext cx="1548614" cy="99059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b="1" dirty="0">
                <a:latin typeface="Calibri" panose="020F0502020204030204" pitchFamily="34" charset="0"/>
                <a:cs typeface="Times New Roman" panose="02020603050405020304" pitchFamily="18" charset="0"/>
              </a:rPr>
              <a:t>Retailer Systems</a:t>
            </a:r>
            <a:endParaRPr lang="en-US" altLang="en-US" sz="1350" b="1" dirty="0">
              <a:latin typeface="Arial" panose="020B0604020202020204" pitchFamily="34" charset="0"/>
            </a:endParaRPr>
          </a:p>
        </p:txBody>
      </p:sp>
      <p:sp>
        <p:nvSpPr>
          <p:cNvPr id="24" name="Rectangle: Rounded Corners 22">
            <a:extLst>
              <a:ext uri="{FF2B5EF4-FFF2-40B4-BE49-F238E27FC236}">
                <a16:creationId xmlns:a16="http://schemas.microsoft.com/office/drawing/2014/main" id="{184D94C4-E95E-48D0-A50A-72521645C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14" y="2378838"/>
            <a:ext cx="1160684" cy="45719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b="1" dirty="0">
                <a:latin typeface="Calibri" panose="020F0502020204030204" pitchFamily="34" charset="0"/>
                <a:cs typeface="Times New Roman" panose="02020603050405020304" pitchFamily="18" charset="0"/>
              </a:rPr>
              <a:t>Catalog API</a:t>
            </a:r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DC19C7F3-1E0B-4F3C-A8C3-61935919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Synergy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4C44186-AFE8-4E9F-9248-A9A00F89032D}"/>
              </a:ext>
            </a:extLst>
          </p:cNvPr>
          <p:cNvCxnSpPr>
            <a:cxnSpLocks/>
            <a:stCxn id="7" idx="3"/>
            <a:endCxn id="22" idx="1"/>
          </p:cNvCxnSpPr>
          <p:nvPr/>
        </p:nvCxnSpPr>
        <p:spPr bwMode="auto">
          <a:xfrm>
            <a:off x="3178577" y="2607439"/>
            <a:ext cx="425914" cy="2413"/>
          </a:xfrm>
          <a:prstGeom prst="straightConnector1">
            <a:avLst/>
          </a:prstGeom>
          <a:solidFill>
            <a:schemeClr val="accent2"/>
          </a:solidFill>
          <a:ln w="6350" cap="flat" cmpd="sng" algn="ctr">
            <a:solidFill>
              <a:schemeClr val="folHlink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DF5845C-166E-464F-8F0A-AEAE0A505853}"/>
              </a:ext>
            </a:extLst>
          </p:cNvPr>
          <p:cNvCxnSpPr>
            <a:cxnSpLocks/>
            <a:stCxn id="22" idx="3"/>
            <a:endCxn id="12" idx="1"/>
          </p:cNvCxnSpPr>
          <p:nvPr/>
        </p:nvCxnSpPr>
        <p:spPr bwMode="auto">
          <a:xfrm>
            <a:off x="5153105" y="2609852"/>
            <a:ext cx="585367" cy="4510"/>
          </a:xfrm>
          <a:prstGeom prst="straightConnector1">
            <a:avLst/>
          </a:prstGeom>
          <a:solidFill>
            <a:schemeClr val="accent2"/>
          </a:solidFill>
          <a:ln w="6350" cap="flat" cmpd="sng" algn="ctr">
            <a:solidFill>
              <a:schemeClr val="folHlink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A1B5A36-7E77-40B9-9D68-923E4D037B3C}"/>
              </a:ext>
            </a:extLst>
          </p:cNvPr>
          <p:cNvCxnSpPr>
            <a:cxnSpLocks/>
            <a:stCxn id="20" idx="1"/>
            <a:endCxn id="12" idx="3"/>
          </p:cNvCxnSpPr>
          <p:nvPr/>
        </p:nvCxnSpPr>
        <p:spPr bwMode="auto">
          <a:xfrm flipH="1">
            <a:off x="6920668" y="2607439"/>
            <a:ext cx="678086" cy="6923"/>
          </a:xfrm>
          <a:prstGeom prst="straightConnector1">
            <a:avLst/>
          </a:prstGeom>
          <a:solidFill>
            <a:schemeClr val="accent2"/>
          </a:solidFill>
          <a:ln w="6350" cap="flat" cmpd="sng" algn="ctr">
            <a:solidFill>
              <a:schemeClr val="folHlink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5C51516-28E0-F347-A631-DA6EE43AB2E2}"/>
              </a:ext>
            </a:extLst>
          </p:cNvPr>
          <p:cNvCxnSpPr>
            <a:cxnSpLocks/>
            <a:stCxn id="24" idx="3"/>
            <a:endCxn id="7" idx="1"/>
          </p:cNvCxnSpPr>
          <p:nvPr/>
        </p:nvCxnSpPr>
        <p:spPr bwMode="auto">
          <a:xfrm>
            <a:off x="1639397" y="2607438"/>
            <a:ext cx="505716" cy="1"/>
          </a:xfrm>
          <a:prstGeom prst="straightConnector1">
            <a:avLst/>
          </a:prstGeom>
          <a:solidFill>
            <a:schemeClr val="accent2"/>
          </a:solidFill>
          <a:ln w="6350" cap="flat" cmpd="sng" algn="ctr">
            <a:solidFill>
              <a:schemeClr val="folHlink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33" name="Rectangle: Rounded Corners 8">
            <a:extLst>
              <a:ext uri="{FF2B5EF4-FFF2-40B4-BE49-F238E27FC236}">
                <a16:creationId xmlns:a16="http://schemas.microsoft.com/office/drawing/2014/main" id="{BAC7C4D0-E801-4EF4-95EE-A2CB91598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14" y="3638552"/>
            <a:ext cx="1160685" cy="50482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b="1" dirty="0">
                <a:latin typeface="Calibri" panose="020F0502020204030204" pitchFamily="34" charset="0"/>
                <a:cs typeface="Times New Roman" panose="02020603050405020304" pitchFamily="18" charset="0"/>
              </a:rPr>
              <a:t>Reference Data API</a:t>
            </a:r>
            <a:endParaRPr lang="en-US" altLang="en-US" sz="1350" b="1" dirty="0">
              <a:latin typeface="Arial" panose="020B0604020202020204" pitchFamily="34" charset="0"/>
            </a:endParaRPr>
          </a:p>
        </p:txBody>
      </p:sp>
      <p:sp>
        <p:nvSpPr>
          <p:cNvPr id="34" name="Rectangle: Rounded Corners 8">
            <a:extLst>
              <a:ext uri="{FF2B5EF4-FFF2-40B4-BE49-F238E27FC236}">
                <a16:creationId xmlns:a16="http://schemas.microsoft.com/office/drawing/2014/main" id="{1F9BF7DC-E8AE-45E5-822D-0271E073C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8755" y="3642637"/>
            <a:ext cx="1033463" cy="50482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b="1" dirty="0">
                <a:latin typeface="Calibri" panose="020F0502020204030204" pitchFamily="34" charset="0"/>
                <a:cs typeface="Times New Roman" panose="02020603050405020304" pitchFamily="18" charset="0"/>
              </a:rPr>
              <a:t>FMIS</a:t>
            </a:r>
            <a:endParaRPr lang="en-US" altLang="en-US" sz="1350" b="1" dirty="0">
              <a:latin typeface="Arial" panose="020B0604020202020204" pitchFamily="34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92591B1-D890-4309-847E-14CA7AC4F3FB}"/>
              </a:ext>
            </a:extLst>
          </p:cNvPr>
          <p:cNvCxnSpPr>
            <a:cxnSpLocks/>
            <a:stCxn id="34" idx="0"/>
            <a:endCxn id="20" idx="2"/>
          </p:cNvCxnSpPr>
          <p:nvPr/>
        </p:nvCxnSpPr>
        <p:spPr bwMode="auto">
          <a:xfrm flipV="1">
            <a:off x="8115486" y="2840226"/>
            <a:ext cx="0" cy="802410"/>
          </a:xfrm>
          <a:prstGeom prst="straightConnector1">
            <a:avLst/>
          </a:prstGeom>
          <a:solidFill>
            <a:schemeClr val="accent2"/>
          </a:solidFill>
          <a:ln w="6350" cap="flat" cmpd="sng" algn="ctr">
            <a:solidFill>
              <a:schemeClr val="folHlink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01121EC-1E75-4C34-B17E-4F6BDC399D7E}"/>
              </a:ext>
            </a:extLst>
          </p:cNvPr>
          <p:cNvCxnSpPr>
            <a:cxnSpLocks/>
            <a:endCxn id="12" idx="2"/>
          </p:cNvCxnSpPr>
          <p:nvPr/>
        </p:nvCxnSpPr>
        <p:spPr bwMode="auto">
          <a:xfrm flipH="1" flipV="1">
            <a:off x="6329571" y="2845291"/>
            <a:ext cx="1269184" cy="818828"/>
          </a:xfrm>
          <a:prstGeom prst="straightConnector1">
            <a:avLst/>
          </a:prstGeom>
          <a:solidFill>
            <a:schemeClr val="accent2"/>
          </a:solidFill>
          <a:ln w="6350" cap="flat" cmpd="sng" algn="ctr">
            <a:solidFill>
              <a:schemeClr val="folHlink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B417158-3C81-404D-9B8F-30C24E4712FB}"/>
              </a:ext>
            </a:extLst>
          </p:cNvPr>
          <p:cNvCxnSpPr>
            <a:cxnSpLocks/>
            <a:stCxn id="33" idx="3"/>
            <a:endCxn id="34" idx="1"/>
          </p:cNvCxnSpPr>
          <p:nvPr/>
        </p:nvCxnSpPr>
        <p:spPr bwMode="auto">
          <a:xfrm>
            <a:off x="1639398" y="3890965"/>
            <a:ext cx="5959356" cy="4085"/>
          </a:xfrm>
          <a:prstGeom prst="straightConnector1">
            <a:avLst/>
          </a:prstGeom>
          <a:solidFill>
            <a:schemeClr val="accent2"/>
          </a:solidFill>
          <a:ln w="6350" cap="flat" cmpd="sng" algn="ctr">
            <a:solidFill>
              <a:schemeClr val="folHlink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46938A70-9834-4D7B-A224-7D34F89BA557}"/>
              </a:ext>
            </a:extLst>
          </p:cNvPr>
          <p:cNvSpPr/>
          <p:nvPr/>
        </p:nvSpPr>
        <p:spPr>
          <a:xfrm>
            <a:off x="3983073" y="2201670"/>
            <a:ext cx="665998" cy="2950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Product Setup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DA6C2FD-57EC-4C9E-B0E0-4FECAC50507C}"/>
              </a:ext>
            </a:extLst>
          </p:cNvPr>
          <p:cNvSpPr/>
          <p:nvPr/>
        </p:nvSpPr>
        <p:spPr>
          <a:xfrm>
            <a:off x="3717525" y="2692718"/>
            <a:ext cx="535584" cy="2950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Orders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A517526-BBF2-4169-944E-742C2B65F5D5}"/>
              </a:ext>
            </a:extLst>
          </p:cNvPr>
          <p:cNvSpPr/>
          <p:nvPr/>
        </p:nvSpPr>
        <p:spPr>
          <a:xfrm>
            <a:off x="4349238" y="2684339"/>
            <a:ext cx="665998" cy="2950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Shipments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E937660-2A39-44DE-83AA-D97DC604251A}"/>
              </a:ext>
            </a:extLst>
          </p:cNvPr>
          <p:cNvSpPr txBox="1"/>
          <p:nvPr/>
        </p:nvSpPr>
        <p:spPr>
          <a:xfrm>
            <a:off x="7535700" y="2902644"/>
            <a:ext cx="1461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POST /</a:t>
            </a:r>
            <a:r>
              <a:rPr lang="en-US" sz="1200" dirty="0" err="1"/>
              <a:t>plantingworkorder</a:t>
            </a:r>
            <a:endParaRPr lang="en-US" sz="12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FE1E44F-24E8-45F3-B5D1-803F02236E25}"/>
              </a:ext>
            </a:extLst>
          </p:cNvPr>
          <p:cNvSpPr txBox="1"/>
          <p:nvPr/>
        </p:nvSpPr>
        <p:spPr>
          <a:xfrm>
            <a:off x="6920669" y="1975402"/>
            <a:ext cx="119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GET </a:t>
            </a:r>
          </a:p>
          <a:p>
            <a:r>
              <a:rPr lang="en-US" sz="1200" dirty="0"/>
              <a:t>/</a:t>
            </a:r>
            <a:r>
              <a:rPr lang="en-US" sz="1200" dirty="0" err="1"/>
              <a:t>setupfiles</a:t>
            </a:r>
            <a:endParaRPr lang="en-US" sz="12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FE39A9A-8B96-4182-B51E-0694040D85B4}"/>
              </a:ext>
            </a:extLst>
          </p:cNvPr>
          <p:cNvSpPr txBox="1"/>
          <p:nvPr/>
        </p:nvSpPr>
        <p:spPr>
          <a:xfrm>
            <a:off x="6306619" y="3038402"/>
            <a:ext cx="1548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GET </a:t>
            </a:r>
          </a:p>
          <a:p>
            <a:r>
              <a:rPr lang="en-US" sz="1200" dirty="0"/>
              <a:t>/</a:t>
            </a:r>
            <a:r>
              <a:rPr lang="en-US" sz="1200" dirty="0" err="1"/>
              <a:t>shippediteminstance</a:t>
            </a:r>
            <a:endParaRPr lang="en-US" sz="12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4F1B2D0-DB49-4079-BE30-2FA8DD397810}"/>
              </a:ext>
            </a:extLst>
          </p:cNvPr>
          <p:cNvSpPr txBox="1"/>
          <p:nvPr/>
        </p:nvSpPr>
        <p:spPr>
          <a:xfrm>
            <a:off x="5068069" y="1994216"/>
            <a:ext cx="1548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POST </a:t>
            </a:r>
          </a:p>
          <a:p>
            <a:r>
              <a:rPr lang="en-US" sz="1200" dirty="0"/>
              <a:t>/</a:t>
            </a:r>
            <a:r>
              <a:rPr lang="en-US" sz="1200" dirty="0" err="1"/>
              <a:t>shippediteminstance</a:t>
            </a:r>
            <a:endParaRPr lang="en-US" sz="12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8E3416E-8BFA-4C3D-B919-52773863E43B}"/>
              </a:ext>
            </a:extLst>
          </p:cNvPr>
          <p:cNvSpPr txBox="1"/>
          <p:nvPr/>
        </p:nvSpPr>
        <p:spPr>
          <a:xfrm>
            <a:off x="1528373" y="2793041"/>
            <a:ext cx="914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GET </a:t>
            </a:r>
          </a:p>
          <a:p>
            <a:r>
              <a:rPr lang="en-US" sz="1200" dirty="0"/>
              <a:t>/catalog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C3231FD-6D8D-4A5C-BA1B-733FB2436D54}"/>
              </a:ext>
            </a:extLst>
          </p:cNvPr>
          <p:cNvSpPr txBox="1"/>
          <p:nvPr/>
        </p:nvSpPr>
        <p:spPr>
          <a:xfrm>
            <a:off x="3016961" y="2793040"/>
            <a:ext cx="914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GET </a:t>
            </a:r>
          </a:p>
          <a:p>
            <a:r>
              <a:rPr lang="en-US" sz="1200" dirty="0"/>
              <a:t>/catalog</a:t>
            </a:r>
          </a:p>
        </p:txBody>
      </p:sp>
      <p:sp>
        <p:nvSpPr>
          <p:cNvPr id="96" name="Rounded Rectangle 13">
            <a:extLst>
              <a:ext uri="{FF2B5EF4-FFF2-40B4-BE49-F238E27FC236}">
                <a16:creationId xmlns:a16="http://schemas.microsoft.com/office/drawing/2014/main" id="{1083FDF3-C2EE-4B72-B568-1D6D9C956F0D}"/>
              </a:ext>
            </a:extLst>
          </p:cNvPr>
          <p:cNvSpPr/>
          <p:nvPr/>
        </p:nvSpPr>
        <p:spPr>
          <a:xfrm>
            <a:off x="281202" y="2026486"/>
            <a:ext cx="1603656" cy="229786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BC38C44-8C73-42E5-92B7-10B1B92CD892}"/>
              </a:ext>
            </a:extLst>
          </p:cNvPr>
          <p:cNvSpPr txBox="1"/>
          <p:nvPr/>
        </p:nvSpPr>
        <p:spPr>
          <a:xfrm>
            <a:off x="635339" y="206861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Manufacturer</a:t>
            </a:r>
            <a:endParaRPr lang="en-US" sz="800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E3CD9692-BCF3-41E9-9CCF-0F653CC9B184}"/>
              </a:ext>
            </a:extLst>
          </p:cNvPr>
          <p:cNvCxnSpPr>
            <a:cxnSpLocks/>
            <a:stCxn id="24" idx="2"/>
            <a:endCxn id="33" idx="0"/>
          </p:cNvCxnSpPr>
          <p:nvPr/>
        </p:nvCxnSpPr>
        <p:spPr>
          <a:xfrm>
            <a:off x="1059056" y="2836037"/>
            <a:ext cx="1" cy="8025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659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3FD0-DD67-4866-9E5B-E7C28B12D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Resource Center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C92D4-F953-4F8F-9B6D-1FC67B64F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431891"/>
            <a:ext cx="5130800" cy="3230621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3"/>
              </a:rPr>
              <a:t>Digital Resource Public Page</a:t>
            </a:r>
            <a:endParaRPr lang="en-US" dirty="0"/>
          </a:p>
          <a:p>
            <a:pPr lvl="1"/>
            <a:r>
              <a:rPr lang="en-US" dirty="0">
                <a:solidFill>
                  <a:srgbClr val="172B4D"/>
                </a:solidFill>
                <a:latin typeface="-apple-system"/>
              </a:rPr>
              <a:t>Value of Product Catalog</a:t>
            </a:r>
          </a:p>
          <a:p>
            <a:pPr lvl="1"/>
            <a:r>
              <a:rPr lang="de-DE" dirty="0">
                <a:solidFill>
                  <a:srgbClr val="172B4D"/>
                </a:solidFill>
                <a:latin typeface="-apple-system"/>
              </a:rPr>
              <a:t>Latest Version (LTS) JSON Schema</a:t>
            </a:r>
          </a:p>
          <a:p>
            <a:pPr lvl="1"/>
            <a:r>
              <a:rPr lang="en-US" dirty="0">
                <a:solidFill>
                  <a:srgbClr val="172B4D"/>
                </a:solidFill>
                <a:latin typeface="-apple-system"/>
              </a:rPr>
              <a:t>Solution Architecture for Partner Consideration</a:t>
            </a:r>
          </a:p>
          <a:p>
            <a:pPr lvl="1"/>
            <a:r>
              <a:rPr lang="en-US" dirty="0">
                <a:solidFill>
                  <a:srgbClr val="172B4D"/>
                </a:solidFill>
                <a:latin typeface="-apple-system"/>
              </a:rPr>
              <a:t>Open API Definition</a:t>
            </a:r>
          </a:p>
          <a:p>
            <a:pPr lvl="1"/>
            <a:r>
              <a:rPr lang="en-US" dirty="0">
                <a:solidFill>
                  <a:srgbClr val="172B4D"/>
                </a:solidFill>
                <a:latin typeface="-apple-system"/>
              </a:rPr>
              <a:t>DDL for Staging Tables</a:t>
            </a:r>
          </a:p>
          <a:p>
            <a:pPr lvl="1"/>
            <a:r>
              <a:rPr lang="en-US" dirty="0">
                <a:solidFill>
                  <a:srgbClr val="172B4D"/>
                </a:solidFill>
                <a:latin typeface="-apple-system"/>
              </a:rPr>
              <a:t>Data Dictionary</a:t>
            </a:r>
          </a:p>
          <a:p>
            <a:pPr lvl="1"/>
            <a:r>
              <a:rPr lang="en-US" dirty="0">
                <a:solidFill>
                  <a:srgbClr val="172B4D"/>
                </a:solidFill>
                <a:latin typeface="-apple-system"/>
              </a:rPr>
              <a:t>Controlled Vocabularies</a:t>
            </a:r>
          </a:p>
          <a:p>
            <a:pPr lvl="1"/>
            <a:endParaRPr lang="en-US" dirty="0">
              <a:solidFill>
                <a:srgbClr val="172B4D"/>
              </a:solidFill>
              <a:latin typeface="-apple-system"/>
            </a:endParaRPr>
          </a:p>
          <a:p>
            <a:pPr lvl="1"/>
            <a:endParaRPr lang="en-US" dirty="0">
              <a:solidFill>
                <a:srgbClr val="172B4D"/>
              </a:solidFill>
              <a:latin typeface="-apple-system"/>
            </a:endParaRPr>
          </a:p>
          <a:p>
            <a:pPr marL="342900" lvl="1" indent="0">
              <a:buNone/>
            </a:pPr>
            <a:endParaRPr lang="en-US" dirty="0">
              <a:solidFill>
                <a:srgbClr val="172B4D"/>
              </a:solidFill>
              <a:latin typeface="-apple-system"/>
            </a:endParaRPr>
          </a:p>
          <a:p>
            <a:pPr lvl="1"/>
            <a:endParaRPr lang="en-US" dirty="0">
              <a:solidFill>
                <a:srgbClr val="172B4D"/>
              </a:solidFill>
              <a:latin typeface="-apple-system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4D463-CF44-41CE-AE85-EF42CDAF8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5000" y="10287"/>
            <a:ext cx="800100" cy="18516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685800" rtl="0" eaLnBrk="1" latinLnBrk="0" hangingPunct="1">
              <a:defRPr sz="105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fld id="{ADE3A8B2-84D3-49A8-8E03-921EE22FAEA7}" type="slidenum">
              <a:rPr lang="en-US" kern="0" smtClean="0"/>
              <a:pPr defTabSz="914378">
                <a:defRPr/>
              </a:pPr>
              <a:t>9</a:t>
            </a:fld>
            <a:endParaRPr lang="en-US" sz="1400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489AFF-EBCB-4939-A310-DE0C91191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1" y="1352550"/>
            <a:ext cx="3311367" cy="2155391"/>
          </a:xfrm>
          <a:prstGeom prst="rect">
            <a:avLst/>
          </a:prstGeom>
        </p:spPr>
      </p:pic>
      <p:pic>
        <p:nvPicPr>
          <p:cNvPr id="1026" name="Picture 2" descr="Fake Surprised Season 8 GIF by Friends">
            <a:extLst>
              <a:ext uri="{FF2B5EF4-FFF2-40B4-BE49-F238E27FC236}">
                <a16:creationId xmlns:a16="http://schemas.microsoft.com/office/drawing/2014/main" id="{BED8B975-ABDE-4E1A-8653-D869BADAB2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375063"/>
            <a:ext cx="9906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3519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6101</TotalTime>
  <Words>1854</Words>
  <Application>Microsoft Office PowerPoint</Application>
  <PresentationFormat>On-screen Show (16:9)</PresentationFormat>
  <Paragraphs>349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-apple-system</vt:lpstr>
      <vt:lpstr>Arial</vt:lpstr>
      <vt:lpstr>Calibri</vt:lpstr>
      <vt:lpstr>Cambria</vt:lpstr>
      <vt:lpstr>Custom Design</vt:lpstr>
      <vt:lpstr>Product Catalog Meet Up</vt:lpstr>
      <vt:lpstr>Agenda</vt:lpstr>
      <vt:lpstr>Background</vt:lpstr>
      <vt:lpstr>Categories of Data</vt:lpstr>
      <vt:lpstr>Value of Product Catalog</vt:lpstr>
      <vt:lpstr>Expanded Use Cases</vt:lpstr>
      <vt:lpstr>Product Catalog &amp; Closed Loop – Data View</vt:lpstr>
      <vt:lpstr>Synergy</vt:lpstr>
      <vt:lpstr>Digital Resource Center Update</vt:lpstr>
      <vt:lpstr>Version History</vt:lpstr>
      <vt:lpstr>Github Repo</vt:lpstr>
      <vt:lpstr>Data Dictionary</vt:lpstr>
      <vt:lpstr>Automation</vt:lpstr>
      <vt:lpstr>Backlog</vt:lpstr>
      <vt:lpstr>Next Steps &amp; Closing</vt:lpstr>
      <vt:lpstr>Backup Slides</vt:lpstr>
      <vt:lpstr>PowerPoint Presentation</vt:lpstr>
      <vt:lpstr>PowerPoint Presentation</vt:lpstr>
      <vt:lpstr>PowerPoint Presentation</vt:lpstr>
      <vt:lpstr>Application Instructions JSON Path</vt:lpstr>
      <vt:lpstr>Application Instructions JSON Path (close-up)</vt:lpstr>
      <vt:lpstr>Application Instructions JSON Path (cont)</vt:lpstr>
      <vt:lpstr>Mixing Instructions JSON Path</vt:lpstr>
      <vt:lpstr>Controlled Vocabularies for Application Instructions</vt:lpstr>
      <vt:lpstr>Growth Stage – Cite your sources</vt:lpstr>
      <vt:lpstr>Proposed Timelines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Pollard</dc:creator>
  <cp:lastModifiedBy>Gifford Joe USRS</cp:lastModifiedBy>
  <cp:revision>144</cp:revision>
  <cp:lastPrinted>2013-03-18T17:39:17Z</cp:lastPrinted>
  <dcterms:created xsi:type="dcterms:W3CDTF">2013-03-13T19:30:33Z</dcterms:created>
  <dcterms:modified xsi:type="dcterms:W3CDTF">2022-11-10T17:36:59Z</dcterms:modified>
</cp:coreProperties>
</file>