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475" r:id="rId2"/>
    <p:sldId id="471" r:id="rId3"/>
    <p:sldId id="472" r:id="rId4"/>
    <p:sldId id="479" r:id="rId5"/>
    <p:sldId id="339" r:id="rId6"/>
    <p:sldId id="3223" r:id="rId7"/>
    <p:sldId id="3215" r:id="rId8"/>
    <p:sldId id="3216" r:id="rId9"/>
    <p:sldId id="452" r:id="rId10"/>
    <p:sldId id="414" r:id="rId11"/>
    <p:sldId id="485" r:id="rId12"/>
    <p:sldId id="687" r:id="rId13"/>
    <p:sldId id="504" r:id="rId14"/>
    <p:sldId id="505" r:id="rId15"/>
    <p:sldId id="3217" r:id="rId16"/>
    <p:sldId id="3212" r:id="rId17"/>
    <p:sldId id="3218" r:id="rId18"/>
    <p:sldId id="492" r:id="rId19"/>
    <p:sldId id="3219" r:id="rId20"/>
    <p:sldId id="3221" r:id="rId21"/>
    <p:sldId id="3222" r:id="rId22"/>
    <p:sldId id="964" r:id="rId23"/>
    <p:sldId id="443" r:id="rId24"/>
    <p:sldId id="259" r:id="rId25"/>
    <p:sldId id="478" r:id="rId26"/>
    <p:sldId id="670" r:id="rId27"/>
    <p:sldId id="686" r:id="rId28"/>
    <p:sldId id="674" r:id="rId29"/>
    <p:sldId id="3224" r:id="rId30"/>
    <p:sldId id="473" r:id="rId31"/>
    <p:sldId id="3225" r:id="rId32"/>
    <p:sldId id="474" r:id="rId33"/>
    <p:sldId id="676" r:id="rId34"/>
    <p:sldId id="677" r:id="rId35"/>
    <p:sldId id="678" r:id="rId36"/>
    <p:sldId id="679" r:id="rId37"/>
    <p:sldId id="680" r:id="rId38"/>
    <p:sldId id="681" r:id="rId39"/>
    <p:sldId id="3226" r:id="rId40"/>
    <p:sldId id="476" r:id="rId41"/>
    <p:sldId id="477" r:id="rId42"/>
    <p:sldId id="491" r:id="rId43"/>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E7F61-E047-9944-A7C8-11CBCB98C307}">
          <p14:sldIdLst>
            <p14:sldId id="475"/>
            <p14:sldId id="471"/>
            <p14:sldId id="472"/>
            <p14:sldId id="479"/>
            <p14:sldId id="339"/>
            <p14:sldId id="3223"/>
            <p14:sldId id="3215"/>
            <p14:sldId id="3216"/>
            <p14:sldId id="452"/>
            <p14:sldId id="414"/>
            <p14:sldId id="485"/>
            <p14:sldId id="687"/>
            <p14:sldId id="504"/>
            <p14:sldId id="505"/>
            <p14:sldId id="3217"/>
            <p14:sldId id="3212"/>
            <p14:sldId id="3218"/>
            <p14:sldId id="492"/>
            <p14:sldId id="3219"/>
            <p14:sldId id="3221"/>
            <p14:sldId id="3222"/>
            <p14:sldId id="964"/>
            <p14:sldId id="443"/>
            <p14:sldId id="259"/>
            <p14:sldId id="478"/>
            <p14:sldId id="670"/>
            <p14:sldId id="686"/>
            <p14:sldId id="674"/>
            <p14:sldId id="3224"/>
            <p14:sldId id="473"/>
            <p14:sldId id="3225"/>
            <p14:sldId id="474"/>
            <p14:sldId id="676"/>
            <p14:sldId id="677"/>
            <p14:sldId id="678"/>
            <p14:sldId id="679"/>
            <p14:sldId id="680"/>
            <p14:sldId id="681"/>
            <p14:sldId id="3226"/>
            <p14:sldId id="476"/>
            <p14:sldId id="477"/>
            <p14:sldId id="491"/>
          </p14:sldIdLst>
        </p14:section>
        <p14:section name="Untitled Section" id="{1E9DB855-6DE6-534A-B971-D270129F30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0"/>
    <p:restoredTop sz="85102" autoAdjust="0"/>
  </p:normalViewPr>
  <p:slideViewPr>
    <p:cSldViewPr>
      <p:cViewPr varScale="1">
        <p:scale>
          <a:sx n="90" d="100"/>
          <a:sy n="90" d="100"/>
        </p:scale>
        <p:origin x="708" y="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 Josh" userId="d4d9df17-37cb-458c-9d58-6c52c751b227" providerId="ADAL" clId="{38A2DDD4-CDE6-4B83-9156-CA68FECA1225}"/>
    <pc:docChg chg="addSld delSld modSld modSection">
      <pc:chgData name="Wall, Josh" userId="d4d9df17-37cb-458c-9d58-6c52c751b227" providerId="ADAL" clId="{38A2DDD4-CDE6-4B83-9156-CA68FECA1225}" dt="2022-11-16T15:18:10.683" v="2" actId="2696"/>
      <pc:docMkLst>
        <pc:docMk/>
      </pc:docMkLst>
      <pc:sldChg chg="modSp mod">
        <pc:chgData name="Wall, Josh" userId="d4d9df17-37cb-458c-9d58-6c52c751b227" providerId="ADAL" clId="{38A2DDD4-CDE6-4B83-9156-CA68FECA1225}" dt="2022-11-16T14:19:48.916" v="0" actId="20577"/>
        <pc:sldMkLst>
          <pc:docMk/>
          <pc:sldMk cId="3354826559" sldId="414"/>
        </pc:sldMkLst>
        <pc:spChg chg="mod">
          <ac:chgData name="Wall, Josh" userId="d4d9df17-37cb-458c-9d58-6c52c751b227" providerId="ADAL" clId="{38A2DDD4-CDE6-4B83-9156-CA68FECA1225}" dt="2022-11-16T14:19:48.916" v="0" actId="20577"/>
          <ac:spMkLst>
            <pc:docMk/>
            <pc:sldMk cId="3354826559" sldId="414"/>
            <ac:spMk id="3" creationId="{00000000-0000-0000-0000-000000000000}"/>
          </ac:spMkLst>
        </pc:spChg>
      </pc:sldChg>
      <pc:sldChg chg="new del">
        <pc:chgData name="Wall, Josh" userId="d4d9df17-37cb-458c-9d58-6c52c751b227" providerId="ADAL" clId="{38A2DDD4-CDE6-4B83-9156-CA68FECA1225}" dt="2022-11-16T15:18:10.683" v="2" actId="2696"/>
        <pc:sldMkLst>
          <pc:docMk/>
          <pc:sldMk cId="521668681" sldId="32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945E2-2CF8-44BB-907D-421B8AC7CADA}" type="doc">
      <dgm:prSet loTypeId="urn:microsoft.com/office/officeart/2005/8/layout/radial2" loCatId="relationship" qsTypeId="urn:microsoft.com/office/officeart/2005/8/quickstyle/3d7" qsCatId="3D" csTypeId="urn:microsoft.com/office/officeart/2005/8/colors/colorful3" csCatId="colorful" phldr="1"/>
      <dgm:spPr>
        <a:scene3d>
          <a:camera prst="orthographicFront" zoom="91000"/>
          <a:lightRig rig="threePt" dir="t">
            <a:rot lat="0" lon="0" rev="20640000"/>
          </a:lightRig>
        </a:scene3d>
      </dgm:spPr>
      <dgm:t>
        <a:bodyPr/>
        <a:lstStyle/>
        <a:p>
          <a:endParaRPr lang="en-US"/>
        </a:p>
      </dgm:t>
    </dgm:pt>
    <dgm:pt modelId="{9B456D0B-2C38-461B-9D8B-B6E6F18F253A}">
      <dgm:prSet phldrT="[Text]"/>
      <dgm:spPr>
        <a:solidFill>
          <a:schemeClr val="accent2"/>
        </a:solidFill>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Products</a:t>
          </a:r>
        </a:p>
      </dgm:t>
    </dgm:pt>
    <dgm:pt modelId="{7637FB49-40C2-4B03-88D9-2E50DED77B5E}" type="parTrans" cxnId="{3A2B01F8-B903-43C7-8327-A7283A8954C8}">
      <dgm:prSet/>
      <dgm:spPr/>
      <dgm:t>
        <a:bodyPr/>
        <a:lstStyle/>
        <a:p>
          <a:endParaRPr lang="en-US" dirty="0"/>
        </a:p>
      </dgm:t>
    </dgm:pt>
    <dgm:pt modelId="{E66FE27B-1E53-4138-AFD2-B8F0EB737F3C}" type="sibTrans" cxnId="{3A2B01F8-B903-43C7-8327-A7283A8954C8}">
      <dgm:prSet/>
      <dgm:spPr/>
      <dgm:t>
        <a:bodyPr/>
        <a:lstStyle/>
        <a:p>
          <a:endParaRPr lang="en-US"/>
        </a:p>
      </dgm:t>
    </dgm:pt>
    <dgm:pt modelId="{2FFD53DD-F34C-44BC-B81A-C9CFB13C2ACD}">
      <dgm:prSet phldrT="[Text]"/>
      <dgm:spPr>
        <a:solidFill>
          <a:schemeClr val="accent3">
            <a:lumMod val="75000"/>
          </a:schemeClr>
        </a:solidFill>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Entities</a:t>
          </a:r>
        </a:p>
      </dgm:t>
    </dgm:pt>
    <dgm:pt modelId="{69195938-DC69-47C7-B322-EEBD39B1D688}" type="parTrans" cxnId="{FC899DB7-1D5C-4D26-A0EA-333DF4FB3D91}">
      <dgm:prSet/>
      <dgm:spPr/>
      <dgm:t>
        <a:bodyPr/>
        <a:lstStyle/>
        <a:p>
          <a:endParaRPr lang="en-US" dirty="0"/>
        </a:p>
      </dgm:t>
    </dgm:pt>
    <dgm:pt modelId="{01993CC8-C9A8-450F-B709-591B040BF4C7}" type="sibTrans" cxnId="{FC899DB7-1D5C-4D26-A0EA-333DF4FB3D91}">
      <dgm:prSet/>
      <dgm:spPr/>
      <dgm:t>
        <a:bodyPr/>
        <a:lstStyle/>
        <a:p>
          <a:endParaRPr lang="en-US"/>
        </a:p>
      </dgm:t>
    </dgm:pt>
    <dgm:pt modelId="{CFAFA796-824B-4592-979F-EE7B6B4FD819}">
      <dgm:prSet phldrT="[Text]"/>
      <dgm:spPr>
        <a:solidFill>
          <a:schemeClr val="accent1">
            <a:lumMod val="75000"/>
          </a:schemeClr>
        </a:solidFill>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gm:t>
    </dgm:pt>
    <dgm:pt modelId="{14D85A81-4B35-42A4-80FA-04B40B1559F5}" type="parTrans" cxnId="{8E2F6B63-D877-49A6-B4B2-C73945BEBB31}">
      <dgm:prSet/>
      <dgm:spPr/>
      <dgm:t>
        <a:bodyPr/>
        <a:lstStyle/>
        <a:p>
          <a:endParaRPr lang="en-US" dirty="0"/>
        </a:p>
      </dgm:t>
    </dgm:pt>
    <dgm:pt modelId="{17AAF53B-A871-4FB8-8033-F47995EA8AD5}" type="sibTrans" cxnId="{8E2F6B63-D877-49A6-B4B2-C73945BEBB31}">
      <dgm:prSet/>
      <dgm:spPr/>
      <dgm:t>
        <a:bodyPr/>
        <a:lstStyle/>
        <a:p>
          <a:endParaRPr lang="en-US"/>
        </a:p>
      </dgm:t>
    </dgm:pt>
    <dgm:pt modelId="{82B52175-A83E-41B9-B10D-41A50A72CD72}" type="pres">
      <dgm:prSet presAssocID="{692945E2-2CF8-44BB-907D-421B8AC7CADA}" presName="composite" presStyleCnt="0">
        <dgm:presLayoutVars>
          <dgm:chMax val="5"/>
          <dgm:dir/>
          <dgm:animLvl val="ctr"/>
          <dgm:resizeHandles val="exact"/>
        </dgm:presLayoutVars>
      </dgm:prSet>
      <dgm:spPr/>
    </dgm:pt>
    <dgm:pt modelId="{DAD7E845-FA02-41FB-969C-ED87AB17D1FC}" type="pres">
      <dgm:prSet presAssocID="{692945E2-2CF8-44BB-907D-421B8AC7CADA}" presName="cycle" presStyleCnt="0"/>
      <dgm:spPr/>
    </dgm:pt>
    <dgm:pt modelId="{6E423577-2AD5-400C-83DD-0A975D5F48DA}" type="pres">
      <dgm:prSet presAssocID="{692945E2-2CF8-44BB-907D-421B8AC7CADA}" presName="centerShape" presStyleCnt="0"/>
      <dgm:spPr/>
    </dgm:pt>
    <dgm:pt modelId="{709F73FB-29A3-4C5C-AD20-A61ECD22B3AF}" type="pres">
      <dgm:prSet presAssocID="{692945E2-2CF8-44BB-907D-421B8AC7CADA}" presName="connSite" presStyleLbl="node1" presStyleIdx="0" presStyleCnt="4"/>
      <dgm:spPr/>
    </dgm:pt>
    <dgm:pt modelId="{3D4C8597-8E70-4518-AAD5-251C74DE050D}" type="pres">
      <dgm:prSet presAssocID="{692945E2-2CF8-44BB-907D-421B8AC7CADA}" presName="visible" presStyleLbl="node1" presStyleIdx="0" presStyleCnt="4"/>
      <dgm:spPr>
        <a:solidFill>
          <a:schemeClr val="accent6"/>
        </a:solidFill>
      </dgm:spPr>
    </dgm:pt>
    <dgm:pt modelId="{A7C95797-096B-4240-9502-24E497DF2C87}" type="pres">
      <dgm:prSet presAssocID="{7637FB49-40C2-4B03-88D9-2E50DED77B5E}" presName="Name25" presStyleLbl="parChTrans1D1" presStyleIdx="0" presStyleCnt="3"/>
      <dgm:spPr/>
    </dgm:pt>
    <dgm:pt modelId="{2A33EEFF-A4A5-481C-8A3D-2E0917E5DFEA}" type="pres">
      <dgm:prSet presAssocID="{9B456D0B-2C38-461B-9D8B-B6E6F18F253A}" presName="node" presStyleCnt="0"/>
      <dgm:spPr/>
    </dgm:pt>
    <dgm:pt modelId="{5FF81095-221F-4EF0-BC79-C8121D62EE80}" type="pres">
      <dgm:prSet presAssocID="{9B456D0B-2C38-461B-9D8B-B6E6F18F253A}" presName="parentNode" presStyleLbl="node1" presStyleIdx="1" presStyleCnt="4" custLinFactNeighborX="989" custLinFactNeighborY="4727">
        <dgm:presLayoutVars>
          <dgm:chMax val="1"/>
          <dgm:bulletEnabled val="1"/>
        </dgm:presLayoutVars>
      </dgm:prSet>
      <dgm:spPr/>
    </dgm:pt>
    <dgm:pt modelId="{ACDD3EBB-5E09-4518-A936-DFA3AE1C7D43}" type="pres">
      <dgm:prSet presAssocID="{9B456D0B-2C38-461B-9D8B-B6E6F18F253A}" presName="childNode" presStyleLbl="revTx" presStyleIdx="0" presStyleCnt="0">
        <dgm:presLayoutVars>
          <dgm:bulletEnabled val="1"/>
        </dgm:presLayoutVars>
      </dgm:prSet>
      <dgm:spPr/>
    </dgm:pt>
    <dgm:pt modelId="{C97ADC3E-4394-4F74-9481-DDE6BF00C50C}" type="pres">
      <dgm:prSet presAssocID="{69195938-DC69-47C7-B322-EEBD39B1D688}" presName="Name25" presStyleLbl="parChTrans1D1" presStyleIdx="1" presStyleCnt="3"/>
      <dgm:spPr/>
    </dgm:pt>
    <dgm:pt modelId="{8A461B2A-8951-4829-8C89-C8536E3AAE80}" type="pres">
      <dgm:prSet presAssocID="{2FFD53DD-F34C-44BC-B81A-C9CFB13C2ACD}" presName="node" presStyleCnt="0"/>
      <dgm:spPr/>
    </dgm:pt>
    <dgm:pt modelId="{49C1A3DA-87CC-4E6F-813A-00AB64D44CF4}" type="pres">
      <dgm:prSet presAssocID="{2FFD53DD-F34C-44BC-B81A-C9CFB13C2ACD}" presName="parentNode" presStyleLbl="node1" presStyleIdx="2" presStyleCnt="4" custLinFactNeighborX="-1909" custLinFactNeighborY="4681">
        <dgm:presLayoutVars>
          <dgm:chMax val="1"/>
          <dgm:bulletEnabled val="1"/>
        </dgm:presLayoutVars>
      </dgm:prSet>
      <dgm:spPr/>
    </dgm:pt>
    <dgm:pt modelId="{1AFF9228-D51F-40A7-B787-F4A10F35AABA}" type="pres">
      <dgm:prSet presAssocID="{2FFD53DD-F34C-44BC-B81A-C9CFB13C2ACD}" presName="childNode" presStyleLbl="revTx" presStyleIdx="0" presStyleCnt="0">
        <dgm:presLayoutVars>
          <dgm:bulletEnabled val="1"/>
        </dgm:presLayoutVars>
      </dgm:prSet>
      <dgm:spPr/>
    </dgm:pt>
    <dgm:pt modelId="{510A9D77-A685-4C88-A54C-9C656DC44172}" type="pres">
      <dgm:prSet presAssocID="{14D85A81-4B35-42A4-80FA-04B40B1559F5}" presName="Name25" presStyleLbl="parChTrans1D1" presStyleIdx="2" presStyleCnt="3"/>
      <dgm:spPr/>
    </dgm:pt>
    <dgm:pt modelId="{CC3C8A0D-3B5C-4787-B767-BAF9211FC59F}" type="pres">
      <dgm:prSet presAssocID="{CFAFA796-824B-4592-979F-EE7B6B4FD819}" presName="node" presStyleCnt="0"/>
      <dgm:spPr/>
    </dgm:pt>
    <dgm:pt modelId="{07C65A6D-9174-4FA7-A4BD-EA8DE52ECB08}" type="pres">
      <dgm:prSet presAssocID="{CFAFA796-824B-4592-979F-EE7B6B4FD819}" presName="parentNode" presStyleLbl="node1" presStyleIdx="3" presStyleCnt="4">
        <dgm:presLayoutVars>
          <dgm:chMax val="1"/>
          <dgm:bulletEnabled val="1"/>
        </dgm:presLayoutVars>
      </dgm:prSet>
      <dgm:spPr/>
    </dgm:pt>
    <dgm:pt modelId="{5C6D9221-71CA-4AD3-9F96-8D31502AF1B3}" type="pres">
      <dgm:prSet presAssocID="{CFAFA796-824B-4592-979F-EE7B6B4FD819}" presName="childNode" presStyleLbl="revTx" presStyleIdx="0" presStyleCnt="0">
        <dgm:presLayoutVars>
          <dgm:bulletEnabled val="1"/>
        </dgm:presLayoutVars>
      </dgm:prSet>
      <dgm:spPr/>
    </dgm:pt>
  </dgm:ptLst>
  <dgm:cxnLst>
    <dgm:cxn modelId="{4588841A-D05F-4A08-9E24-A85C45F4D903}" type="presOf" srcId="{2FFD53DD-F34C-44BC-B81A-C9CFB13C2ACD}" destId="{49C1A3DA-87CC-4E6F-813A-00AB64D44CF4}" srcOrd="0" destOrd="0" presId="urn:microsoft.com/office/officeart/2005/8/layout/radial2"/>
    <dgm:cxn modelId="{2EBC3B42-CCBB-4077-B0CE-F90654342473}" type="presOf" srcId="{692945E2-2CF8-44BB-907D-421B8AC7CADA}" destId="{82B52175-A83E-41B9-B10D-41A50A72CD72}" srcOrd="0" destOrd="0" presId="urn:microsoft.com/office/officeart/2005/8/layout/radial2"/>
    <dgm:cxn modelId="{8E2F6B63-D877-49A6-B4B2-C73945BEBB31}" srcId="{692945E2-2CF8-44BB-907D-421B8AC7CADA}" destId="{CFAFA796-824B-4592-979F-EE7B6B4FD819}" srcOrd="2" destOrd="0" parTransId="{14D85A81-4B35-42A4-80FA-04B40B1559F5}" sibTransId="{17AAF53B-A871-4FB8-8033-F47995EA8AD5}"/>
    <dgm:cxn modelId="{8DDCB568-7213-44D6-945D-D236A5935ABF}" type="presOf" srcId="{7637FB49-40C2-4B03-88D9-2E50DED77B5E}" destId="{A7C95797-096B-4240-9502-24E497DF2C87}" srcOrd="0" destOrd="0" presId="urn:microsoft.com/office/officeart/2005/8/layout/radial2"/>
    <dgm:cxn modelId="{DFFBFB4F-FB1F-4F99-978E-45899E0A1DF9}" type="presOf" srcId="{CFAFA796-824B-4592-979F-EE7B6B4FD819}" destId="{07C65A6D-9174-4FA7-A4BD-EA8DE52ECB08}" srcOrd="0" destOrd="0" presId="urn:microsoft.com/office/officeart/2005/8/layout/radial2"/>
    <dgm:cxn modelId="{1C7E4770-909F-42E7-B71F-21B1B343BD88}" type="presOf" srcId="{9B456D0B-2C38-461B-9D8B-B6E6F18F253A}" destId="{5FF81095-221F-4EF0-BC79-C8121D62EE80}" srcOrd="0" destOrd="0" presId="urn:microsoft.com/office/officeart/2005/8/layout/radial2"/>
    <dgm:cxn modelId="{DF369777-FD06-4242-8AEC-2D1E4ACBEEAE}" type="presOf" srcId="{14D85A81-4B35-42A4-80FA-04B40B1559F5}" destId="{510A9D77-A685-4C88-A54C-9C656DC44172}" srcOrd="0" destOrd="0" presId="urn:microsoft.com/office/officeart/2005/8/layout/radial2"/>
    <dgm:cxn modelId="{F9CA8DB1-CF3E-4800-8691-FA66E72BBEC5}" type="presOf" srcId="{69195938-DC69-47C7-B322-EEBD39B1D688}" destId="{C97ADC3E-4394-4F74-9481-DDE6BF00C50C}" srcOrd="0" destOrd="0" presId="urn:microsoft.com/office/officeart/2005/8/layout/radial2"/>
    <dgm:cxn modelId="{FC899DB7-1D5C-4D26-A0EA-333DF4FB3D91}" srcId="{692945E2-2CF8-44BB-907D-421B8AC7CADA}" destId="{2FFD53DD-F34C-44BC-B81A-C9CFB13C2ACD}" srcOrd="1" destOrd="0" parTransId="{69195938-DC69-47C7-B322-EEBD39B1D688}" sibTransId="{01993CC8-C9A8-450F-B709-591B040BF4C7}"/>
    <dgm:cxn modelId="{3A2B01F8-B903-43C7-8327-A7283A8954C8}" srcId="{692945E2-2CF8-44BB-907D-421B8AC7CADA}" destId="{9B456D0B-2C38-461B-9D8B-B6E6F18F253A}" srcOrd="0" destOrd="0" parTransId="{7637FB49-40C2-4B03-88D9-2E50DED77B5E}" sibTransId="{E66FE27B-1E53-4138-AFD2-B8F0EB737F3C}"/>
    <dgm:cxn modelId="{3E32C704-2A37-4E5A-91C5-4A4712AD19C6}" type="presParOf" srcId="{82B52175-A83E-41B9-B10D-41A50A72CD72}" destId="{DAD7E845-FA02-41FB-969C-ED87AB17D1FC}" srcOrd="0" destOrd="0" presId="urn:microsoft.com/office/officeart/2005/8/layout/radial2"/>
    <dgm:cxn modelId="{EF9E1A63-49A7-4A56-827D-B5A6F97D66AE}" type="presParOf" srcId="{DAD7E845-FA02-41FB-969C-ED87AB17D1FC}" destId="{6E423577-2AD5-400C-83DD-0A975D5F48DA}" srcOrd="0" destOrd="0" presId="urn:microsoft.com/office/officeart/2005/8/layout/radial2"/>
    <dgm:cxn modelId="{1DFB10BB-A247-4E4F-9106-B1617AF6F622}" type="presParOf" srcId="{6E423577-2AD5-400C-83DD-0A975D5F48DA}" destId="{709F73FB-29A3-4C5C-AD20-A61ECD22B3AF}" srcOrd="0" destOrd="0" presId="urn:microsoft.com/office/officeart/2005/8/layout/radial2"/>
    <dgm:cxn modelId="{139798A2-705E-4133-B06B-85B57E17F8C1}" type="presParOf" srcId="{6E423577-2AD5-400C-83DD-0A975D5F48DA}" destId="{3D4C8597-8E70-4518-AAD5-251C74DE050D}" srcOrd="1" destOrd="0" presId="urn:microsoft.com/office/officeart/2005/8/layout/radial2"/>
    <dgm:cxn modelId="{6E6CA8C1-969C-4253-8F40-691CB45251C7}" type="presParOf" srcId="{DAD7E845-FA02-41FB-969C-ED87AB17D1FC}" destId="{A7C95797-096B-4240-9502-24E497DF2C87}" srcOrd="1" destOrd="0" presId="urn:microsoft.com/office/officeart/2005/8/layout/radial2"/>
    <dgm:cxn modelId="{A7FF1DC1-F5F6-4A39-952E-81E88607EE72}" type="presParOf" srcId="{DAD7E845-FA02-41FB-969C-ED87AB17D1FC}" destId="{2A33EEFF-A4A5-481C-8A3D-2E0917E5DFEA}" srcOrd="2" destOrd="0" presId="urn:microsoft.com/office/officeart/2005/8/layout/radial2"/>
    <dgm:cxn modelId="{A2297139-D896-4B16-9D05-41BD7F0940E4}" type="presParOf" srcId="{2A33EEFF-A4A5-481C-8A3D-2E0917E5DFEA}" destId="{5FF81095-221F-4EF0-BC79-C8121D62EE80}" srcOrd="0" destOrd="0" presId="urn:microsoft.com/office/officeart/2005/8/layout/radial2"/>
    <dgm:cxn modelId="{B231F305-1F0D-452D-A2D3-226C65EB1EF2}" type="presParOf" srcId="{2A33EEFF-A4A5-481C-8A3D-2E0917E5DFEA}" destId="{ACDD3EBB-5E09-4518-A936-DFA3AE1C7D43}" srcOrd="1" destOrd="0" presId="urn:microsoft.com/office/officeart/2005/8/layout/radial2"/>
    <dgm:cxn modelId="{13AECF73-5755-4F82-93D1-121872FCC7BE}" type="presParOf" srcId="{DAD7E845-FA02-41FB-969C-ED87AB17D1FC}" destId="{C97ADC3E-4394-4F74-9481-DDE6BF00C50C}" srcOrd="3" destOrd="0" presId="urn:microsoft.com/office/officeart/2005/8/layout/radial2"/>
    <dgm:cxn modelId="{0C70643B-DAD4-4DD8-A5E3-339979EADE1B}" type="presParOf" srcId="{DAD7E845-FA02-41FB-969C-ED87AB17D1FC}" destId="{8A461B2A-8951-4829-8C89-C8536E3AAE80}" srcOrd="4" destOrd="0" presId="urn:microsoft.com/office/officeart/2005/8/layout/radial2"/>
    <dgm:cxn modelId="{06AF6712-17B7-4FBD-A73E-08DF558C8A9C}" type="presParOf" srcId="{8A461B2A-8951-4829-8C89-C8536E3AAE80}" destId="{49C1A3DA-87CC-4E6F-813A-00AB64D44CF4}" srcOrd="0" destOrd="0" presId="urn:microsoft.com/office/officeart/2005/8/layout/radial2"/>
    <dgm:cxn modelId="{0E478515-8C28-45FF-8B15-DDA7EDDBD86C}" type="presParOf" srcId="{8A461B2A-8951-4829-8C89-C8536E3AAE80}" destId="{1AFF9228-D51F-40A7-B787-F4A10F35AABA}" srcOrd="1" destOrd="0" presId="urn:microsoft.com/office/officeart/2005/8/layout/radial2"/>
    <dgm:cxn modelId="{EE3F9D07-11BA-460A-8688-E13A14A8AB52}" type="presParOf" srcId="{DAD7E845-FA02-41FB-969C-ED87AB17D1FC}" destId="{510A9D77-A685-4C88-A54C-9C656DC44172}" srcOrd="5" destOrd="0" presId="urn:microsoft.com/office/officeart/2005/8/layout/radial2"/>
    <dgm:cxn modelId="{78715209-E993-4F58-932D-EA49E3F08951}" type="presParOf" srcId="{DAD7E845-FA02-41FB-969C-ED87AB17D1FC}" destId="{CC3C8A0D-3B5C-4787-B767-BAF9211FC59F}" srcOrd="6" destOrd="0" presId="urn:microsoft.com/office/officeart/2005/8/layout/radial2"/>
    <dgm:cxn modelId="{83196F52-FB94-483D-BF10-668C2CB1FA82}" type="presParOf" srcId="{CC3C8A0D-3B5C-4787-B767-BAF9211FC59F}" destId="{07C65A6D-9174-4FA7-A4BD-EA8DE52ECB08}" srcOrd="0" destOrd="0" presId="urn:microsoft.com/office/officeart/2005/8/layout/radial2"/>
    <dgm:cxn modelId="{4DAE06C1-C971-46C6-ABE1-74B3878E8EDD}" type="presParOf" srcId="{CC3C8A0D-3B5C-4787-B767-BAF9211FC59F}" destId="{5C6D9221-71CA-4AD3-9F96-8D31502AF1B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EDB63-EE20-4CA6-8C30-B13B90979277}" type="doc">
      <dgm:prSet loTypeId="urn:microsoft.com/office/officeart/2005/8/layout/target1" loCatId="relationship" qsTypeId="urn:microsoft.com/office/officeart/2005/8/quickstyle/simple1" qsCatId="simple" csTypeId="urn:microsoft.com/office/officeart/2005/8/colors/accent1_2" csCatId="accent1" phldr="1"/>
      <dgm:spPr/>
    </dgm:pt>
    <dgm:pt modelId="{2B8BE1ED-1117-459C-9152-26977873BE22}">
      <dgm:prSet phldrT="[Text]"/>
      <dgm:spPr/>
      <dgm:t>
        <a:bodyPr/>
        <a:lstStyle/>
        <a:p>
          <a:r>
            <a:rPr lang="en-US" dirty="0"/>
            <a:t>Software and Business Logic</a:t>
          </a:r>
        </a:p>
      </dgm:t>
    </dgm:pt>
    <dgm:pt modelId="{5AF3B0FE-16E5-4208-8955-CC401FA50C9B}" type="parTrans" cxnId="{7834F80F-D8D8-4AD8-A74B-32526D8CB3C9}">
      <dgm:prSet/>
      <dgm:spPr/>
      <dgm:t>
        <a:bodyPr/>
        <a:lstStyle/>
        <a:p>
          <a:endParaRPr lang="en-US"/>
        </a:p>
      </dgm:t>
    </dgm:pt>
    <dgm:pt modelId="{DFC256F2-1BDF-4E9F-A83F-C1483CAAEEDC}" type="sibTrans" cxnId="{7834F80F-D8D8-4AD8-A74B-32526D8CB3C9}">
      <dgm:prSet/>
      <dgm:spPr/>
      <dgm:t>
        <a:bodyPr/>
        <a:lstStyle/>
        <a:p>
          <a:endParaRPr lang="en-US"/>
        </a:p>
      </dgm:t>
    </dgm:pt>
    <dgm:pt modelId="{D6355C9C-AFAF-478B-BF38-68260F7A6921}">
      <dgm:prSet phldrT="[Text]"/>
      <dgm:spPr/>
      <dgm:t>
        <a:bodyPr/>
        <a:lstStyle/>
        <a:p>
          <a:r>
            <a:rPr lang="en-US" dirty="0"/>
            <a:t>Communication</a:t>
          </a:r>
        </a:p>
      </dgm:t>
    </dgm:pt>
    <dgm:pt modelId="{6CDED062-6398-454F-9B69-61125FF7ECD4}" type="parTrans" cxnId="{BC175B20-B29B-4D6D-8BB7-163BF9776288}">
      <dgm:prSet/>
      <dgm:spPr/>
      <dgm:t>
        <a:bodyPr/>
        <a:lstStyle/>
        <a:p>
          <a:endParaRPr lang="en-US"/>
        </a:p>
      </dgm:t>
    </dgm:pt>
    <dgm:pt modelId="{2984E903-B875-4B85-A199-4AD7AA90013C}" type="sibTrans" cxnId="{BC175B20-B29B-4D6D-8BB7-163BF9776288}">
      <dgm:prSet/>
      <dgm:spPr/>
      <dgm:t>
        <a:bodyPr/>
        <a:lstStyle/>
        <a:p>
          <a:endParaRPr lang="en-US"/>
        </a:p>
      </dgm:t>
    </dgm:pt>
    <dgm:pt modelId="{8018EFF4-CF15-453C-A22C-FB135BC7768E}">
      <dgm:prSet phldrT="[Text]"/>
      <dgm:spPr/>
      <dgm:t>
        <a:bodyPr/>
        <a:lstStyle/>
        <a:p>
          <a:r>
            <a:rPr lang="en-US" dirty="0"/>
            <a:t>Accessibility</a:t>
          </a:r>
        </a:p>
      </dgm:t>
    </dgm:pt>
    <dgm:pt modelId="{50B08E05-A7B7-4118-AC75-6D64D5693F52}" type="parTrans" cxnId="{464CB7F5-A387-4393-9A25-834123C76B0E}">
      <dgm:prSet/>
      <dgm:spPr/>
      <dgm:t>
        <a:bodyPr/>
        <a:lstStyle/>
        <a:p>
          <a:endParaRPr lang="en-US"/>
        </a:p>
      </dgm:t>
    </dgm:pt>
    <dgm:pt modelId="{B1C0FBAC-1E65-4582-B191-B68451127287}" type="sibTrans" cxnId="{464CB7F5-A387-4393-9A25-834123C76B0E}">
      <dgm:prSet/>
      <dgm:spPr/>
      <dgm:t>
        <a:bodyPr/>
        <a:lstStyle/>
        <a:p>
          <a:endParaRPr lang="en-US"/>
        </a:p>
      </dgm:t>
    </dgm:pt>
    <dgm:pt modelId="{15A624F0-3AE6-486D-9EFF-9A3C68FD984F}" type="pres">
      <dgm:prSet presAssocID="{D50EDB63-EE20-4CA6-8C30-B13B90979277}" presName="composite" presStyleCnt="0">
        <dgm:presLayoutVars>
          <dgm:chMax val="5"/>
          <dgm:dir/>
          <dgm:resizeHandles val="exact"/>
        </dgm:presLayoutVars>
      </dgm:prSet>
      <dgm:spPr/>
    </dgm:pt>
    <dgm:pt modelId="{39B8ECC6-E130-4C2F-A847-10018D1CE7F0}" type="pres">
      <dgm:prSet presAssocID="{2B8BE1ED-1117-459C-9152-26977873BE22}" presName="circle1" presStyleLbl="lnNode1" presStyleIdx="0" presStyleCnt="3"/>
      <dgm:spPr>
        <a:solidFill>
          <a:srgbClr val="FF0000"/>
        </a:solidFill>
        <a:ln>
          <a:solidFill>
            <a:schemeClr val="bg1"/>
          </a:solidFill>
        </a:ln>
      </dgm:spPr>
    </dgm:pt>
    <dgm:pt modelId="{9E298386-5363-40FC-8D85-B94955EF4F2D}" type="pres">
      <dgm:prSet presAssocID="{2B8BE1ED-1117-459C-9152-26977873BE22}" presName="text1" presStyleLbl="revTx" presStyleIdx="0" presStyleCnt="3">
        <dgm:presLayoutVars>
          <dgm:bulletEnabled val="1"/>
        </dgm:presLayoutVars>
      </dgm:prSet>
      <dgm:spPr/>
    </dgm:pt>
    <dgm:pt modelId="{EDD2E5AE-9C52-46D0-85EB-3103B171531D}" type="pres">
      <dgm:prSet presAssocID="{2B8BE1ED-1117-459C-9152-26977873BE22}" presName="line1" presStyleLbl="callout" presStyleIdx="0" presStyleCnt="6"/>
      <dgm:spPr/>
    </dgm:pt>
    <dgm:pt modelId="{43BD39D1-7D81-4471-B637-BA674EB0CEF1}" type="pres">
      <dgm:prSet presAssocID="{2B8BE1ED-1117-459C-9152-26977873BE22}" presName="d1" presStyleLbl="callout" presStyleIdx="1" presStyleCnt="6"/>
      <dgm:spPr/>
    </dgm:pt>
    <dgm:pt modelId="{55710225-634E-4EF1-A612-5852134D33BD}" type="pres">
      <dgm:prSet presAssocID="{D6355C9C-AFAF-478B-BF38-68260F7A6921}" presName="circle2" presStyleLbl="lnNode1" presStyleIdx="1" presStyleCnt="3" custLinFactNeighborX="-1404"/>
      <dgm:spPr>
        <a:solidFill>
          <a:schemeClr val="accent2"/>
        </a:solidFill>
        <a:ln>
          <a:solidFill>
            <a:schemeClr val="bg1"/>
          </a:solidFill>
        </a:ln>
      </dgm:spPr>
    </dgm:pt>
    <dgm:pt modelId="{3D1CF76D-5E41-4C8E-ADF7-66B6BE7FF2B2}" type="pres">
      <dgm:prSet presAssocID="{D6355C9C-AFAF-478B-BF38-68260F7A6921}" presName="text2" presStyleLbl="revTx" presStyleIdx="1" presStyleCnt="3">
        <dgm:presLayoutVars>
          <dgm:bulletEnabled val="1"/>
        </dgm:presLayoutVars>
      </dgm:prSet>
      <dgm:spPr/>
    </dgm:pt>
    <dgm:pt modelId="{24BC7DB6-C1CA-4A69-89D2-D3EEE9286D98}" type="pres">
      <dgm:prSet presAssocID="{D6355C9C-AFAF-478B-BF38-68260F7A6921}" presName="line2" presStyleLbl="callout" presStyleIdx="2" presStyleCnt="6"/>
      <dgm:spPr/>
    </dgm:pt>
    <dgm:pt modelId="{9F83A5AA-1F34-47F9-A5C3-BF146F66E8BB}" type="pres">
      <dgm:prSet presAssocID="{D6355C9C-AFAF-478B-BF38-68260F7A6921}" presName="d2" presStyleLbl="callout" presStyleIdx="3" presStyleCnt="6"/>
      <dgm:spPr/>
    </dgm:pt>
    <dgm:pt modelId="{C685C1D8-D4DC-47A1-BE24-C440896A0F17}" type="pres">
      <dgm:prSet presAssocID="{8018EFF4-CF15-453C-A22C-FB135BC7768E}" presName="circle3" presStyleLbl="lnNode1" presStyleIdx="2" presStyleCnt="3" custLinFactNeighborX="-843" custLinFactNeighborY="0"/>
      <dgm:spPr>
        <a:solidFill>
          <a:srgbClr val="FFC000"/>
        </a:solidFill>
        <a:ln>
          <a:solidFill>
            <a:schemeClr val="bg1"/>
          </a:solidFill>
        </a:ln>
      </dgm:spPr>
    </dgm:pt>
    <dgm:pt modelId="{BB912869-E1CE-42EE-B48E-66598AEF9021}" type="pres">
      <dgm:prSet presAssocID="{8018EFF4-CF15-453C-A22C-FB135BC7768E}" presName="text3" presStyleLbl="revTx" presStyleIdx="2" presStyleCnt="3">
        <dgm:presLayoutVars>
          <dgm:bulletEnabled val="1"/>
        </dgm:presLayoutVars>
      </dgm:prSet>
      <dgm:spPr/>
    </dgm:pt>
    <dgm:pt modelId="{98DBA656-0127-4C16-9884-BE21C83D91D5}" type="pres">
      <dgm:prSet presAssocID="{8018EFF4-CF15-453C-A22C-FB135BC7768E}" presName="line3" presStyleLbl="callout" presStyleIdx="4" presStyleCnt="6"/>
      <dgm:spPr/>
    </dgm:pt>
    <dgm:pt modelId="{5F5FC74A-D8C9-44C1-B9E4-A628C25CAFFB}" type="pres">
      <dgm:prSet presAssocID="{8018EFF4-CF15-453C-A22C-FB135BC7768E}" presName="d3" presStyleLbl="callout" presStyleIdx="5" presStyleCnt="6"/>
      <dgm:spPr/>
    </dgm:pt>
  </dgm:ptLst>
  <dgm:cxnLst>
    <dgm:cxn modelId="{7834F80F-D8D8-4AD8-A74B-32526D8CB3C9}" srcId="{D50EDB63-EE20-4CA6-8C30-B13B90979277}" destId="{2B8BE1ED-1117-459C-9152-26977873BE22}" srcOrd="0" destOrd="0" parTransId="{5AF3B0FE-16E5-4208-8955-CC401FA50C9B}" sibTransId="{DFC256F2-1BDF-4E9F-A83F-C1483CAAEEDC}"/>
    <dgm:cxn modelId="{BC175B20-B29B-4D6D-8BB7-163BF9776288}" srcId="{D50EDB63-EE20-4CA6-8C30-B13B90979277}" destId="{D6355C9C-AFAF-478B-BF38-68260F7A6921}" srcOrd="1" destOrd="0" parTransId="{6CDED062-6398-454F-9B69-61125FF7ECD4}" sibTransId="{2984E903-B875-4B85-A199-4AD7AA90013C}"/>
    <dgm:cxn modelId="{DCEC4E72-0AD2-4CAE-B8A0-53E999591D20}" type="presOf" srcId="{2B8BE1ED-1117-459C-9152-26977873BE22}" destId="{9E298386-5363-40FC-8D85-B94955EF4F2D}" srcOrd="0" destOrd="0" presId="urn:microsoft.com/office/officeart/2005/8/layout/target1"/>
    <dgm:cxn modelId="{4EE82853-4599-43A8-BD40-A28C9FFAAB4E}" type="presOf" srcId="{D6355C9C-AFAF-478B-BF38-68260F7A6921}" destId="{3D1CF76D-5E41-4C8E-ADF7-66B6BE7FF2B2}" srcOrd="0" destOrd="0" presId="urn:microsoft.com/office/officeart/2005/8/layout/target1"/>
    <dgm:cxn modelId="{D48FE681-6513-43F0-B084-870875E9E3C0}" type="presOf" srcId="{D50EDB63-EE20-4CA6-8C30-B13B90979277}" destId="{15A624F0-3AE6-486D-9EFF-9A3C68FD984F}" srcOrd="0" destOrd="0" presId="urn:microsoft.com/office/officeart/2005/8/layout/target1"/>
    <dgm:cxn modelId="{8BF03585-90C7-4103-A267-9D260E118441}" type="presOf" srcId="{8018EFF4-CF15-453C-A22C-FB135BC7768E}" destId="{BB912869-E1CE-42EE-B48E-66598AEF9021}" srcOrd="0" destOrd="0" presId="urn:microsoft.com/office/officeart/2005/8/layout/target1"/>
    <dgm:cxn modelId="{464CB7F5-A387-4393-9A25-834123C76B0E}" srcId="{D50EDB63-EE20-4CA6-8C30-B13B90979277}" destId="{8018EFF4-CF15-453C-A22C-FB135BC7768E}" srcOrd="2" destOrd="0" parTransId="{50B08E05-A7B7-4118-AC75-6D64D5693F52}" sibTransId="{B1C0FBAC-1E65-4582-B191-B68451127287}"/>
    <dgm:cxn modelId="{87D0D396-2814-42FA-B829-B7CB437B834D}" type="presParOf" srcId="{15A624F0-3AE6-486D-9EFF-9A3C68FD984F}" destId="{39B8ECC6-E130-4C2F-A847-10018D1CE7F0}" srcOrd="0" destOrd="0" presId="urn:microsoft.com/office/officeart/2005/8/layout/target1"/>
    <dgm:cxn modelId="{554E30A5-5FC0-4E72-8419-1FBCBCBB681F}" type="presParOf" srcId="{15A624F0-3AE6-486D-9EFF-9A3C68FD984F}" destId="{9E298386-5363-40FC-8D85-B94955EF4F2D}" srcOrd="1" destOrd="0" presId="urn:microsoft.com/office/officeart/2005/8/layout/target1"/>
    <dgm:cxn modelId="{42AC6C5D-4C6C-4180-BD33-95911C7E1EFF}" type="presParOf" srcId="{15A624F0-3AE6-486D-9EFF-9A3C68FD984F}" destId="{EDD2E5AE-9C52-46D0-85EB-3103B171531D}" srcOrd="2" destOrd="0" presId="urn:microsoft.com/office/officeart/2005/8/layout/target1"/>
    <dgm:cxn modelId="{CEF15934-622C-4434-A15A-5E5B3D0C9895}" type="presParOf" srcId="{15A624F0-3AE6-486D-9EFF-9A3C68FD984F}" destId="{43BD39D1-7D81-4471-B637-BA674EB0CEF1}" srcOrd="3" destOrd="0" presId="urn:microsoft.com/office/officeart/2005/8/layout/target1"/>
    <dgm:cxn modelId="{26EA19CC-6125-43AE-80B5-4BEA79ED8B4F}" type="presParOf" srcId="{15A624F0-3AE6-486D-9EFF-9A3C68FD984F}" destId="{55710225-634E-4EF1-A612-5852134D33BD}" srcOrd="4" destOrd="0" presId="urn:microsoft.com/office/officeart/2005/8/layout/target1"/>
    <dgm:cxn modelId="{1D16F9AD-147C-4D36-8C81-CA650FBF0908}" type="presParOf" srcId="{15A624F0-3AE6-486D-9EFF-9A3C68FD984F}" destId="{3D1CF76D-5E41-4C8E-ADF7-66B6BE7FF2B2}" srcOrd="5" destOrd="0" presId="urn:microsoft.com/office/officeart/2005/8/layout/target1"/>
    <dgm:cxn modelId="{9A9331CF-4217-4528-8769-836B85379E1B}" type="presParOf" srcId="{15A624F0-3AE6-486D-9EFF-9A3C68FD984F}" destId="{24BC7DB6-C1CA-4A69-89D2-D3EEE9286D98}" srcOrd="6" destOrd="0" presId="urn:microsoft.com/office/officeart/2005/8/layout/target1"/>
    <dgm:cxn modelId="{0702A416-6B94-4140-B1F9-F5263F43FF0D}" type="presParOf" srcId="{15A624F0-3AE6-486D-9EFF-9A3C68FD984F}" destId="{9F83A5AA-1F34-47F9-A5C3-BF146F66E8BB}" srcOrd="7" destOrd="0" presId="urn:microsoft.com/office/officeart/2005/8/layout/target1"/>
    <dgm:cxn modelId="{F2894A82-3FFC-417C-A2F4-9B2DEA8EF1E9}" type="presParOf" srcId="{15A624F0-3AE6-486D-9EFF-9A3C68FD984F}" destId="{C685C1D8-D4DC-47A1-BE24-C440896A0F17}" srcOrd="8" destOrd="0" presId="urn:microsoft.com/office/officeart/2005/8/layout/target1"/>
    <dgm:cxn modelId="{573D1636-3542-4930-8467-EB1D11CABF9A}" type="presParOf" srcId="{15A624F0-3AE6-486D-9EFF-9A3C68FD984F}" destId="{BB912869-E1CE-42EE-B48E-66598AEF9021}" srcOrd="9" destOrd="0" presId="urn:microsoft.com/office/officeart/2005/8/layout/target1"/>
    <dgm:cxn modelId="{04CA4F39-297E-4A61-9C87-241EBC06AB41}" type="presParOf" srcId="{15A624F0-3AE6-486D-9EFF-9A3C68FD984F}" destId="{98DBA656-0127-4C16-9884-BE21C83D91D5}" srcOrd="10" destOrd="0" presId="urn:microsoft.com/office/officeart/2005/8/layout/target1"/>
    <dgm:cxn modelId="{CCB50EBC-47C5-4FE9-87EB-3C431E962664}" type="presParOf" srcId="{15A624F0-3AE6-486D-9EFF-9A3C68FD984F}" destId="{5F5FC74A-D8C9-44C1-B9E4-A628C25CAFFB}"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2945E2-2CF8-44BB-907D-421B8AC7CADA}" type="doc">
      <dgm:prSet loTypeId="urn:microsoft.com/office/officeart/2005/8/layout/radial6" loCatId="relationship" qsTypeId="urn:microsoft.com/office/officeart/2005/8/quickstyle/simple5" qsCatId="simple" csTypeId="urn:microsoft.com/office/officeart/2005/8/colors/accent1_3" csCatId="accent1" phldr="1"/>
      <dgm:spPr/>
      <dgm:t>
        <a:bodyPr/>
        <a:lstStyle/>
        <a:p>
          <a:endParaRPr lang="en-US"/>
        </a:p>
      </dgm:t>
    </dgm:pt>
    <dgm:pt modelId="{7C7686E1-5DD4-4113-9930-4AEDD27B698B}" type="pres">
      <dgm:prSet presAssocID="{692945E2-2CF8-44BB-907D-421B8AC7CADA}" presName="Name0" presStyleCnt="0">
        <dgm:presLayoutVars>
          <dgm:chMax val="1"/>
          <dgm:dir/>
          <dgm:animLvl val="ctr"/>
          <dgm:resizeHandles val="exact"/>
        </dgm:presLayoutVars>
      </dgm:prSet>
      <dgm:spPr/>
    </dgm:pt>
  </dgm:ptLst>
  <dgm:cxnLst>
    <dgm:cxn modelId="{DB1FB37C-1743-4384-9733-778AB05CA173}" type="presOf" srcId="{692945E2-2CF8-44BB-907D-421B8AC7CADA}" destId="{7C7686E1-5DD4-4113-9930-4AEDD27B69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1644F-3840-4609-A534-6C299EBB9C9E}"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en-US"/>
        </a:p>
      </dgm:t>
    </dgm:pt>
    <dgm:pt modelId="{CD6CDD7F-90FD-4A9A-AF70-3AEB68949806}">
      <dgm:prSet phldrT="[Text]"/>
      <dgm:spPr>
        <a:solidFill>
          <a:schemeClr val="accent2"/>
        </a:solidFill>
      </dgm:spPr>
      <dgm:t>
        <a:bodyPr/>
        <a:lstStyle/>
        <a:p>
          <a:r>
            <a:rPr lang="en-US" dirty="0"/>
            <a:t>AGIIS</a:t>
          </a:r>
        </a:p>
      </dgm:t>
    </dgm:pt>
    <dgm:pt modelId="{EC0A8896-F7FF-4F88-B507-BEB64A715675}" type="parTrans" cxnId="{F6D27C29-1972-4C8A-BB89-BC25F0A25664}">
      <dgm:prSet/>
      <dgm:spPr/>
      <dgm:t>
        <a:bodyPr/>
        <a:lstStyle/>
        <a:p>
          <a:endParaRPr lang="en-US"/>
        </a:p>
      </dgm:t>
    </dgm:pt>
    <dgm:pt modelId="{1BD070FA-427C-4669-B791-403302432FE9}" type="sibTrans" cxnId="{F6D27C29-1972-4C8A-BB89-BC25F0A25664}">
      <dgm:prSet/>
      <dgm:spPr/>
      <dgm:t>
        <a:bodyPr/>
        <a:lstStyle/>
        <a:p>
          <a:endParaRPr lang="en-US"/>
        </a:p>
      </dgm:t>
    </dgm:pt>
    <dgm:pt modelId="{B1ABD624-8981-4911-B66A-B307728731A2}">
      <dgm:prSet phldrT="[Text]"/>
      <dgm:spPr>
        <a:solidFill>
          <a:schemeClr val="accent2"/>
        </a:solidFill>
      </dgm:spPr>
      <dgm:t>
        <a:bodyPr/>
        <a:lstStyle/>
        <a:p>
          <a:r>
            <a:rPr lang="en-US" dirty="0"/>
            <a:t>Full Subscriber</a:t>
          </a:r>
        </a:p>
      </dgm:t>
    </dgm:pt>
    <dgm:pt modelId="{7640E120-B581-4429-ADE1-D81FCAF7D92C}" type="parTrans" cxnId="{1D5BB040-48FD-4014-AD5D-59B24B22EAE1}">
      <dgm:prSet/>
      <dgm:spPr/>
      <dgm:t>
        <a:bodyPr/>
        <a:lstStyle/>
        <a:p>
          <a:endParaRPr lang="en-US"/>
        </a:p>
      </dgm:t>
    </dgm:pt>
    <dgm:pt modelId="{A518BA77-6FBD-40DF-AD84-00A51EC2B27F}" type="sibTrans" cxnId="{1D5BB040-48FD-4014-AD5D-59B24B22EAE1}">
      <dgm:prSet/>
      <dgm:spPr>
        <a:solidFill>
          <a:schemeClr val="accent4"/>
        </a:solidFill>
      </dgm:spPr>
      <dgm:t>
        <a:bodyPr/>
        <a:lstStyle/>
        <a:p>
          <a:endParaRPr lang="en-US"/>
        </a:p>
      </dgm:t>
    </dgm:pt>
    <dgm:pt modelId="{7CABCCD3-BF28-4D6D-9EC8-4DFCFB2A8D60}">
      <dgm:prSet phldrT="[Text]"/>
      <dgm:spPr>
        <a:solidFill>
          <a:schemeClr val="accent2"/>
        </a:solidFill>
      </dgm:spPr>
      <dgm:t>
        <a:bodyPr/>
        <a:lstStyle/>
        <a:p>
          <a:r>
            <a:rPr lang="en-US" dirty="0"/>
            <a:t>Search View</a:t>
          </a:r>
        </a:p>
      </dgm:t>
    </dgm:pt>
    <dgm:pt modelId="{BD5AE50D-7232-41F0-9607-1AB8996ACCF6}" type="parTrans" cxnId="{5CD28710-FF01-45E3-BFF1-5CFAE96E8F68}">
      <dgm:prSet/>
      <dgm:spPr/>
      <dgm:t>
        <a:bodyPr/>
        <a:lstStyle/>
        <a:p>
          <a:endParaRPr lang="en-US"/>
        </a:p>
      </dgm:t>
    </dgm:pt>
    <dgm:pt modelId="{74573063-CC78-41AE-B401-99587361CF89}" type="sibTrans" cxnId="{5CD28710-FF01-45E3-BFF1-5CFAE96E8F68}">
      <dgm:prSet/>
      <dgm:spPr>
        <a:solidFill>
          <a:schemeClr val="accent4"/>
        </a:solidFill>
      </dgm:spPr>
      <dgm:t>
        <a:bodyPr/>
        <a:lstStyle/>
        <a:p>
          <a:endParaRPr lang="en-US"/>
        </a:p>
      </dgm:t>
    </dgm:pt>
    <dgm:pt modelId="{034DC3CC-A68C-43A3-88AA-E44325907DEC}">
      <dgm:prSet phldrT="[Text]"/>
      <dgm:spPr>
        <a:solidFill>
          <a:schemeClr val="accent2"/>
        </a:solidFill>
      </dgm:spPr>
      <dgm:t>
        <a:bodyPr/>
        <a:lstStyle/>
        <a:p>
          <a:r>
            <a:rPr lang="en-US" dirty="0"/>
            <a:t>Non Subscriber</a:t>
          </a:r>
        </a:p>
      </dgm:t>
    </dgm:pt>
    <dgm:pt modelId="{46C4513D-26F5-45E0-B75F-FDD0D8DE06CA}" type="parTrans" cxnId="{DE480C52-F0B5-4EE7-BB68-5BDFA460BB4D}">
      <dgm:prSet/>
      <dgm:spPr/>
      <dgm:t>
        <a:bodyPr/>
        <a:lstStyle/>
        <a:p>
          <a:endParaRPr lang="en-US"/>
        </a:p>
      </dgm:t>
    </dgm:pt>
    <dgm:pt modelId="{8652AD01-E76C-44C8-8C0D-F5FA98A5D3D0}" type="sibTrans" cxnId="{DE480C52-F0B5-4EE7-BB68-5BDFA460BB4D}">
      <dgm:prSet/>
      <dgm:spPr>
        <a:solidFill>
          <a:schemeClr val="accent4"/>
        </a:solidFill>
      </dgm:spPr>
      <dgm:t>
        <a:bodyPr/>
        <a:lstStyle/>
        <a:p>
          <a:endParaRPr lang="en-US"/>
        </a:p>
      </dgm:t>
    </dgm:pt>
    <dgm:pt modelId="{A3F447A9-E878-4037-A004-2365A534925A}" type="pres">
      <dgm:prSet presAssocID="{A751644F-3840-4609-A534-6C299EBB9C9E}" presName="Name0" presStyleCnt="0">
        <dgm:presLayoutVars>
          <dgm:chMax val="1"/>
          <dgm:dir/>
          <dgm:animLvl val="ctr"/>
          <dgm:resizeHandles val="exact"/>
        </dgm:presLayoutVars>
      </dgm:prSet>
      <dgm:spPr/>
    </dgm:pt>
    <dgm:pt modelId="{49D1D3CD-7F4A-414B-A55F-644633462668}" type="pres">
      <dgm:prSet presAssocID="{CD6CDD7F-90FD-4A9A-AF70-3AEB68949806}" presName="centerShape" presStyleLbl="node0" presStyleIdx="0" presStyleCnt="1"/>
      <dgm:spPr/>
    </dgm:pt>
    <dgm:pt modelId="{5555717D-3699-4256-B55D-ED2391820B98}" type="pres">
      <dgm:prSet presAssocID="{B1ABD624-8981-4911-B66A-B307728731A2}" presName="node" presStyleLbl="node1" presStyleIdx="0" presStyleCnt="3">
        <dgm:presLayoutVars>
          <dgm:bulletEnabled val="1"/>
        </dgm:presLayoutVars>
      </dgm:prSet>
      <dgm:spPr/>
    </dgm:pt>
    <dgm:pt modelId="{024DFF76-879C-41A2-AEC3-D452FDFB0F0F}" type="pres">
      <dgm:prSet presAssocID="{B1ABD624-8981-4911-B66A-B307728731A2}" presName="dummy" presStyleCnt="0"/>
      <dgm:spPr/>
    </dgm:pt>
    <dgm:pt modelId="{B11C9089-072D-4088-9F6B-97F96389A10C}" type="pres">
      <dgm:prSet presAssocID="{A518BA77-6FBD-40DF-AD84-00A51EC2B27F}" presName="sibTrans" presStyleLbl="sibTrans2D1" presStyleIdx="0" presStyleCnt="3"/>
      <dgm:spPr/>
    </dgm:pt>
    <dgm:pt modelId="{3749EC4F-C2CA-4880-A57B-CC25637F9673}" type="pres">
      <dgm:prSet presAssocID="{7CABCCD3-BF28-4D6D-9EC8-4DFCFB2A8D60}" presName="node" presStyleLbl="node1" presStyleIdx="1" presStyleCnt="3">
        <dgm:presLayoutVars>
          <dgm:bulletEnabled val="1"/>
        </dgm:presLayoutVars>
      </dgm:prSet>
      <dgm:spPr/>
    </dgm:pt>
    <dgm:pt modelId="{56D705BA-A879-4D4B-BD7B-BCFB27CC2E18}" type="pres">
      <dgm:prSet presAssocID="{7CABCCD3-BF28-4D6D-9EC8-4DFCFB2A8D60}" presName="dummy" presStyleCnt="0"/>
      <dgm:spPr/>
    </dgm:pt>
    <dgm:pt modelId="{39EBFD8B-BE81-4ED6-AE43-4180F982A676}" type="pres">
      <dgm:prSet presAssocID="{74573063-CC78-41AE-B401-99587361CF89}" presName="sibTrans" presStyleLbl="sibTrans2D1" presStyleIdx="1" presStyleCnt="3"/>
      <dgm:spPr/>
    </dgm:pt>
    <dgm:pt modelId="{38E94846-1D2B-4FD1-9572-F6D66582F118}" type="pres">
      <dgm:prSet presAssocID="{034DC3CC-A68C-43A3-88AA-E44325907DEC}" presName="node" presStyleLbl="node1" presStyleIdx="2" presStyleCnt="3">
        <dgm:presLayoutVars>
          <dgm:bulletEnabled val="1"/>
        </dgm:presLayoutVars>
      </dgm:prSet>
      <dgm:spPr/>
    </dgm:pt>
    <dgm:pt modelId="{CFFD9FDB-E9D5-435F-AF99-47EB9C253D21}" type="pres">
      <dgm:prSet presAssocID="{034DC3CC-A68C-43A3-88AA-E44325907DEC}" presName="dummy" presStyleCnt="0"/>
      <dgm:spPr/>
    </dgm:pt>
    <dgm:pt modelId="{4798A236-1AC3-4C3D-A809-3B0B2B944F16}" type="pres">
      <dgm:prSet presAssocID="{8652AD01-E76C-44C8-8C0D-F5FA98A5D3D0}" presName="sibTrans" presStyleLbl="sibTrans2D1" presStyleIdx="2" presStyleCnt="3"/>
      <dgm:spPr/>
    </dgm:pt>
  </dgm:ptLst>
  <dgm:cxnLst>
    <dgm:cxn modelId="{6725F50F-FB2F-4ED5-818C-71379B6D2F35}" type="presOf" srcId="{CD6CDD7F-90FD-4A9A-AF70-3AEB68949806}" destId="{49D1D3CD-7F4A-414B-A55F-644633462668}" srcOrd="0" destOrd="0" presId="urn:microsoft.com/office/officeart/2005/8/layout/radial6"/>
    <dgm:cxn modelId="{5CD28710-FF01-45E3-BFF1-5CFAE96E8F68}" srcId="{CD6CDD7F-90FD-4A9A-AF70-3AEB68949806}" destId="{7CABCCD3-BF28-4D6D-9EC8-4DFCFB2A8D60}" srcOrd="1" destOrd="0" parTransId="{BD5AE50D-7232-41F0-9607-1AB8996ACCF6}" sibTransId="{74573063-CC78-41AE-B401-99587361CF89}"/>
    <dgm:cxn modelId="{5FBA8D27-2879-4DFA-8FD2-7B1C691A7717}" type="presOf" srcId="{8652AD01-E76C-44C8-8C0D-F5FA98A5D3D0}" destId="{4798A236-1AC3-4C3D-A809-3B0B2B944F16}" srcOrd="0" destOrd="0" presId="urn:microsoft.com/office/officeart/2005/8/layout/radial6"/>
    <dgm:cxn modelId="{F6D27C29-1972-4C8A-BB89-BC25F0A25664}" srcId="{A751644F-3840-4609-A534-6C299EBB9C9E}" destId="{CD6CDD7F-90FD-4A9A-AF70-3AEB68949806}" srcOrd="0" destOrd="0" parTransId="{EC0A8896-F7FF-4F88-B507-BEB64A715675}" sibTransId="{1BD070FA-427C-4669-B791-403302432FE9}"/>
    <dgm:cxn modelId="{1D5BB040-48FD-4014-AD5D-59B24B22EAE1}" srcId="{CD6CDD7F-90FD-4A9A-AF70-3AEB68949806}" destId="{B1ABD624-8981-4911-B66A-B307728731A2}" srcOrd="0" destOrd="0" parTransId="{7640E120-B581-4429-ADE1-D81FCAF7D92C}" sibTransId="{A518BA77-6FBD-40DF-AD84-00A51EC2B27F}"/>
    <dgm:cxn modelId="{37501043-644B-4A35-99B2-A99164124A34}" type="presOf" srcId="{B1ABD624-8981-4911-B66A-B307728731A2}" destId="{5555717D-3699-4256-B55D-ED2391820B98}" srcOrd="0" destOrd="0" presId="urn:microsoft.com/office/officeart/2005/8/layout/radial6"/>
    <dgm:cxn modelId="{53D3CA65-5635-4303-806C-B3EABE6C9150}" type="presOf" srcId="{034DC3CC-A68C-43A3-88AA-E44325907DEC}" destId="{38E94846-1D2B-4FD1-9572-F6D66582F118}" srcOrd="0" destOrd="0" presId="urn:microsoft.com/office/officeart/2005/8/layout/radial6"/>
    <dgm:cxn modelId="{DE480C52-F0B5-4EE7-BB68-5BDFA460BB4D}" srcId="{CD6CDD7F-90FD-4A9A-AF70-3AEB68949806}" destId="{034DC3CC-A68C-43A3-88AA-E44325907DEC}" srcOrd="2" destOrd="0" parTransId="{46C4513D-26F5-45E0-B75F-FDD0D8DE06CA}" sibTransId="{8652AD01-E76C-44C8-8C0D-F5FA98A5D3D0}"/>
    <dgm:cxn modelId="{55790ACA-EBBF-41C5-997E-BAEB38C44894}" type="presOf" srcId="{A518BA77-6FBD-40DF-AD84-00A51EC2B27F}" destId="{B11C9089-072D-4088-9F6B-97F96389A10C}" srcOrd="0" destOrd="0" presId="urn:microsoft.com/office/officeart/2005/8/layout/radial6"/>
    <dgm:cxn modelId="{3AECB7CD-77E8-413C-8FFD-FEBD1B9DEC5F}" type="presOf" srcId="{7CABCCD3-BF28-4D6D-9EC8-4DFCFB2A8D60}" destId="{3749EC4F-C2CA-4880-A57B-CC25637F9673}" srcOrd="0" destOrd="0" presId="urn:microsoft.com/office/officeart/2005/8/layout/radial6"/>
    <dgm:cxn modelId="{982DE9D4-F5E0-4A03-8C78-34D392A54B43}" type="presOf" srcId="{74573063-CC78-41AE-B401-99587361CF89}" destId="{39EBFD8B-BE81-4ED6-AE43-4180F982A676}" srcOrd="0" destOrd="0" presId="urn:microsoft.com/office/officeart/2005/8/layout/radial6"/>
    <dgm:cxn modelId="{2A1754DC-3EF2-49CE-BD91-3F82B74EE8D5}" type="presOf" srcId="{A751644F-3840-4609-A534-6C299EBB9C9E}" destId="{A3F447A9-E878-4037-A004-2365A534925A}" srcOrd="0" destOrd="0" presId="urn:microsoft.com/office/officeart/2005/8/layout/radial6"/>
    <dgm:cxn modelId="{9FB8ED44-1933-4E27-9D3B-DB5CFD92A883}" type="presParOf" srcId="{A3F447A9-E878-4037-A004-2365A534925A}" destId="{49D1D3CD-7F4A-414B-A55F-644633462668}" srcOrd="0" destOrd="0" presId="urn:microsoft.com/office/officeart/2005/8/layout/radial6"/>
    <dgm:cxn modelId="{9D71D4E6-BF96-4843-9F04-AE6F430360C6}" type="presParOf" srcId="{A3F447A9-E878-4037-A004-2365A534925A}" destId="{5555717D-3699-4256-B55D-ED2391820B98}" srcOrd="1" destOrd="0" presId="urn:microsoft.com/office/officeart/2005/8/layout/radial6"/>
    <dgm:cxn modelId="{6A763398-925D-4861-98CE-10C29399054C}" type="presParOf" srcId="{A3F447A9-E878-4037-A004-2365A534925A}" destId="{024DFF76-879C-41A2-AEC3-D452FDFB0F0F}" srcOrd="2" destOrd="0" presId="urn:microsoft.com/office/officeart/2005/8/layout/radial6"/>
    <dgm:cxn modelId="{3A0D545D-A0D4-47C3-8319-406C094FBD45}" type="presParOf" srcId="{A3F447A9-E878-4037-A004-2365A534925A}" destId="{B11C9089-072D-4088-9F6B-97F96389A10C}" srcOrd="3" destOrd="0" presId="urn:microsoft.com/office/officeart/2005/8/layout/radial6"/>
    <dgm:cxn modelId="{49BC7DB5-3551-4FDF-841F-E12F72B8E09E}" type="presParOf" srcId="{A3F447A9-E878-4037-A004-2365A534925A}" destId="{3749EC4F-C2CA-4880-A57B-CC25637F9673}" srcOrd="4" destOrd="0" presId="urn:microsoft.com/office/officeart/2005/8/layout/radial6"/>
    <dgm:cxn modelId="{A7749423-D5DF-4691-956F-6F20422FE6B1}" type="presParOf" srcId="{A3F447A9-E878-4037-A004-2365A534925A}" destId="{56D705BA-A879-4D4B-BD7B-BCFB27CC2E18}" srcOrd="5" destOrd="0" presId="urn:microsoft.com/office/officeart/2005/8/layout/radial6"/>
    <dgm:cxn modelId="{5B12C638-83B0-4183-95E3-02B8E3953372}" type="presParOf" srcId="{A3F447A9-E878-4037-A004-2365A534925A}" destId="{39EBFD8B-BE81-4ED6-AE43-4180F982A676}" srcOrd="6" destOrd="0" presId="urn:microsoft.com/office/officeart/2005/8/layout/radial6"/>
    <dgm:cxn modelId="{4C6A2825-3114-484F-A2BA-3FF154C52FA6}" type="presParOf" srcId="{A3F447A9-E878-4037-A004-2365A534925A}" destId="{38E94846-1D2B-4FD1-9572-F6D66582F118}" srcOrd="7" destOrd="0" presId="urn:microsoft.com/office/officeart/2005/8/layout/radial6"/>
    <dgm:cxn modelId="{981FB2A4-2E43-4983-AFF4-33626B83E8DB}" type="presParOf" srcId="{A3F447A9-E878-4037-A004-2365A534925A}" destId="{CFFD9FDB-E9D5-435F-AF99-47EB9C253D21}" srcOrd="8" destOrd="0" presId="urn:microsoft.com/office/officeart/2005/8/layout/radial6"/>
    <dgm:cxn modelId="{66AE61E5-982F-48D9-92AF-D5F427637935}" type="presParOf" srcId="{A3F447A9-E878-4037-A004-2365A534925A}" destId="{4798A236-1AC3-4C3D-A809-3B0B2B944F16}" srcOrd="9"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9D77-A685-4C88-A54C-9C656DC44172}">
      <dsp:nvSpPr>
        <dsp:cNvPr id="0" name=""/>
        <dsp:cNvSpPr/>
      </dsp:nvSpPr>
      <dsp:spPr>
        <a:xfrm rot="2563610">
          <a:off x="2270852" y="2224071"/>
          <a:ext cx="478401" cy="43769"/>
        </a:xfrm>
        <a:custGeom>
          <a:avLst/>
          <a:gdLst/>
          <a:ahLst/>
          <a:cxnLst/>
          <a:rect l="0" t="0" r="0" b="0"/>
          <a:pathLst>
            <a:path>
              <a:moveTo>
                <a:pt x="0" y="21884"/>
              </a:moveTo>
              <a:lnTo>
                <a:pt x="478401" y="21884"/>
              </a:lnTo>
            </a:path>
          </a:pathLst>
        </a:custGeom>
        <a:noFill/>
        <a:ln w="25400" cap="flat" cmpd="sng" algn="ctr">
          <a:solidFill>
            <a:schemeClr val="accent3">
              <a:hueOff val="0"/>
              <a:satOff val="0"/>
              <a:lumOff val="0"/>
              <a:alphaOff val="0"/>
            </a:schemeClr>
          </a:solidFill>
          <a:prstDash val="solid"/>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C97ADC3E-4394-4F74-9481-DDE6BF00C50C}">
      <dsp:nvSpPr>
        <dsp:cNvPr id="0" name=""/>
        <dsp:cNvSpPr/>
      </dsp:nvSpPr>
      <dsp:spPr>
        <a:xfrm rot="97810">
          <a:off x="2334232" y="1590156"/>
          <a:ext cx="515368" cy="43769"/>
        </a:xfrm>
        <a:custGeom>
          <a:avLst/>
          <a:gdLst/>
          <a:ahLst/>
          <a:cxnLst/>
          <a:rect l="0" t="0" r="0" b="0"/>
          <a:pathLst>
            <a:path>
              <a:moveTo>
                <a:pt x="0" y="21884"/>
              </a:moveTo>
              <a:lnTo>
                <a:pt x="515368" y="21884"/>
              </a:lnTo>
            </a:path>
          </a:pathLst>
        </a:custGeom>
        <a:noFill/>
        <a:ln w="25400" cap="flat" cmpd="sng" algn="ctr">
          <a:solidFill>
            <a:schemeClr val="accent3">
              <a:hueOff val="0"/>
              <a:satOff val="0"/>
              <a:lumOff val="0"/>
              <a:alphaOff val="0"/>
            </a:schemeClr>
          </a:solidFill>
          <a:prstDash val="solid"/>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A7C95797-096B-4240-9502-24E497DF2C87}">
      <dsp:nvSpPr>
        <dsp:cNvPr id="0" name=""/>
        <dsp:cNvSpPr/>
      </dsp:nvSpPr>
      <dsp:spPr>
        <a:xfrm rot="19115914">
          <a:off x="2275467" y="940097"/>
          <a:ext cx="471135" cy="43769"/>
        </a:xfrm>
        <a:custGeom>
          <a:avLst/>
          <a:gdLst/>
          <a:ahLst/>
          <a:cxnLst/>
          <a:rect l="0" t="0" r="0" b="0"/>
          <a:pathLst>
            <a:path>
              <a:moveTo>
                <a:pt x="0" y="21884"/>
              </a:moveTo>
              <a:lnTo>
                <a:pt x="471135" y="21884"/>
              </a:lnTo>
            </a:path>
          </a:pathLst>
        </a:custGeom>
        <a:noFill/>
        <a:ln w="25400" cap="flat" cmpd="sng" algn="ctr">
          <a:solidFill>
            <a:schemeClr val="accent3">
              <a:hueOff val="0"/>
              <a:satOff val="0"/>
              <a:lumOff val="0"/>
              <a:alphaOff val="0"/>
            </a:schemeClr>
          </a:solidFill>
          <a:prstDash val="solid"/>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3D4C8597-8E70-4518-AAD5-251C74DE050D}">
      <dsp:nvSpPr>
        <dsp:cNvPr id="0" name=""/>
        <dsp:cNvSpPr/>
      </dsp:nvSpPr>
      <dsp:spPr>
        <a:xfrm>
          <a:off x="1034983" y="825159"/>
          <a:ext cx="1528650" cy="1528650"/>
        </a:xfrm>
        <a:prstGeom prst="ellipse">
          <a:avLst/>
        </a:prstGeom>
        <a:solidFill>
          <a:schemeClr val="accent6"/>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FF81095-221F-4EF0-BC79-C8121D62EE80}">
      <dsp:nvSpPr>
        <dsp:cNvPr id="0" name=""/>
        <dsp:cNvSpPr/>
      </dsp:nvSpPr>
      <dsp:spPr>
        <a:xfrm>
          <a:off x="2573127" y="44315"/>
          <a:ext cx="917190" cy="917190"/>
        </a:xfrm>
        <a:prstGeom prst="ellipse">
          <a:avLst/>
        </a:prstGeom>
        <a:solidFill>
          <a:schemeClr val="accent2"/>
        </a:solidFill>
        <a:ln>
          <a:noFill/>
        </a:ln>
        <a:effectLst>
          <a:outerShdw blurRad="40000" dist="20000" dir="5400000" rotWithShape="0">
            <a:srgbClr val="000000">
              <a:alpha val="38000"/>
            </a:srgbClr>
          </a:outerShdw>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Products</a:t>
          </a:r>
        </a:p>
      </dsp:txBody>
      <dsp:txXfrm>
        <a:off x="2707446" y="178634"/>
        <a:ext cx="648552" cy="648552"/>
      </dsp:txXfrm>
    </dsp:sp>
    <dsp:sp modelId="{49C1A3DA-87CC-4E6F-813A-00AB64D44CF4}">
      <dsp:nvSpPr>
        <dsp:cNvPr id="0" name=""/>
        <dsp:cNvSpPr/>
      </dsp:nvSpPr>
      <dsp:spPr>
        <a:xfrm>
          <a:off x="2849311" y="1173822"/>
          <a:ext cx="917190" cy="917190"/>
        </a:xfrm>
        <a:prstGeom prst="ellipse">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Entities</a:t>
          </a:r>
        </a:p>
      </dsp:txBody>
      <dsp:txXfrm>
        <a:off x="2983630" y="1308141"/>
        <a:ext cx="648552" cy="648552"/>
      </dsp:txXfrm>
    </dsp:sp>
    <dsp:sp modelId="{07C65A6D-9174-4FA7-A4BD-EA8DE52ECB08}">
      <dsp:nvSpPr>
        <dsp:cNvPr id="0" name=""/>
        <dsp:cNvSpPr/>
      </dsp:nvSpPr>
      <dsp:spPr>
        <a:xfrm>
          <a:off x="2564056" y="2260818"/>
          <a:ext cx="917190" cy="917190"/>
        </a:xfrm>
        <a:prstGeom prst="ellipse">
          <a:avLst/>
        </a:prstGeom>
        <a:solidFill>
          <a:schemeClr val="accent1">
            <a:lumMod val="75000"/>
          </a:schemeClr>
        </a:solidFill>
        <a:ln>
          <a:noFill/>
        </a:ln>
        <a:effectLst>
          <a:outerShdw blurRad="40000" dist="20000" dir="5400000" rotWithShape="0">
            <a:srgbClr val="000000">
              <a:alpha val="38000"/>
            </a:srgbClr>
          </a:outerShdw>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sp:txBody>
      <dsp:txXfrm>
        <a:off x="2698375" y="2395137"/>
        <a:ext cx="648552" cy="648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C1D8-D4DC-47A1-BE24-C440896A0F17}">
      <dsp:nvSpPr>
        <dsp:cNvPr id="0" name=""/>
        <dsp:cNvSpPr/>
      </dsp:nvSpPr>
      <dsp:spPr>
        <a:xfrm>
          <a:off x="776974" y="914399"/>
          <a:ext cx="2743200" cy="2743200"/>
        </a:xfrm>
        <a:prstGeom prst="ellipse">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5710225-634E-4EF1-A612-5852134D33BD}">
      <dsp:nvSpPr>
        <dsp:cNvPr id="0" name=""/>
        <dsp:cNvSpPr/>
      </dsp:nvSpPr>
      <dsp:spPr>
        <a:xfrm>
          <a:off x="1325631" y="1463039"/>
          <a:ext cx="1645920" cy="1645920"/>
        </a:xfrm>
        <a:prstGeom prst="ellipse">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9B8ECC6-E130-4C2F-A847-10018D1CE7F0}">
      <dsp:nvSpPr>
        <dsp:cNvPr id="0" name=""/>
        <dsp:cNvSpPr/>
      </dsp:nvSpPr>
      <dsp:spPr>
        <a:xfrm>
          <a:off x="1897380" y="2011680"/>
          <a:ext cx="548640" cy="548640"/>
        </a:xfrm>
        <a:prstGeom prst="ellipse">
          <a:avLst/>
        </a:prstGeom>
        <a:solidFill>
          <a:srgbClr val="FF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9E298386-5363-40FC-8D85-B94955EF4F2D}">
      <dsp:nvSpPr>
        <dsp:cNvPr id="0" name=""/>
        <dsp:cNvSpPr/>
      </dsp:nvSpPr>
      <dsp:spPr>
        <a:xfrm>
          <a:off x="4000499" y="0"/>
          <a:ext cx="1371600"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Software and Business Logic</a:t>
          </a:r>
        </a:p>
      </dsp:txBody>
      <dsp:txXfrm>
        <a:off x="4000499" y="0"/>
        <a:ext cx="1371600" cy="800100"/>
      </dsp:txXfrm>
    </dsp:sp>
    <dsp:sp modelId="{EDD2E5AE-9C52-46D0-85EB-3103B171531D}">
      <dsp:nvSpPr>
        <dsp:cNvPr id="0" name=""/>
        <dsp:cNvSpPr/>
      </dsp:nvSpPr>
      <dsp:spPr>
        <a:xfrm>
          <a:off x="3657600" y="400049"/>
          <a:ext cx="3429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BD39D1-7D81-4471-B637-BA674EB0CEF1}">
      <dsp:nvSpPr>
        <dsp:cNvPr id="0" name=""/>
        <dsp:cNvSpPr/>
      </dsp:nvSpPr>
      <dsp:spPr>
        <a:xfrm rot="5400000">
          <a:off x="1971217" y="600989"/>
          <a:ext cx="1885492" cy="148452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1CF76D-5E41-4C8E-ADF7-66B6BE7FF2B2}">
      <dsp:nvSpPr>
        <dsp:cNvPr id="0" name=""/>
        <dsp:cNvSpPr/>
      </dsp:nvSpPr>
      <dsp:spPr>
        <a:xfrm>
          <a:off x="4000499" y="800099"/>
          <a:ext cx="1371600"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Communication</a:t>
          </a:r>
        </a:p>
      </dsp:txBody>
      <dsp:txXfrm>
        <a:off x="4000499" y="800099"/>
        <a:ext cx="1371600" cy="800100"/>
      </dsp:txXfrm>
    </dsp:sp>
    <dsp:sp modelId="{24BC7DB6-C1CA-4A69-89D2-D3EEE9286D98}">
      <dsp:nvSpPr>
        <dsp:cNvPr id="0" name=""/>
        <dsp:cNvSpPr/>
      </dsp:nvSpPr>
      <dsp:spPr>
        <a:xfrm>
          <a:off x="3657600" y="1200149"/>
          <a:ext cx="3429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3A5AA-1F34-47F9-A5C3-BF146F66E8BB}">
      <dsp:nvSpPr>
        <dsp:cNvPr id="0" name=""/>
        <dsp:cNvSpPr/>
      </dsp:nvSpPr>
      <dsp:spPr>
        <a:xfrm rot="5400000">
          <a:off x="2375931" y="1388607"/>
          <a:ext cx="1469257" cy="109133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912869-E1CE-42EE-B48E-66598AEF9021}">
      <dsp:nvSpPr>
        <dsp:cNvPr id="0" name=""/>
        <dsp:cNvSpPr/>
      </dsp:nvSpPr>
      <dsp:spPr>
        <a:xfrm>
          <a:off x="4000499" y="1600199"/>
          <a:ext cx="1371600"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Accessibility</a:t>
          </a:r>
        </a:p>
      </dsp:txBody>
      <dsp:txXfrm>
        <a:off x="4000499" y="1600199"/>
        <a:ext cx="1371600" cy="800100"/>
      </dsp:txXfrm>
    </dsp:sp>
    <dsp:sp modelId="{98DBA656-0127-4C16-9884-BE21C83D91D5}">
      <dsp:nvSpPr>
        <dsp:cNvPr id="0" name=""/>
        <dsp:cNvSpPr/>
      </dsp:nvSpPr>
      <dsp:spPr>
        <a:xfrm>
          <a:off x="3657600" y="2000249"/>
          <a:ext cx="3429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FC74A-D8C9-44C1-B9E4-A628C25CAFFB}">
      <dsp:nvSpPr>
        <dsp:cNvPr id="0" name=""/>
        <dsp:cNvSpPr/>
      </dsp:nvSpPr>
      <dsp:spPr>
        <a:xfrm rot="5400000">
          <a:off x="2781147" y="2175586"/>
          <a:ext cx="1049731" cy="69814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8A236-1AC3-4C3D-A809-3B0B2B944F16}">
      <dsp:nvSpPr>
        <dsp:cNvPr id="0" name=""/>
        <dsp:cNvSpPr/>
      </dsp:nvSpPr>
      <dsp:spPr>
        <a:xfrm>
          <a:off x="1031193" y="376494"/>
          <a:ext cx="2509612" cy="2509612"/>
        </a:xfrm>
        <a:prstGeom prst="blockArc">
          <a:avLst>
            <a:gd name="adj1" fmla="val 9000000"/>
            <a:gd name="adj2" fmla="val 16200000"/>
            <a:gd name="adj3" fmla="val 4636"/>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EBFD8B-BE81-4ED6-AE43-4180F982A676}">
      <dsp:nvSpPr>
        <dsp:cNvPr id="0" name=""/>
        <dsp:cNvSpPr/>
      </dsp:nvSpPr>
      <dsp:spPr>
        <a:xfrm>
          <a:off x="1031193" y="376494"/>
          <a:ext cx="2509612" cy="2509612"/>
        </a:xfrm>
        <a:prstGeom prst="blockArc">
          <a:avLst>
            <a:gd name="adj1" fmla="val 1800000"/>
            <a:gd name="adj2" fmla="val 9000000"/>
            <a:gd name="adj3" fmla="val 4636"/>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11C9089-072D-4088-9F6B-97F96389A10C}">
      <dsp:nvSpPr>
        <dsp:cNvPr id="0" name=""/>
        <dsp:cNvSpPr/>
      </dsp:nvSpPr>
      <dsp:spPr>
        <a:xfrm>
          <a:off x="1031193" y="376494"/>
          <a:ext cx="2509612" cy="2509612"/>
        </a:xfrm>
        <a:prstGeom prst="blockArc">
          <a:avLst>
            <a:gd name="adj1" fmla="val 16200000"/>
            <a:gd name="adj2" fmla="val 1800000"/>
            <a:gd name="adj3" fmla="val 4636"/>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D1D3CD-7F4A-414B-A55F-644633462668}">
      <dsp:nvSpPr>
        <dsp:cNvPr id="0" name=""/>
        <dsp:cNvSpPr/>
      </dsp:nvSpPr>
      <dsp:spPr>
        <a:xfrm>
          <a:off x="1708918" y="1054219"/>
          <a:ext cx="1154162" cy="1154162"/>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AGIIS</a:t>
          </a:r>
        </a:p>
      </dsp:txBody>
      <dsp:txXfrm>
        <a:off x="1877941" y="1223242"/>
        <a:ext cx="816116" cy="816116"/>
      </dsp:txXfrm>
    </dsp:sp>
    <dsp:sp modelId="{5555717D-3699-4256-B55D-ED2391820B98}">
      <dsp:nvSpPr>
        <dsp:cNvPr id="0" name=""/>
        <dsp:cNvSpPr/>
      </dsp:nvSpPr>
      <dsp:spPr>
        <a:xfrm>
          <a:off x="1882043" y="1622"/>
          <a:ext cx="807913" cy="807913"/>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Full Subscriber</a:t>
          </a:r>
        </a:p>
      </dsp:txBody>
      <dsp:txXfrm>
        <a:off x="2000359" y="119938"/>
        <a:ext cx="571281" cy="571281"/>
      </dsp:txXfrm>
    </dsp:sp>
    <dsp:sp modelId="{3749EC4F-C2CA-4880-A57B-CC25637F9673}">
      <dsp:nvSpPr>
        <dsp:cNvPr id="0" name=""/>
        <dsp:cNvSpPr/>
      </dsp:nvSpPr>
      <dsp:spPr>
        <a:xfrm>
          <a:off x="2943548" y="1840204"/>
          <a:ext cx="807913" cy="807913"/>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Search View</a:t>
          </a:r>
        </a:p>
      </dsp:txBody>
      <dsp:txXfrm>
        <a:off x="3061864" y="1958520"/>
        <a:ext cx="571281" cy="571281"/>
      </dsp:txXfrm>
    </dsp:sp>
    <dsp:sp modelId="{38E94846-1D2B-4FD1-9572-F6D66582F118}">
      <dsp:nvSpPr>
        <dsp:cNvPr id="0" name=""/>
        <dsp:cNvSpPr/>
      </dsp:nvSpPr>
      <dsp:spPr>
        <a:xfrm>
          <a:off x="820537" y="1840204"/>
          <a:ext cx="807913" cy="807913"/>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Non Subscriber</a:t>
          </a:r>
        </a:p>
      </dsp:txBody>
      <dsp:txXfrm>
        <a:off x="938853" y="1958520"/>
        <a:ext cx="571281" cy="57128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11/16/2022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11/16/2022</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1</a:t>
            </a:fld>
            <a:endParaRPr lang="en-US" dirty="0"/>
          </a:p>
        </p:txBody>
      </p:sp>
    </p:spTree>
    <p:extLst>
      <p:ext uri="{BB962C8B-B14F-4D97-AF65-F5344CB8AC3E}">
        <p14:creationId xmlns:p14="http://schemas.microsoft.com/office/powerpoint/2010/main" val="3421895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 LACS/NCOA process is run bi-annually for entities with an address consisting of a rural route and box number (RR# Box#) in order to apply 911 updates</a:t>
            </a:r>
            <a:endParaRPr lang="en-US" baseline="0"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10</a:t>
            </a:fld>
            <a:endParaRPr lang="en-US" dirty="0"/>
          </a:p>
        </p:txBody>
      </p:sp>
    </p:spTree>
    <p:extLst>
      <p:ext uri="{BB962C8B-B14F-4D97-AF65-F5344CB8AC3E}">
        <p14:creationId xmlns:p14="http://schemas.microsoft.com/office/powerpoint/2010/main" val="340109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11</a:t>
            </a:fld>
            <a:endParaRPr lang="en-US" dirty="0"/>
          </a:p>
        </p:txBody>
      </p:sp>
    </p:spTree>
    <p:extLst>
      <p:ext uri="{BB962C8B-B14F-4D97-AF65-F5344CB8AC3E}">
        <p14:creationId xmlns:p14="http://schemas.microsoft.com/office/powerpoint/2010/main" val="340109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ffectLst/>
            </a:endParaRPr>
          </a:p>
          <a:p>
            <a:r>
              <a:rPr lang="en-US" dirty="0"/>
              <a:t>Schedule - </a:t>
            </a:r>
            <a:r>
              <a:rPr lang="en-US" sz="1200" kern="1200" dirty="0">
                <a:solidFill>
                  <a:schemeClr val="tx1"/>
                </a:solidFill>
                <a:effectLst/>
                <a:latin typeface="+mn-lt"/>
                <a:ea typeface="+mn-ea"/>
                <a:cs typeface="+mn-cs"/>
              </a:rPr>
              <a:t>Completion date will be contingent upon any other projects and activities  in the pipeline.</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13</a:t>
            </a:fld>
            <a:endParaRPr lang="en-US" dirty="0"/>
          </a:p>
        </p:txBody>
      </p:sp>
    </p:spTree>
    <p:extLst>
      <p:ext uri="{BB962C8B-B14F-4D97-AF65-F5344CB8AC3E}">
        <p14:creationId xmlns:p14="http://schemas.microsoft.com/office/powerpoint/2010/main" val="383782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14</a:t>
            </a:fld>
            <a:endParaRPr lang="en-US" dirty="0"/>
          </a:p>
        </p:txBody>
      </p:sp>
    </p:spTree>
    <p:extLst>
      <p:ext uri="{BB962C8B-B14F-4D97-AF65-F5344CB8AC3E}">
        <p14:creationId xmlns:p14="http://schemas.microsoft.com/office/powerpoint/2010/main" val="3393154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15</a:t>
            </a:fld>
            <a:endParaRPr lang="en-US" dirty="0"/>
          </a:p>
        </p:txBody>
      </p:sp>
    </p:spTree>
    <p:extLst>
      <p:ext uri="{BB962C8B-B14F-4D97-AF65-F5344CB8AC3E}">
        <p14:creationId xmlns:p14="http://schemas.microsoft.com/office/powerpoint/2010/main" val="357066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16</a:t>
            </a:fld>
            <a:endParaRPr lang="en-US" dirty="0"/>
          </a:p>
        </p:txBody>
      </p:sp>
    </p:spTree>
    <p:extLst>
      <p:ext uri="{BB962C8B-B14F-4D97-AF65-F5344CB8AC3E}">
        <p14:creationId xmlns:p14="http://schemas.microsoft.com/office/powerpoint/2010/main" val="265363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18</a:t>
            </a:fld>
            <a:endParaRPr lang="en-US" dirty="0"/>
          </a:p>
        </p:txBody>
      </p:sp>
    </p:spTree>
    <p:extLst>
      <p:ext uri="{BB962C8B-B14F-4D97-AF65-F5344CB8AC3E}">
        <p14:creationId xmlns:p14="http://schemas.microsoft.com/office/powerpoint/2010/main" val="237693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19</a:t>
            </a:fld>
            <a:endParaRPr lang="en-US" dirty="0"/>
          </a:p>
        </p:txBody>
      </p:sp>
    </p:spTree>
    <p:extLst>
      <p:ext uri="{BB962C8B-B14F-4D97-AF65-F5344CB8AC3E}">
        <p14:creationId xmlns:p14="http://schemas.microsoft.com/office/powerpoint/2010/main" val="301456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20</a:t>
            </a:fld>
            <a:endParaRPr lang="en-US" dirty="0"/>
          </a:p>
        </p:txBody>
      </p:sp>
    </p:spTree>
    <p:extLst>
      <p:ext uri="{BB962C8B-B14F-4D97-AF65-F5344CB8AC3E}">
        <p14:creationId xmlns:p14="http://schemas.microsoft.com/office/powerpoint/2010/main" val="22150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22</a:t>
            </a:fld>
            <a:endParaRPr lang="en-US" dirty="0"/>
          </a:p>
        </p:txBody>
      </p:sp>
    </p:spTree>
    <p:extLst>
      <p:ext uri="{BB962C8B-B14F-4D97-AF65-F5344CB8AC3E}">
        <p14:creationId xmlns:p14="http://schemas.microsoft.com/office/powerpoint/2010/main" val="336518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a:t>
            </a:fld>
            <a:endParaRPr lang="en-US" dirty="0"/>
          </a:p>
        </p:txBody>
      </p:sp>
    </p:spTree>
    <p:extLst>
      <p:ext uri="{BB962C8B-B14F-4D97-AF65-F5344CB8AC3E}">
        <p14:creationId xmlns:p14="http://schemas.microsoft.com/office/powerpoint/2010/main" val="21916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23</a:t>
            </a:fld>
            <a:endParaRPr lang="en-US" dirty="0"/>
          </a:p>
        </p:txBody>
      </p:sp>
    </p:spTree>
    <p:extLst>
      <p:ext uri="{BB962C8B-B14F-4D97-AF65-F5344CB8AC3E}">
        <p14:creationId xmlns:p14="http://schemas.microsoft.com/office/powerpoint/2010/main" val="390813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most important AgGateway resources is </a:t>
            </a:r>
            <a:r>
              <a:rPr lang="en-US" b="1" dirty="0"/>
              <a:t>AGIIS.</a:t>
            </a:r>
          </a:p>
          <a:p>
            <a:pPr marL="169530" indent="-169530">
              <a:buFont typeface="Arial" panose="020B0604020202020204" pitchFamily="34" charset="0"/>
              <a:buChar char="•"/>
            </a:pPr>
            <a:r>
              <a:rPr lang="en-US" dirty="0"/>
              <a:t>AGIIS is an</a:t>
            </a:r>
            <a:r>
              <a:rPr lang="en-US" baseline="0" dirty="0"/>
              <a:t> interactive </a:t>
            </a:r>
            <a:r>
              <a:rPr lang="en-US" dirty="0"/>
              <a:t>database</a:t>
            </a:r>
            <a:r>
              <a:rPr lang="en-US" baseline="0" dirty="0"/>
              <a:t> that houses ag eBusiness data for industry subscribers. </a:t>
            </a:r>
          </a:p>
          <a:p>
            <a:pPr marL="169530" indent="-169530">
              <a:buFont typeface="Arial" panose="020B0604020202020204" pitchFamily="34" charset="0"/>
              <a:buChar char="•"/>
            </a:pPr>
            <a:r>
              <a:rPr lang="en-US" dirty="0"/>
              <a:t>Companies use the database to look up unique identifiers and common data elements (such as GTINs and GLNs) that they can then insert into their transactions — either internal or with trading partners — to make electronic communication possible. </a:t>
            </a:r>
          </a:p>
          <a:p>
            <a:pPr marL="169530" indent="-169530">
              <a:buFont typeface="Arial" panose="020B0604020202020204" pitchFamily="34" charset="0"/>
              <a:buChar char="•"/>
            </a:pPr>
            <a:r>
              <a:rPr lang="en-US" dirty="0"/>
              <a:t>For example, they can look up the Global Trade Item Number (GTIN), which is the numerical code representing a specific brand and packaging of a given product (e.g., seed, crop protection chemicals, fertilizer, etc.), or the Global Location Number, which is the unique identifier for the name and address of an organization, individual or location. Because trading partners are able to access and use the same identifiers, the pieces of information fit together, and electronic communication is possible. </a:t>
            </a:r>
          </a:p>
          <a:p>
            <a:pPr marL="169530" indent="-169530">
              <a:buFont typeface="Arial" panose="020B0604020202020204" pitchFamily="34" charset="0"/>
              <a:buChar char="•"/>
            </a:pPr>
            <a:r>
              <a:rPr lang="en-US" dirty="0"/>
              <a:t>AGIIS does not process transactions; it is a directory resource that facilitates electronic communication.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25</a:t>
            </a:fld>
            <a:endParaRPr lang="en-US" dirty="0"/>
          </a:p>
        </p:txBody>
      </p:sp>
    </p:spTree>
    <p:extLst>
      <p:ext uri="{BB962C8B-B14F-4D97-AF65-F5344CB8AC3E}">
        <p14:creationId xmlns:p14="http://schemas.microsoft.com/office/powerpoint/2010/main" val="1176015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600"/>
              </a:spcAft>
              <a:buClrTx/>
              <a:buSzTx/>
              <a:buFontTx/>
              <a:buNone/>
              <a:tabLst/>
              <a:defRPr/>
            </a:pPr>
            <a:r>
              <a:rPr lang="en-US" sz="1100" b="0" dirty="0">
                <a:cs typeface="Arial" charset="0"/>
              </a:rPr>
              <a:t>This slide is a reminder to what unique identifiers AGIIS</a:t>
            </a:r>
            <a:r>
              <a:rPr lang="en-US" sz="1100" b="0" baseline="0" dirty="0">
                <a:cs typeface="Arial" charset="0"/>
              </a:rPr>
              <a:t> contains and provides a visual representation it also </a:t>
            </a:r>
            <a:r>
              <a:rPr lang="en-US" sz="1100" b="0" dirty="0">
                <a:cs typeface="Arial" charset="0"/>
              </a:rPr>
              <a:t>reinforces AGIIS is subscriber owned and subscriber maintained.</a:t>
            </a:r>
          </a:p>
          <a:p>
            <a:pPr marL="0" marR="0" indent="0" algn="l" defTabSz="914400" rtl="0" eaLnBrk="1" fontAlgn="auto" latinLnBrk="0" hangingPunct="1">
              <a:lnSpc>
                <a:spcPct val="100000"/>
              </a:lnSpc>
              <a:spcBef>
                <a:spcPct val="0"/>
              </a:spcBef>
              <a:spcAft>
                <a:spcPts val="600"/>
              </a:spcAft>
              <a:buClrTx/>
              <a:buSzTx/>
              <a:buFontTx/>
              <a:buNone/>
              <a:tabLst/>
              <a:defRPr/>
            </a:pPr>
            <a:r>
              <a:rPr lang="en-US" sz="1100" b="0" dirty="0">
                <a:cs typeface="Arial" charset="0"/>
              </a:rPr>
              <a:t>AGIIS is Created by the industry for the industry.  I will mention products are maintained and added by</a:t>
            </a:r>
            <a:r>
              <a:rPr lang="en-US" sz="1100" b="0" baseline="0" dirty="0">
                <a:cs typeface="Arial" charset="0"/>
              </a:rPr>
              <a:t> product owners, entities maintained and added by the community of subscribers and licenses maintained and added by the Licensor.</a:t>
            </a:r>
            <a:endParaRPr lang="en-US" sz="1100" b="0" dirty="0">
              <a:cs typeface="Arial" charset="0"/>
            </a:endParaRPr>
          </a:p>
          <a:p>
            <a:pPr marL="0" marR="0" indent="0" algn="l" defTabSz="914400" rtl="0" eaLnBrk="1" fontAlgn="auto" latinLnBrk="0" hangingPunct="1">
              <a:lnSpc>
                <a:spcPct val="100000"/>
              </a:lnSpc>
              <a:spcBef>
                <a:spcPct val="0"/>
              </a:spcBef>
              <a:spcAft>
                <a:spcPts val="600"/>
              </a:spcAft>
              <a:buClrTx/>
              <a:buSzTx/>
              <a:buFontTx/>
              <a:buNone/>
              <a:tabLst/>
              <a:defRPr/>
            </a:pPr>
            <a:endParaRPr lang="en-US" sz="1100" b="0" dirty="0">
              <a:cs typeface="Arial" charset="0"/>
            </a:endParaRPr>
          </a:p>
          <a:p>
            <a:pPr marL="0" marR="0" indent="0" algn="l" defTabSz="914400" rtl="0" eaLnBrk="1" fontAlgn="auto" latinLnBrk="0" hangingPunct="1">
              <a:lnSpc>
                <a:spcPct val="100000"/>
              </a:lnSpc>
              <a:spcBef>
                <a:spcPct val="0"/>
              </a:spcBef>
              <a:spcAft>
                <a:spcPts val="600"/>
              </a:spcAft>
              <a:buClrTx/>
              <a:buSzTx/>
              <a:buFontTx/>
              <a:buNone/>
              <a:tabLst/>
              <a:defRPr/>
            </a:pPr>
            <a:endParaRPr lang="en-US" sz="1100" dirty="0"/>
          </a:p>
          <a:p>
            <a:pPr>
              <a:spcBef>
                <a:spcPct val="0"/>
              </a:spcBef>
              <a:spcAft>
                <a:spcPts val="600"/>
              </a:spcAft>
            </a:pPr>
            <a:endParaRPr lang="en-US" sz="1100" b="0" dirty="0">
              <a:cs typeface="Arial" charset="0"/>
            </a:endParaRPr>
          </a:p>
        </p:txBody>
      </p:sp>
      <p:sp>
        <p:nvSpPr>
          <p:cNvPr id="63492" name="Slide Number Placeholder 3"/>
          <p:cNvSpPr>
            <a:spLocks noGrp="1"/>
          </p:cNvSpPr>
          <p:nvPr>
            <p:ph type="sldNum" sz="quarter" idx="5"/>
          </p:nvPr>
        </p:nvSpPr>
        <p:spPr>
          <a:noFill/>
        </p:spPr>
        <p:txBody>
          <a:bodyPr/>
          <a:lstStyle/>
          <a:p>
            <a:pPr defTabSz="926889"/>
            <a:fld id="{C6EC40BD-01FB-444A-8959-45D36DFF4779}" type="slidenum">
              <a:rPr lang="en-US" smtClean="0">
                <a:cs typeface="Arial" charset="0"/>
              </a:rPr>
              <a:pPr defTabSz="926889"/>
              <a:t>26</a:t>
            </a:fld>
            <a:endParaRPr lang="en-US" dirty="0">
              <a:cs typeface="Arial" charset="0"/>
            </a:endParaRPr>
          </a:p>
        </p:txBody>
      </p:sp>
    </p:spTree>
    <p:extLst>
      <p:ext uri="{BB962C8B-B14F-4D97-AF65-F5344CB8AC3E}">
        <p14:creationId xmlns:p14="http://schemas.microsoft.com/office/powerpoint/2010/main" val="2374173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and Business Logic – is at the core of the solution.</a:t>
            </a:r>
            <a:r>
              <a:rPr lang="en-US" baseline="0" dirty="0"/>
              <a:t> I will discuss business rules and address standardization software is used.</a:t>
            </a:r>
          </a:p>
          <a:p>
            <a:r>
              <a:rPr lang="en-US" baseline="0" dirty="0"/>
              <a:t>Communication – notifications, extracts</a:t>
            </a:r>
          </a:p>
          <a:p>
            <a:r>
              <a:rPr lang="en-US" baseline="0" dirty="0"/>
              <a:t>Accessibility – web services, website, bulk processes</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27</a:t>
            </a:fld>
            <a:endParaRPr lang="en-US" dirty="0"/>
          </a:p>
        </p:txBody>
      </p:sp>
    </p:spTree>
    <p:extLst>
      <p:ext uri="{BB962C8B-B14F-4D97-AF65-F5344CB8AC3E}">
        <p14:creationId xmlns:p14="http://schemas.microsoft.com/office/powerpoint/2010/main" val="4161484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600"/>
              </a:spcAft>
              <a:buClrTx/>
              <a:buSzTx/>
              <a:buFontTx/>
              <a:buNone/>
              <a:tabLst/>
              <a:defRPr/>
            </a:pPr>
            <a:endParaRPr lang="en-US" sz="1100" b="0" dirty="0">
              <a:cs typeface="Arial" charset="0"/>
            </a:endParaRPr>
          </a:p>
          <a:p>
            <a:pPr marL="171450" indent="-171450">
              <a:buFont typeface="Arial" panose="020B0604020202020204" pitchFamily="34" charset="0"/>
              <a:buChar char="•"/>
            </a:pPr>
            <a:r>
              <a:rPr lang="en-US" sz="1100" dirty="0"/>
              <a:t>Full View provides a Subscriber access to robust search criteria and all data elements and demographics associated with entity and product data.</a:t>
            </a:r>
          </a:p>
          <a:p>
            <a:pPr marL="171450" marR="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100" dirty="0"/>
              <a:t>Search</a:t>
            </a:r>
            <a:r>
              <a:rPr lang="en-US" sz="1100" baseline="0" dirty="0"/>
              <a:t> View could include </a:t>
            </a:r>
            <a:r>
              <a:rPr lang="en-US" sz="1100" baseline="0" dirty="0" err="1"/>
              <a:t>AgGatway</a:t>
            </a:r>
            <a:r>
              <a:rPr lang="en-US" sz="1100" baseline="0" dirty="0"/>
              <a:t> non-members purchasing a search view subscription as well as all AgGateway Members are provided a subscription to AGIIS as a Member benefit.</a:t>
            </a:r>
          </a:p>
          <a:p>
            <a:pPr marL="171450" marR="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100" baseline="0" dirty="0"/>
              <a:t>Non Subscribers can access AGIIS through the Non-subscriber portal which has limited access just to view the identifiers and basic demographic information. </a:t>
            </a:r>
            <a:endParaRPr lang="en-US" sz="1100" dirty="0"/>
          </a:p>
          <a:p>
            <a:pPr>
              <a:spcBef>
                <a:spcPct val="0"/>
              </a:spcBef>
              <a:spcAft>
                <a:spcPts val="600"/>
              </a:spcAft>
            </a:pPr>
            <a:endParaRPr lang="en-US" sz="1100" b="0" dirty="0">
              <a:cs typeface="Arial" charset="0"/>
            </a:endParaRPr>
          </a:p>
        </p:txBody>
      </p:sp>
      <p:sp>
        <p:nvSpPr>
          <p:cNvPr id="63492" name="Slide Number Placeholder 3"/>
          <p:cNvSpPr>
            <a:spLocks noGrp="1"/>
          </p:cNvSpPr>
          <p:nvPr>
            <p:ph type="sldNum" sz="quarter" idx="5"/>
          </p:nvPr>
        </p:nvSpPr>
        <p:spPr>
          <a:noFill/>
        </p:spPr>
        <p:txBody>
          <a:bodyPr/>
          <a:lstStyle/>
          <a:p>
            <a:pPr defTabSz="926889"/>
            <a:fld id="{C6EC40BD-01FB-444A-8959-45D36DFF4779}" type="slidenum">
              <a:rPr lang="en-US" smtClean="0">
                <a:cs typeface="Arial" charset="0"/>
              </a:rPr>
              <a:pPr defTabSz="926889"/>
              <a:t>28</a:t>
            </a:fld>
            <a:endParaRPr lang="en-US" dirty="0">
              <a:cs typeface="Arial" charset="0"/>
            </a:endParaRPr>
          </a:p>
        </p:txBody>
      </p:sp>
    </p:spTree>
    <p:extLst>
      <p:ext uri="{BB962C8B-B14F-4D97-AF65-F5344CB8AC3E}">
        <p14:creationId xmlns:p14="http://schemas.microsoft.com/office/powerpoint/2010/main" val="1304513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29</a:t>
            </a:fld>
            <a:endParaRPr lang="en-US" dirty="0"/>
          </a:p>
        </p:txBody>
      </p:sp>
    </p:spTree>
    <p:extLst>
      <p:ext uri="{BB962C8B-B14F-4D97-AF65-F5344CB8AC3E}">
        <p14:creationId xmlns:p14="http://schemas.microsoft.com/office/powerpoint/2010/main" val="219169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Current (Dec 2021 –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5,882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6,558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4,983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a:t>
            </a:r>
            <a:r>
              <a:rPr lang="en-US" baseline="0" dirty="0"/>
              <a:t>(Dec 2020 – Feb 2021)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6,173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5,225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5,778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30</a:t>
            </a:fld>
            <a:endParaRPr lang="en-US" dirty="0"/>
          </a:p>
        </p:txBody>
      </p:sp>
    </p:spTree>
    <p:extLst>
      <p:ext uri="{BB962C8B-B14F-4D97-AF65-F5344CB8AC3E}">
        <p14:creationId xmlns:p14="http://schemas.microsoft.com/office/powerpoint/2010/main" val="2922946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Current (Dec 2021 –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5,882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6,558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4,983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a:t>
            </a:r>
            <a:r>
              <a:rPr lang="en-US" baseline="0" dirty="0"/>
              <a:t>(Dec 2020 – Feb 2021)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6,173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5,225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5,778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31</a:t>
            </a:fld>
            <a:endParaRPr lang="en-US" dirty="0"/>
          </a:p>
        </p:txBody>
      </p:sp>
    </p:spTree>
    <p:extLst>
      <p:ext uri="{BB962C8B-B14F-4D97-AF65-F5344CB8AC3E}">
        <p14:creationId xmlns:p14="http://schemas.microsoft.com/office/powerpoint/2010/main" val="976156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32</a:t>
            </a:fld>
            <a:endParaRPr lang="en-US" dirty="0"/>
          </a:p>
        </p:txBody>
      </p:sp>
    </p:spTree>
    <p:extLst>
      <p:ext uri="{BB962C8B-B14F-4D97-AF65-F5344CB8AC3E}">
        <p14:creationId xmlns:p14="http://schemas.microsoft.com/office/powerpoint/2010/main" val="872698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want to dive into the world of unique identifiers and the importance to eBusiness.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33</a:t>
            </a:fld>
            <a:endParaRPr lang="en-US" dirty="0"/>
          </a:p>
        </p:txBody>
      </p:sp>
    </p:spTree>
    <p:extLst>
      <p:ext uri="{BB962C8B-B14F-4D97-AF65-F5344CB8AC3E}">
        <p14:creationId xmlns:p14="http://schemas.microsoft.com/office/powerpoint/2010/main" val="122700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a:t>
            </a:fld>
            <a:endParaRPr lang="en-US" dirty="0"/>
          </a:p>
        </p:txBody>
      </p:sp>
    </p:spTree>
    <p:extLst>
      <p:ext uri="{BB962C8B-B14F-4D97-AF65-F5344CB8AC3E}">
        <p14:creationId xmlns:p14="http://schemas.microsoft.com/office/powerpoint/2010/main" val="976156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34</a:t>
            </a:fld>
            <a:endParaRPr lang="en-US" dirty="0"/>
          </a:p>
        </p:txBody>
      </p:sp>
    </p:spTree>
    <p:extLst>
      <p:ext uri="{BB962C8B-B14F-4D97-AF65-F5344CB8AC3E}">
        <p14:creationId xmlns:p14="http://schemas.microsoft.com/office/powerpoint/2010/main" val="1079683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35</a:t>
            </a:fld>
            <a:endParaRPr lang="en-US" dirty="0"/>
          </a:p>
        </p:txBody>
      </p:sp>
    </p:spTree>
    <p:extLst>
      <p:ext uri="{BB962C8B-B14F-4D97-AF65-F5344CB8AC3E}">
        <p14:creationId xmlns:p14="http://schemas.microsoft.com/office/powerpoint/2010/main" val="2153450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Entity Dispute Resolution - If more than one subscriber requests a change to the same element(s) (name, address, location name, location description or phone) of an entity within a 60 calendar day period, the request will be in “dispute."  The user who requests the second (or subsequent) change will be notified of the dispute via a web page warning and a notification included in the existing “request submission” email confirmation.  Member Services will verify the disputed fields based on the current verification processes.  The user who submitted the disputed request will be notified of the resolution in the existing “request resolution email”.  If the dispute is accepted, all subscribers with the entity in their subset will be notified of the change in their entity update extract.</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36</a:t>
            </a:fld>
            <a:endParaRPr lang="en-US" dirty="0"/>
          </a:p>
        </p:txBody>
      </p:sp>
    </p:spTree>
    <p:extLst>
      <p:ext uri="{BB962C8B-B14F-4D97-AF65-F5344CB8AC3E}">
        <p14:creationId xmlns:p14="http://schemas.microsoft.com/office/powerpoint/2010/main" val="372895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37</a:t>
            </a:fld>
            <a:endParaRPr lang="en-US" dirty="0"/>
          </a:p>
        </p:txBody>
      </p:sp>
    </p:spTree>
    <p:extLst>
      <p:ext uri="{BB962C8B-B14F-4D97-AF65-F5344CB8AC3E}">
        <p14:creationId xmlns:p14="http://schemas.microsoft.com/office/powerpoint/2010/main" val="3220242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latin typeface="Calibri" pitchFamily="34" charset="0"/>
                <a:cs typeface="Calibri" pitchFamily="34" charset="0"/>
              </a:rPr>
              <a:t>Establish Standards</a:t>
            </a:r>
            <a:r>
              <a:rPr lang="en-US" baseline="0" dirty="0">
                <a:latin typeface="Calibri" pitchFamily="34" charset="0"/>
                <a:cs typeface="Calibri" pitchFamily="34" charset="0"/>
              </a:rPr>
              <a:t> when sending data to AGIIS such as:</a:t>
            </a:r>
            <a:endParaRPr lang="en-US" dirty="0">
              <a:latin typeface="Calibri" pitchFamily="34" charset="0"/>
              <a:cs typeface="Calibri" pitchFamily="34" charset="0"/>
            </a:endParaRPr>
          </a:p>
          <a:p>
            <a:pPr lvl="1"/>
            <a:r>
              <a:rPr lang="en-US" dirty="0">
                <a:latin typeface="Calibri" pitchFamily="34" charset="0"/>
                <a:cs typeface="Calibri" pitchFamily="34" charset="0"/>
              </a:rPr>
              <a:t>Name field – last, first, middle, (Avoid submitting substandard data such as  cash sales, non exempt, COD)</a:t>
            </a:r>
          </a:p>
          <a:p>
            <a:pPr lvl="1"/>
            <a:r>
              <a:rPr lang="en-US" dirty="0">
                <a:latin typeface="Calibri" pitchFamily="34" charset="0"/>
                <a:cs typeface="Calibri" pitchFamily="34" charset="0"/>
              </a:rPr>
              <a:t>Address Line 1 &amp; Line 2 – Need a valid complete address </a:t>
            </a:r>
          </a:p>
          <a:p>
            <a:pPr lvl="1"/>
            <a:r>
              <a:rPr lang="en-US" dirty="0">
                <a:latin typeface="Calibri" pitchFamily="34" charset="0"/>
                <a:cs typeface="Calibri" pitchFamily="34" charset="0"/>
              </a:rPr>
              <a:t>City, State, Zip Code – Appropriate field sizes, valid</a:t>
            </a:r>
          </a:p>
          <a:p>
            <a:pPr lvl="1"/>
            <a:r>
              <a:rPr lang="en-US" dirty="0">
                <a:latin typeface="Calibri" pitchFamily="34" charset="0"/>
                <a:cs typeface="Calibri" pitchFamily="34" charset="0"/>
              </a:rPr>
              <a:t>Phone number - (913) 469-8700 (field size, what can be entered).  When asking for verification please provide valid phone information</a:t>
            </a:r>
          </a:p>
          <a:p>
            <a:pPr lvl="1"/>
            <a:r>
              <a:rPr lang="en-US" dirty="0">
                <a:latin typeface="Calibri" pitchFamily="34" charset="0"/>
                <a:cs typeface="Calibri" pitchFamily="34" charset="0"/>
              </a:rPr>
              <a:t>Utilize data hygiene tools and standards within internal systems</a:t>
            </a:r>
          </a:p>
          <a:p>
            <a:pPr lvl="1"/>
            <a:endParaRPr lang="en-US" dirty="0">
              <a:latin typeface="Calibri" pitchFamily="34" charset="0"/>
              <a:cs typeface="Calibri" pitchFamily="34" charset="0"/>
            </a:endParaRPr>
          </a:p>
          <a:p>
            <a:pPr lvl="1"/>
            <a:r>
              <a:rPr lang="en-US" dirty="0">
                <a:latin typeface="Calibri" pitchFamily="34" charset="0"/>
                <a:cs typeface="Calibri" pitchFamily="34" charset="0"/>
              </a:rPr>
              <a:t>Establish an Entity Update Process such as:</a:t>
            </a:r>
          </a:p>
          <a:p>
            <a:pPr lvl="1"/>
            <a:r>
              <a:rPr lang="en-US" dirty="0">
                <a:latin typeface="Calibri" pitchFamily="34" charset="0"/>
                <a:cs typeface="Calibri" pitchFamily="34" charset="0"/>
              </a:rPr>
              <a:t>Determine which internal data field should be synchronized with AGIIS</a:t>
            </a:r>
          </a:p>
          <a:p>
            <a:pPr lvl="1"/>
            <a:r>
              <a:rPr lang="en-US" dirty="0">
                <a:latin typeface="Calibri" pitchFamily="34" charset="0"/>
                <a:cs typeface="Calibri" pitchFamily="34" charset="0"/>
              </a:rPr>
              <a:t>Determine which AGIIS field can be applied automatically and which need to be reviewed manually</a:t>
            </a:r>
          </a:p>
          <a:p>
            <a:pPr lvl="1"/>
            <a:endParaRPr lang="en-US" dirty="0">
              <a:latin typeface="Calibri" pitchFamily="34" charset="0"/>
              <a:cs typeface="Calibri" pitchFamily="34" charset="0"/>
            </a:endParaRPr>
          </a:p>
          <a:p>
            <a:r>
              <a:rPr lang="en-US" dirty="0"/>
              <a:t>Approximately 400 duplicate requests have been reported in the last 6 months.</a:t>
            </a:r>
          </a:p>
        </p:txBody>
      </p:sp>
      <p:sp>
        <p:nvSpPr>
          <p:cNvPr id="4" name="Slide Number Placeholder 3"/>
          <p:cNvSpPr>
            <a:spLocks noGrp="1"/>
          </p:cNvSpPr>
          <p:nvPr>
            <p:ph type="sldNum" sz="quarter" idx="10"/>
          </p:nvPr>
        </p:nvSpPr>
        <p:spPr/>
        <p:txBody>
          <a:bodyPr/>
          <a:lstStyle/>
          <a:p>
            <a:fld id="{034112AF-BEF8-497E-88B7-84326C335B13}" type="slidenum">
              <a:rPr lang="en-US" smtClean="0"/>
              <a:pPr/>
              <a:t>38</a:t>
            </a:fld>
            <a:endParaRPr lang="en-US" dirty="0"/>
          </a:p>
        </p:txBody>
      </p:sp>
    </p:spTree>
    <p:extLst>
      <p:ext uri="{BB962C8B-B14F-4D97-AF65-F5344CB8AC3E}">
        <p14:creationId xmlns:p14="http://schemas.microsoft.com/office/powerpoint/2010/main" val="3525416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39</a:t>
            </a:fld>
            <a:endParaRPr lang="en-US" dirty="0"/>
          </a:p>
        </p:txBody>
      </p:sp>
    </p:spTree>
    <p:extLst>
      <p:ext uri="{BB962C8B-B14F-4D97-AF65-F5344CB8AC3E}">
        <p14:creationId xmlns:p14="http://schemas.microsoft.com/office/powerpoint/2010/main" val="4002258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40</a:t>
            </a:fld>
            <a:endParaRPr lang="en-US" dirty="0"/>
          </a:p>
        </p:txBody>
      </p:sp>
    </p:spTree>
    <p:extLst>
      <p:ext uri="{BB962C8B-B14F-4D97-AF65-F5344CB8AC3E}">
        <p14:creationId xmlns:p14="http://schemas.microsoft.com/office/powerpoint/2010/main" val="327634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Current (Dec 2021 –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5,882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6,558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4,983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a:t>
            </a:r>
            <a:r>
              <a:rPr lang="en-US" baseline="0" dirty="0"/>
              <a:t>(Dec 2020 – Feb 2021)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6,173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5,225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5,778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41</a:t>
            </a:fld>
            <a:endParaRPr lang="en-US" dirty="0"/>
          </a:p>
        </p:txBody>
      </p:sp>
    </p:spTree>
    <p:extLst>
      <p:ext uri="{BB962C8B-B14F-4D97-AF65-F5344CB8AC3E}">
        <p14:creationId xmlns:p14="http://schemas.microsoft.com/office/powerpoint/2010/main" val="3692594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4112AF-BEF8-497E-88B7-84326C335B13}" type="slidenum">
              <a:rPr lang="en-US" smtClean="0"/>
              <a:pPr/>
              <a:t>42</a:t>
            </a:fld>
            <a:endParaRPr lang="en-US" dirty="0"/>
          </a:p>
        </p:txBody>
      </p:sp>
    </p:spTree>
    <p:extLst>
      <p:ext uri="{BB962C8B-B14F-4D97-AF65-F5344CB8AC3E}">
        <p14:creationId xmlns:p14="http://schemas.microsoft.com/office/powerpoint/2010/main" val="174726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4</a:t>
            </a:fld>
            <a:endParaRPr lang="en-US" dirty="0"/>
          </a:p>
        </p:txBody>
      </p:sp>
    </p:spTree>
    <p:extLst>
      <p:ext uri="{BB962C8B-B14F-4D97-AF65-F5344CB8AC3E}">
        <p14:creationId xmlns:p14="http://schemas.microsoft.com/office/powerpoint/2010/main" val="334929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5</a:t>
            </a:fld>
            <a:endParaRPr lang="en-US" dirty="0"/>
          </a:p>
        </p:txBody>
      </p:sp>
    </p:spTree>
    <p:extLst>
      <p:ext uri="{BB962C8B-B14F-4D97-AF65-F5344CB8AC3E}">
        <p14:creationId xmlns:p14="http://schemas.microsoft.com/office/powerpoint/2010/main" val="390754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6</a:t>
            </a:fld>
            <a:endParaRPr lang="en-US" dirty="0"/>
          </a:p>
        </p:txBody>
      </p:sp>
    </p:spTree>
    <p:extLst>
      <p:ext uri="{BB962C8B-B14F-4D97-AF65-F5344CB8AC3E}">
        <p14:creationId xmlns:p14="http://schemas.microsoft.com/office/powerpoint/2010/main" val="301687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a PCR is released to production not only Release Notes are emailed out, the enhancement is sent out via the AgGateway Social Media team, posted to AGIIS Directory News and added to the AGIIS Enhancements section of the </a:t>
            </a:r>
            <a:r>
              <a:rPr lang="en-US" baseline="0" dirty="0" err="1"/>
              <a:t>AgGateway</a:t>
            </a:r>
            <a:r>
              <a:rPr lang="en-US" baseline="0" dirty="0"/>
              <a:t> website.</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7</a:t>
            </a:fld>
            <a:endParaRPr lang="en-US" dirty="0"/>
          </a:p>
        </p:txBody>
      </p:sp>
    </p:spTree>
    <p:extLst>
      <p:ext uri="{BB962C8B-B14F-4D97-AF65-F5344CB8AC3E}">
        <p14:creationId xmlns:p14="http://schemas.microsoft.com/office/powerpoint/2010/main" val="104152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8</a:t>
            </a:fld>
            <a:endParaRPr lang="en-US" dirty="0"/>
          </a:p>
        </p:txBody>
      </p:sp>
    </p:spTree>
    <p:extLst>
      <p:ext uri="{BB962C8B-B14F-4D97-AF65-F5344CB8AC3E}">
        <p14:creationId xmlns:p14="http://schemas.microsoft.com/office/powerpoint/2010/main" val="157107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9</a:t>
            </a:fld>
            <a:endParaRPr lang="en-US" dirty="0"/>
          </a:p>
        </p:txBody>
      </p:sp>
    </p:spTree>
    <p:extLst>
      <p:ext uri="{BB962C8B-B14F-4D97-AF65-F5344CB8AC3E}">
        <p14:creationId xmlns:p14="http://schemas.microsoft.com/office/powerpoint/2010/main" val="388872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7F93C-5359-C7B0-05F0-DB1558939530}"/>
              </a:ext>
            </a:extLst>
          </p:cNvPr>
          <p:cNvPicPr>
            <a:picLocks noChangeAspect="1"/>
          </p:cNvPicPr>
          <p:nvPr userDrawn="1"/>
        </p:nvPicPr>
        <p:blipFill>
          <a:blip r:embed="rId2"/>
          <a:stretch>
            <a:fillRect/>
          </a:stretch>
        </p:blipFill>
        <p:spPr>
          <a:xfrm>
            <a:off x="0" y="-1822"/>
            <a:ext cx="9144000" cy="5152202"/>
          </a:xfrm>
          <a:prstGeom prst="rect">
            <a:avLst/>
          </a:prstGeom>
        </p:spPr>
      </p:pic>
      <p:sp>
        <p:nvSpPr>
          <p:cNvPr id="2" name="Title 1"/>
          <p:cNvSpPr>
            <a:spLocks noGrp="1"/>
          </p:cNvSpPr>
          <p:nvPr>
            <p:ph type="ctrTitle"/>
          </p:nvPr>
        </p:nvSpPr>
        <p:spPr>
          <a:xfrm>
            <a:off x="685800" y="1712120"/>
            <a:ext cx="7772400" cy="859631"/>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1690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8E171-1E24-0F1A-96AE-7C3E59F946C6}"/>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6" name="Title 1"/>
          <p:cNvSpPr txBox="1">
            <a:spLocks/>
          </p:cNvSpPr>
          <p:nvPr userDrawn="1"/>
        </p:nvSpPr>
        <p:spPr>
          <a:xfrm>
            <a:off x="685800" y="1712120"/>
            <a:ext cx="7772400" cy="859631"/>
          </a:xfrm>
          <a:prstGeom prst="rect">
            <a:avLst/>
          </a:prstGeom>
        </p:spPr>
        <p:txBody>
          <a:bodyPr vert="horz" lIns="91440" tIns="45720" rIns="91440" bIns="45720" rtlCol="0" anchor="ct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a:lstStyle>
          <a:p>
            <a:r>
              <a:rPr lang="en-US"/>
              <a:t>Click to edit Master title style</a:t>
            </a:r>
            <a:endParaRPr lang="en-US" dirty="0"/>
          </a:p>
        </p:txBody>
      </p:sp>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a:stretch>
            <a:fillRect/>
          </a:stretch>
        </p:blipFill>
        <p:spPr>
          <a:xfrm>
            <a:off x="3429000" y="173830"/>
            <a:ext cx="1934510" cy="969170"/>
          </a:xfrm>
          <a:prstGeom prst="rect">
            <a:avLst/>
          </a:prstGeom>
        </p:spPr>
      </p:pic>
      <p:sp>
        <p:nvSpPr>
          <p:cNvPr id="11" name="Date Placeholder 3">
            <a:extLst>
              <a:ext uri="{FF2B5EF4-FFF2-40B4-BE49-F238E27FC236}">
                <a16:creationId xmlns:a16="http://schemas.microsoft.com/office/drawing/2014/main" id="{F9B8B8F0-88E2-DF42-E6FD-463889FFFD0B}"/>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2" name="Slide Number Placeholder 5">
            <a:extLst>
              <a:ext uri="{FF2B5EF4-FFF2-40B4-BE49-F238E27FC236}">
                <a16:creationId xmlns:a16="http://schemas.microsoft.com/office/drawing/2014/main" id="{80315B79-68B6-7749-2040-82A116AF9EC6}"/>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1801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A42BC32-61B2-E763-0913-44EF8F3BBBD6}"/>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6" name="Date Placeholder 3">
            <a:extLst>
              <a:ext uri="{FF2B5EF4-FFF2-40B4-BE49-F238E27FC236}">
                <a16:creationId xmlns:a16="http://schemas.microsoft.com/office/drawing/2014/main" id="{DADC6F5C-5D98-55EA-6961-8F6FAA031753}"/>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D9DD4E14-E990-0A5F-7B2F-C2B7A6004E67}"/>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pic>
        <p:nvPicPr>
          <p:cNvPr id="3" name="Picture 2">
            <a:extLst>
              <a:ext uri="{FF2B5EF4-FFF2-40B4-BE49-F238E27FC236}">
                <a16:creationId xmlns:a16="http://schemas.microsoft.com/office/drawing/2014/main" id="{06685ECA-A3C1-7598-33E1-8794815C7E81}"/>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4" name="Date Placeholder 3">
            <a:extLst>
              <a:ext uri="{FF2B5EF4-FFF2-40B4-BE49-F238E27FC236}">
                <a16:creationId xmlns:a16="http://schemas.microsoft.com/office/drawing/2014/main" id="{86FB9542-5405-05C8-6466-0564EE869C32}"/>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5" name="Slide Number Placeholder 5">
            <a:extLst>
              <a:ext uri="{FF2B5EF4-FFF2-40B4-BE49-F238E27FC236}">
                <a16:creationId xmlns:a16="http://schemas.microsoft.com/office/drawing/2014/main" id="{751CB8CA-AAC3-E404-AA54-1F6F8C2F3C90}"/>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38745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99163"/>
            <a:ext cx="7772400" cy="1021556"/>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391354"/>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a:stretch>
            <a:fillRect/>
          </a:stretch>
        </p:blipFill>
        <p:spPr>
          <a:xfrm>
            <a:off x="3565806" y="209551"/>
            <a:ext cx="2012387" cy="1008186"/>
          </a:xfrm>
          <a:prstGeom prst="rect">
            <a:avLst/>
          </a:prstGeom>
        </p:spPr>
      </p:pic>
      <p:pic>
        <p:nvPicPr>
          <p:cNvPr id="9" name="Picture 8">
            <a:extLst>
              <a:ext uri="{FF2B5EF4-FFF2-40B4-BE49-F238E27FC236}">
                <a16:creationId xmlns:a16="http://schemas.microsoft.com/office/drawing/2014/main" id="{108C8CF1-8CC6-AD8E-79C6-5DF91B9291E2}"/>
              </a:ext>
            </a:extLst>
          </p:cNvPr>
          <p:cNvPicPr>
            <a:picLocks noChangeAspect="1"/>
          </p:cNvPicPr>
          <p:nvPr userDrawn="1"/>
        </p:nvPicPr>
        <p:blipFill>
          <a:blip r:embed="rId3"/>
          <a:stretch>
            <a:fillRect/>
          </a:stretch>
        </p:blipFill>
        <p:spPr>
          <a:xfrm>
            <a:off x="552679" y="4448175"/>
            <a:ext cx="8591321" cy="819150"/>
          </a:xfrm>
          <a:prstGeom prst="rect">
            <a:avLst/>
          </a:prstGeom>
        </p:spPr>
      </p:pic>
      <p:sp>
        <p:nvSpPr>
          <p:cNvPr id="10" name="Date Placeholder 3">
            <a:extLst>
              <a:ext uri="{FF2B5EF4-FFF2-40B4-BE49-F238E27FC236}">
                <a16:creationId xmlns:a16="http://schemas.microsoft.com/office/drawing/2014/main" id="{759A32BC-2A0F-7C81-9DB1-DAEE523528BE}"/>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1" name="Slide Number Placeholder 5">
            <a:extLst>
              <a:ext uri="{FF2B5EF4-FFF2-40B4-BE49-F238E27FC236}">
                <a16:creationId xmlns:a16="http://schemas.microsoft.com/office/drawing/2014/main" id="{4D2EBD2E-35EC-4914-539C-EDD946D7AAD9}"/>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95997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01CD3E4-F9CD-7FB8-1933-AACC953067CE}"/>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9" name="Date Placeholder 3">
            <a:extLst>
              <a:ext uri="{FF2B5EF4-FFF2-40B4-BE49-F238E27FC236}">
                <a16:creationId xmlns:a16="http://schemas.microsoft.com/office/drawing/2014/main" id="{913C7A85-6AC7-D326-BA16-988CA9EC5659}"/>
              </a:ext>
            </a:extLst>
          </p:cNvPr>
          <p:cNvSpPr>
            <a:spLocks noGrp="1"/>
          </p:cNvSpPr>
          <p:nvPr>
            <p:ph type="dt" sz="half" idx="10"/>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0" name="Slide Number Placeholder 5">
            <a:extLst>
              <a:ext uri="{FF2B5EF4-FFF2-40B4-BE49-F238E27FC236}">
                <a16:creationId xmlns:a16="http://schemas.microsoft.com/office/drawing/2014/main" id="{F32CCB48-38A0-16FE-753F-B5CC0816C101}"/>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1633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33234-8CA3-1880-B3DA-E1633CCA11C4}"/>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7" name="Date Placeholder 3">
            <a:extLst>
              <a:ext uri="{FF2B5EF4-FFF2-40B4-BE49-F238E27FC236}">
                <a16:creationId xmlns:a16="http://schemas.microsoft.com/office/drawing/2014/main" id="{EB6B5BAE-A5AB-4DAE-413D-DC07BE01D94C}"/>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C605BC93-4282-CCE8-11F5-805CD084A4BD}"/>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2062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8EA1A40E-F80F-D1AD-1EF4-3283A8443E8D}"/>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5" name="Date Placeholder 3">
            <a:extLst>
              <a:ext uri="{FF2B5EF4-FFF2-40B4-BE49-F238E27FC236}">
                <a16:creationId xmlns:a16="http://schemas.microsoft.com/office/drawing/2014/main" id="{ECF1B572-041E-A400-CA1E-8DFE678AA950}"/>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6" name="Slide Number Placeholder 5">
            <a:extLst>
              <a:ext uri="{FF2B5EF4-FFF2-40B4-BE49-F238E27FC236}">
                <a16:creationId xmlns:a16="http://schemas.microsoft.com/office/drawing/2014/main" id="{381A0222-C22F-2904-4DC7-10AC4CEA2CBA}"/>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77564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endParaRPr lang="en-US" dirty="0"/>
          </a:p>
        </p:txBody>
      </p:sp>
      <p:sp>
        <p:nvSpPr>
          <p:cNvPr id="29"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457200" marR="0" lvl="1"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Third level</a:t>
            </a:r>
          </a:p>
          <a:p>
            <a:pPr marL="1005840" marR="0" lvl="3"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1188720" marR="0" lvl="4"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5" r:id="rId4"/>
    <p:sldLayoutId id="2147483675" r:id="rId5"/>
    <p:sldLayoutId id="2147483676" r:id="rId6"/>
    <p:sldLayoutId id="2147483679" r:id="rId7"/>
    <p:sldLayoutId id="2147483688" r:id="rId8"/>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b="1" kern="1200">
          <a:solidFill>
            <a:schemeClr val="tx2"/>
          </a:solidFill>
          <a:latin typeface="Arial" panose="020B0604020202020204" pitchFamily="34" charset="0"/>
          <a:ea typeface="+mj-ea"/>
          <a:cs typeface="Arial" panose="020B0604020202020204" pitchFamily="34" charset="0"/>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aggateway.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mailto:Member.Services@AgGateway.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s3.amazonaws.com/aggateway_public/AgGatewayWeb/eConnectivity/AGIIS/AGIIS%20Policy%20Document%20Revised%2011-13-19%20final.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3.amazonaws.com/aggateway_public/AgGatewayWeb/eConnectivity/AGIIS/AGIISOperationalProcedures.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hyperlink" Target="mailto:Member.Services@AgGateway.org"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aggateway.org/"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mailto:Member.Services@AgGateway.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40A8F-C9E0-4D48-BC34-55F14D48F91C}"/>
              </a:ext>
            </a:extLst>
          </p:cNvPr>
          <p:cNvSpPr>
            <a:spLocks noGrp="1"/>
          </p:cNvSpPr>
          <p:nvPr>
            <p:ph type="ctrTitle"/>
          </p:nvPr>
        </p:nvSpPr>
        <p:spPr/>
        <p:txBody>
          <a:bodyPr/>
          <a:lstStyle/>
          <a:p>
            <a:r>
              <a:rPr lang="en-US" dirty="0"/>
              <a:t>Directory Oversight Committee</a:t>
            </a:r>
          </a:p>
        </p:txBody>
      </p:sp>
      <p:sp>
        <p:nvSpPr>
          <p:cNvPr id="3" name="Subtitle 2">
            <a:extLst>
              <a:ext uri="{FF2B5EF4-FFF2-40B4-BE49-F238E27FC236}">
                <a16:creationId xmlns:a16="http://schemas.microsoft.com/office/drawing/2014/main" id="{E87A7EF4-0515-4A08-BC40-C6C8BBB7DBBE}"/>
              </a:ext>
            </a:extLst>
          </p:cNvPr>
          <p:cNvSpPr>
            <a:spLocks noGrp="1"/>
          </p:cNvSpPr>
          <p:nvPr>
            <p:ph type="subTitle" idx="1"/>
          </p:nvPr>
        </p:nvSpPr>
        <p:spPr/>
        <p:txBody>
          <a:bodyPr/>
          <a:lstStyle/>
          <a:p>
            <a:r>
              <a:rPr lang="en-US" dirty="0">
                <a:solidFill>
                  <a:schemeClr val="tx1"/>
                </a:solidFill>
              </a:rPr>
              <a:t>November 16, 2022</a:t>
            </a:r>
          </a:p>
          <a:p>
            <a:r>
              <a:rPr lang="en-US" dirty="0">
                <a:solidFill>
                  <a:schemeClr val="tx1"/>
                </a:solidFill>
              </a:rPr>
              <a:t>Facilitated by Darlene Gibson</a:t>
            </a:r>
          </a:p>
        </p:txBody>
      </p:sp>
      <p:sp>
        <p:nvSpPr>
          <p:cNvPr id="2" name="Slide Number Placeholder 1">
            <a:extLst>
              <a:ext uri="{FF2B5EF4-FFF2-40B4-BE49-F238E27FC236}">
                <a16:creationId xmlns:a16="http://schemas.microsoft.com/office/drawing/2014/main" id="{AAC082F1-EF05-41CB-95FA-3FC4F35B83D7}"/>
              </a:ext>
            </a:extLst>
          </p:cNvPr>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1</a:t>
            </a:fld>
            <a:endParaRPr lang="en-US" kern="0" dirty="0"/>
          </a:p>
        </p:txBody>
      </p:sp>
    </p:spTree>
    <p:extLst>
      <p:ext uri="{BB962C8B-B14F-4D97-AF65-F5344CB8AC3E}">
        <p14:creationId xmlns:p14="http://schemas.microsoft.com/office/powerpoint/2010/main" val="279972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Update	</a:t>
            </a:r>
          </a:p>
        </p:txBody>
      </p:sp>
      <p:sp>
        <p:nvSpPr>
          <p:cNvPr id="3" name="Content Placeholder 2"/>
          <p:cNvSpPr>
            <a:spLocks noGrp="1"/>
          </p:cNvSpPr>
          <p:nvPr>
            <p:ph idx="1"/>
          </p:nvPr>
        </p:nvSpPr>
        <p:spPr>
          <a:xfrm>
            <a:off x="1485900" y="1028700"/>
            <a:ext cx="6172200" cy="3829050"/>
          </a:xfrm>
        </p:spPr>
        <p:txBody>
          <a:bodyPr>
            <a:noAutofit/>
          </a:bodyPr>
          <a:lstStyle/>
          <a:p>
            <a:r>
              <a:rPr lang="en-US" sz="1650" b="1" dirty="0"/>
              <a:t>Disaster Recovery</a:t>
            </a:r>
          </a:p>
          <a:p>
            <a:pPr lvl="1"/>
            <a:r>
              <a:rPr lang="en-US" sz="1500" dirty="0"/>
              <a:t>The DXC Disaster Recovery team delivered the Final Report from the DR Exercise (29 August - 1 September) and it was signed off by AgGateway Staff on 20 October.</a:t>
            </a:r>
          </a:p>
          <a:p>
            <a:pPr lvl="1"/>
            <a:r>
              <a:rPr lang="en-US" sz="1500" dirty="0"/>
              <a:t>The 2023 DR Exercise has been set for 28 August – 1 September.</a:t>
            </a:r>
          </a:p>
          <a:p>
            <a:r>
              <a:rPr lang="en-US" sz="1650" b="1" dirty="0"/>
              <a:t>Password Management Enforcement</a:t>
            </a:r>
          </a:p>
          <a:p>
            <a:pPr lvl="1"/>
            <a:r>
              <a:rPr lang="en-US" sz="1500" dirty="0"/>
              <a:t>Member Services is working with Subscribers to ensure any password that does not meet the minimum requirements is inactivated.</a:t>
            </a:r>
          </a:p>
          <a:p>
            <a:pPr marL="274320" lvl="1" indent="0">
              <a:buNone/>
            </a:pPr>
            <a:endParaRPr lang="en-US" sz="1500" dirty="0"/>
          </a:p>
          <a:p>
            <a:pPr marL="0" indent="0">
              <a:buNone/>
            </a:pPr>
            <a:endParaRPr lang="en-US" sz="1650" b="1" dirty="0"/>
          </a:p>
          <a:p>
            <a:pPr marL="0" indent="0">
              <a:buNone/>
            </a:pPr>
            <a:endParaRPr lang="en-US" sz="1650" dirty="0"/>
          </a:p>
          <a:p>
            <a:endParaRPr lang="en-US" sz="1650" dirty="0"/>
          </a:p>
          <a:p>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10</a:t>
            </a:fld>
            <a:endParaRPr lang="en-US" dirty="0"/>
          </a:p>
        </p:txBody>
      </p:sp>
    </p:spTree>
    <p:extLst>
      <p:ext uri="{BB962C8B-B14F-4D97-AF65-F5344CB8AC3E}">
        <p14:creationId xmlns:p14="http://schemas.microsoft.com/office/powerpoint/2010/main" val="335482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Update	</a:t>
            </a:r>
          </a:p>
        </p:txBody>
      </p:sp>
      <p:sp>
        <p:nvSpPr>
          <p:cNvPr id="3" name="Content Placeholder 2"/>
          <p:cNvSpPr>
            <a:spLocks noGrp="1"/>
          </p:cNvSpPr>
          <p:nvPr>
            <p:ph idx="1"/>
          </p:nvPr>
        </p:nvSpPr>
        <p:spPr>
          <a:xfrm>
            <a:off x="1485900" y="971550"/>
            <a:ext cx="6172200" cy="3943350"/>
          </a:xfrm>
        </p:spPr>
        <p:txBody>
          <a:bodyPr>
            <a:noAutofit/>
          </a:bodyPr>
          <a:lstStyle/>
          <a:p>
            <a:r>
              <a:rPr lang="en-US" sz="1500" b="1" dirty="0"/>
              <a:t>AGIIS Annual Maintenance Activity Schedule</a:t>
            </a:r>
          </a:p>
          <a:p>
            <a:pPr lvl="1"/>
            <a:r>
              <a:rPr lang="en-US" sz="1500" dirty="0"/>
              <a:t>Annual Disaster Recovery Test was completed </a:t>
            </a:r>
            <a:r>
              <a:rPr lang="en-US" sz="1500" b="1" dirty="0"/>
              <a:t>29 August –  1 September</a:t>
            </a:r>
          </a:p>
          <a:p>
            <a:pPr lvl="1"/>
            <a:r>
              <a:rPr lang="en-US" sz="1500" dirty="0"/>
              <a:t>Annual Maintenance Activities – </a:t>
            </a:r>
            <a:r>
              <a:rPr lang="en-US" sz="1500" b="1" dirty="0"/>
              <a:t>Weekend of 3, Dec 2022</a:t>
            </a:r>
          </a:p>
          <a:p>
            <a:pPr lvl="2"/>
            <a:r>
              <a:rPr lang="en-US" sz="1500" dirty="0"/>
              <a:t>LACS &amp; NCOA Processing</a:t>
            </a:r>
          </a:p>
          <a:p>
            <a:pPr lvl="2"/>
            <a:r>
              <a:rPr lang="en-US" sz="1500" dirty="0"/>
              <a:t>Inactivating entities with no subscriber cross reference</a:t>
            </a:r>
          </a:p>
          <a:p>
            <a:pPr lvl="2"/>
            <a:r>
              <a:rPr lang="en-US" sz="1500" dirty="0"/>
              <a:t>City/State Review</a:t>
            </a:r>
          </a:p>
          <a:p>
            <a:pPr lvl="2"/>
            <a:r>
              <a:rPr lang="en-US" sz="1500" dirty="0"/>
              <a:t>Address Standardization Update </a:t>
            </a:r>
          </a:p>
          <a:p>
            <a:pPr lvl="1"/>
            <a:r>
              <a:rPr lang="en-US" sz="1500" dirty="0"/>
              <a:t>Annual De-duplication –  </a:t>
            </a:r>
            <a:r>
              <a:rPr lang="en-US" sz="1500" b="1" dirty="0"/>
              <a:t>Weekend of 17, Dec 2022</a:t>
            </a:r>
          </a:p>
          <a:p>
            <a:pPr lvl="1"/>
            <a:r>
              <a:rPr lang="en-US" sz="1500" dirty="0"/>
              <a:t>A communication will be sent out </a:t>
            </a:r>
            <a:r>
              <a:rPr lang="en-US" sz="1500" b="1" dirty="0"/>
              <a:t>21, Nov 2022</a:t>
            </a:r>
            <a:r>
              <a:rPr lang="en-US" sz="1500" b="1" baseline="30000" dirty="0"/>
              <a:t> </a:t>
            </a:r>
            <a:r>
              <a:rPr lang="en-US" sz="1500" dirty="0"/>
              <a:t>regarding all activities</a:t>
            </a:r>
          </a:p>
          <a:p>
            <a:pPr lvl="1"/>
            <a:endParaRPr lang="en-US" sz="1350" dirty="0"/>
          </a:p>
          <a:p>
            <a:pPr marL="0" indent="0">
              <a:buNone/>
            </a:pPr>
            <a:endParaRPr lang="en-US" sz="1650" baseline="30000" dirty="0"/>
          </a:p>
          <a:p>
            <a:pPr marL="0" indent="0">
              <a:buNone/>
            </a:pPr>
            <a:endParaRPr lang="en-US" sz="1350" dirty="0"/>
          </a:p>
          <a:p>
            <a:pPr marL="205740"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11</a:t>
            </a:fld>
            <a:endParaRPr lang="en-US" dirty="0"/>
          </a:p>
        </p:txBody>
      </p:sp>
    </p:spTree>
    <p:extLst>
      <p:ext uri="{BB962C8B-B14F-4D97-AF65-F5344CB8AC3E}">
        <p14:creationId xmlns:p14="http://schemas.microsoft.com/office/powerpoint/2010/main" val="245669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972C-4088-072D-8484-352D12E18727}"/>
              </a:ext>
            </a:extLst>
          </p:cNvPr>
          <p:cNvSpPr>
            <a:spLocks noGrp="1"/>
          </p:cNvSpPr>
          <p:nvPr>
            <p:ph type="title"/>
          </p:nvPr>
        </p:nvSpPr>
        <p:spPr>
          <a:xfrm>
            <a:off x="722313" y="1443146"/>
            <a:ext cx="7772400" cy="1021556"/>
          </a:xfrm>
        </p:spPr>
        <p:txBody>
          <a:bodyPr/>
          <a:lstStyle/>
          <a:p>
            <a:r>
              <a:rPr lang="en-US" dirty="0"/>
              <a:t>PCR Enhancement Review</a:t>
            </a:r>
          </a:p>
        </p:txBody>
      </p:sp>
      <p:sp>
        <p:nvSpPr>
          <p:cNvPr id="3" name="Text Placeholder 2">
            <a:extLst>
              <a:ext uri="{FF2B5EF4-FFF2-40B4-BE49-F238E27FC236}">
                <a16:creationId xmlns:a16="http://schemas.microsoft.com/office/drawing/2014/main" id="{CD34FFD9-32C1-4AED-3381-0E37CD273CB7}"/>
              </a:ext>
            </a:extLst>
          </p:cNvPr>
          <p:cNvSpPr>
            <a:spLocks noGrp="1"/>
          </p:cNvSpPr>
          <p:nvPr>
            <p:ph type="body" idx="1"/>
          </p:nvPr>
        </p:nvSpPr>
        <p:spPr>
          <a:xfrm>
            <a:off x="722313" y="2190750"/>
            <a:ext cx="7772400" cy="1125140"/>
          </a:xfrm>
        </p:spPr>
        <p:txBody>
          <a:bodyPr/>
          <a:lstStyle/>
          <a:p>
            <a:endParaRPr lang="en-US" dirty="0">
              <a:solidFill>
                <a:schemeClr val="tx2"/>
              </a:solidFill>
            </a:endParaRPr>
          </a:p>
        </p:txBody>
      </p:sp>
    </p:spTree>
    <p:extLst>
      <p:ext uri="{BB962C8B-B14F-4D97-AF65-F5344CB8AC3E}">
        <p14:creationId xmlns:p14="http://schemas.microsoft.com/office/powerpoint/2010/main" val="5014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86" y="76172"/>
            <a:ext cx="7886700" cy="994172"/>
          </a:xfrm>
        </p:spPr>
        <p:txBody>
          <a:bodyPr/>
          <a:lstStyle/>
          <a:p>
            <a:r>
              <a:rPr lang="en-US" dirty="0"/>
              <a:t>PCR 245 – Review </a:t>
            </a:r>
          </a:p>
        </p:txBody>
      </p:sp>
      <p:sp>
        <p:nvSpPr>
          <p:cNvPr id="3" name="Content Placeholder 2"/>
          <p:cNvSpPr>
            <a:spLocks noGrp="1"/>
          </p:cNvSpPr>
          <p:nvPr>
            <p:ph idx="1"/>
          </p:nvPr>
        </p:nvSpPr>
        <p:spPr>
          <a:xfrm>
            <a:off x="648586" y="895350"/>
            <a:ext cx="6172200" cy="3771900"/>
          </a:xfrm>
        </p:spPr>
        <p:txBody>
          <a:bodyPr>
            <a:noAutofit/>
          </a:bodyPr>
          <a:lstStyle/>
          <a:p>
            <a:r>
              <a:rPr lang="en-US" sz="1500" b="1" dirty="0"/>
              <a:t>Overview</a:t>
            </a:r>
          </a:p>
          <a:p>
            <a:pPr lvl="1">
              <a:buClr>
                <a:schemeClr val="tx1"/>
              </a:buClr>
            </a:pPr>
            <a:r>
              <a:rPr lang="en-US" sz="1500" dirty="0"/>
              <a:t>PCR 242 – AGIIS Product Directory Modification (Addition of Indicator Digit)</a:t>
            </a:r>
          </a:p>
          <a:p>
            <a:pPr lvl="1">
              <a:buClr>
                <a:schemeClr val="tx1"/>
              </a:buClr>
            </a:pPr>
            <a:r>
              <a:rPr lang="en-US" sz="1500" dirty="0"/>
              <a:t>Cost – 75 Development Units</a:t>
            </a:r>
          </a:p>
          <a:p>
            <a:pPr lvl="1">
              <a:buClr>
                <a:schemeClr val="tx1"/>
              </a:buClr>
            </a:pPr>
            <a:r>
              <a:rPr lang="en-US" sz="1500" dirty="0"/>
              <a:t>Schedule –</a:t>
            </a:r>
            <a:r>
              <a:rPr lang="en-US" sz="1500" b="1" dirty="0"/>
              <a:t> </a:t>
            </a:r>
            <a:r>
              <a:rPr lang="en-US" sz="1500" dirty="0"/>
              <a:t>35 Business Days</a:t>
            </a:r>
          </a:p>
          <a:p>
            <a:pPr lvl="1">
              <a:buClr>
                <a:schemeClr val="tx1"/>
              </a:buClr>
            </a:pPr>
            <a:r>
              <a:rPr lang="en-US" sz="1500" dirty="0"/>
              <a:t>Communication plan – Will send Release Notes (pre and post) to notify users of the modifications.</a:t>
            </a:r>
          </a:p>
          <a:p>
            <a:pPr>
              <a:buClr>
                <a:schemeClr val="tx1"/>
              </a:buClr>
            </a:pPr>
            <a:r>
              <a:rPr lang="en-US" sz="1500" b="1" dirty="0"/>
              <a:t>Reason for Enhancement</a:t>
            </a:r>
          </a:p>
          <a:p>
            <a:pPr lvl="1">
              <a:buClrTx/>
            </a:pPr>
            <a:r>
              <a:rPr lang="en-US" sz="1500" kern="1200" dirty="0">
                <a:solidFill>
                  <a:srgbClr val="000000"/>
                </a:solidFill>
                <a:effectLst/>
                <a:latin typeface="Arial" panose="020B0604020202020204" pitchFamily="34" charset="0"/>
                <a:ea typeface="Times New Roman" panose="02020603050405020304" pitchFamily="18" charset="0"/>
              </a:rPr>
              <a:t>Is a </a:t>
            </a:r>
            <a:r>
              <a:rPr lang="en-AU" sz="1500" kern="1200" dirty="0">
                <a:solidFill>
                  <a:srgbClr val="000000"/>
                </a:solidFill>
                <a:effectLst/>
                <a:latin typeface="Arial" panose="020B0604020202020204" pitchFamily="34" charset="0"/>
                <a:ea typeface="Times New Roman" panose="02020603050405020304" pitchFamily="18" charset="0"/>
              </a:rPr>
              <a:t>recommendation of AgGateway Working Group 16, Crop Protection Product Guidelines.</a:t>
            </a:r>
          </a:p>
          <a:p>
            <a:pPr lvl="1">
              <a:buClrTx/>
            </a:pPr>
            <a:r>
              <a:rPr lang="en-AU" sz="1500" dirty="0">
                <a:solidFill>
                  <a:srgbClr val="000000"/>
                </a:solidFill>
                <a:ea typeface="Times New Roman" panose="02020603050405020304" pitchFamily="18" charset="0"/>
              </a:rPr>
              <a:t>The recommendation aligns with GS1 Standards and meets the need of AGIIS Subscriber Product Owners</a:t>
            </a:r>
            <a:endParaRPr lang="en-AU" sz="1500" kern="1200" dirty="0">
              <a:solidFill>
                <a:srgbClr val="000000"/>
              </a:solidFill>
              <a:effectLst/>
              <a:latin typeface="Arial" panose="020B0604020202020204" pitchFamily="34" charset="0"/>
              <a:ea typeface="Times New Roman" panose="02020603050405020304" pitchFamily="18" charset="0"/>
            </a:endParaRPr>
          </a:p>
          <a:p>
            <a:pPr marL="0" indent="0">
              <a:buClrTx/>
              <a:buNone/>
            </a:pPr>
            <a:endParaRPr lang="en-US" sz="1500" dirty="0"/>
          </a:p>
          <a:p>
            <a:pPr marL="411480" lvl="2" indent="0">
              <a:buNone/>
            </a:pPr>
            <a:endParaRPr lang="en-US" dirty="0"/>
          </a:p>
          <a:p>
            <a:pPr lvl="1"/>
            <a:endParaRPr lang="en-US" b="1" dirty="0"/>
          </a:p>
          <a:p>
            <a:endParaRPr lang="en-US" dirty="0"/>
          </a:p>
          <a:p>
            <a:pPr marL="205740" lvl="1" indent="0">
              <a:buNone/>
            </a:pPr>
            <a:endParaRPr lang="en-US" dirty="0"/>
          </a:p>
        </p:txBody>
      </p:sp>
      <p:sp>
        <p:nvSpPr>
          <p:cNvPr id="4" name="Slide Number Placeholder 3"/>
          <p:cNvSpPr>
            <a:spLocks noGrp="1"/>
          </p:cNvSpPr>
          <p:nvPr>
            <p:ph type="sldNum" sz="quarter" idx="4294967295"/>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13</a:t>
            </a:fld>
            <a:endParaRPr lang="en-US" dirty="0"/>
          </a:p>
        </p:txBody>
      </p:sp>
    </p:spTree>
    <p:extLst>
      <p:ext uri="{BB962C8B-B14F-4D97-AF65-F5344CB8AC3E}">
        <p14:creationId xmlns:p14="http://schemas.microsoft.com/office/powerpoint/2010/main" val="211574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PCR 245 – Review </a:t>
            </a:r>
          </a:p>
        </p:txBody>
      </p:sp>
      <p:sp>
        <p:nvSpPr>
          <p:cNvPr id="26629" name="Content Placeholder 4"/>
          <p:cNvSpPr>
            <a:spLocks noGrp="1"/>
          </p:cNvSpPr>
          <p:nvPr>
            <p:ph idx="1"/>
          </p:nvPr>
        </p:nvSpPr>
        <p:spPr>
          <a:xfrm>
            <a:off x="1219200" y="1000112"/>
            <a:ext cx="6172200" cy="3886200"/>
          </a:xfrm>
        </p:spPr>
        <p:txBody>
          <a:bodyPr>
            <a:normAutofit/>
          </a:bodyPr>
          <a:lstStyle/>
          <a:p>
            <a:pPr marL="0" indent="0">
              <a:buNone/>
            </a:pPr>
            <a:r>
              <a:rPr lang="en-US" sz="1500" b="1" dirty="0"/>
              <a:t>Key Features </a:t>
            </a:r>
          </a:p>
          <a:p>
            <a:pPr>
              <a:buClrTx/>
            </a:pPr>
            <a:r>
              <a:rPr lang="en-AU" sz="1600" dirty="0">
                <a:effectLst/>
                <a:latin typeface="Arial" panose="020B0604020202020204" pitchFamily="34" charset="0"/>
                <a:ea typeface="Calibri" panose="020F0502020204030204" pitchFamily="34" charset="0"/>
              </a:rPr>
              <a:t>The Indicator Digit would replace the Package Level Indicator Code and would be the first digit in the GTIN</a:t>
            </a:r>
            <a:r>
              <a:rPr lang="en-AU" sz="1800" dirty="0">
                <a:effectLst/>
                <a:latin typeface="Arial" panose="020B0604020202020204" pitchFamily="34" charset="0"/>
                <a:ea typeface="Calibri" panose="020F0502020204030204" pitchFamily="34" charset="0"/>
              </a:rPr>
              <a:t> 14.</a:t>
            </a:r>
          </a:p>
          <a:p>
            <a:pPr>
              <a:buClrTx/>
            </a:pPr>
            <a:r>
              <a:rPr lang="en-AU" sz="1600" dirty="0">
                <a:effectLst/>
                <a:latin typeface="Arial" panose="020B0604020202020204" pitchFamily="34" charset="0"/>
                <a:ea typeface="Calibri" panose="020F0502020204030204" pitchFamily="34" charset="0"/>
              </a:rPr>
              <a:t>The indicator digit would not have any association to a specific package configuration level. Product Owners would be able to use any digit “0” – “9”. </a:t>
            </a:r>
            <a:endParaRPr lang="en-US" sz="1350" dirty="0">
              <a:ea typeface="Calibri" panose="020F0502020204030204" pitchFamily="34" charset="0"/>
              <a:cs typeface="Times New Roman" panose="02020603050405020304" pitchFamily="18" charset="0"/>
            </a:endParaRPr>
          </a:p>
          <a:p>
            <a:pPr>
              <a:buClr>
                <a:schemeClr val="tx1"/>
              </a:buClr>
            </a:pPr>
            <a:r>
              <a:rPr lang="en-AU" sz="1500" dirty="0">
                <a:effectLst/>
                <a:latin typeface="Arial" panose="020B0604020202020204" pitchFamily="34" charset="0"/>
                <a:ea typeface="Calibri" panose="020F0502020204030204" pitchFamily="34" charset="0"/>
              </a:rPr>
              <a:t>AGIIS will be modified to use Indicator Digit logic instead of a Package level Indicator Code which includes:</a:t>
            </a:r>
          </a:p>
          <a:p>
            <a:pPr lvl="1">
              <a:buClr>
                <a:schemeClr val="tx1"/>
              </a:buClr>
            </a:pPr>
            <a:r>
              <a:rPr lang="en-AU" sz="1400" dirty="0">
                <a:ea typeface="Calibri" panose="020F0502020204030204" pitchFamily="34" charset="0"/>
              </a:rPr>
              <a:t>W</a:t>
            </a:r>
            <a:r>
              <a:rPr lang="en-AU" sz="1400" dirty="0">
                <a:effectLst/>
                <a:latin typeface="Arial" panose="020B0604020202020204" pitchFamily="34" charset="0"/>
                <a:ea typeface="Calibri" panose="020F0502020204030204" pitchFamily="34" charset="0"/>
              </a:rPr>
              <a:t>eb interface</a:t>
            </a:r>
          </a:p>
          <a:p>
            <a:pPr lvl="1">
              <a:buClr>
                <a:schemeClr val="tx1"/>
              </a:buClr>
            </a:pPr>
            <a:r>
              <a:rPr lang="en-AU" sz="1400" dirty="0">
                <a:ea typeface="Calibri" panose="020F0502020204030204" pitchFamily="34" charset="0"/>
              </a:rPr>
              <a:t>W</a:t>
            </a:r>
            <a:r>
              <a:rPr lang="en-AU" sz="1400" dirty="0">
                <a:effectLst/>
                <a:latin typeface="Arial" panose="020B0604020202020204" pitchFamily="34" charset="0"/>
                <a:ea typeface="Calibri" panose="020F0502020204030204" pitchFamily="34" charset="0"/>
              </a:rPr>
              <a:t>eb services </a:t>
            </a:r>
            <a:endParaRPr lang="en-AU" sz="1400" dirty="0">
              <a:ea typeface="Calibri" panose="020F0502020204030204" pitchFamily="34" charset="0"/>
            </a:endParaRPr>
          </a:p>
          <a:p>
            <a:pPr lvl="1">
              <a:buClr>
                <a:schemeClr val="tx1"/>
              </a:buClr>
            </a:pPr>
            <a:r>
              <a:rPr lang="en-AU" sz="1400" dirty="0">
                <a:ea typeface="Calibri" panose="020F0502020204030204" pitchFamily="34" charset="0"/>
              </a:rPr>
              <a:t>B</a:t>
            </a:r>
            <a:r>
              <a:rPr lang="en-AU" sz="1400" dirty="0">
                <a:effectLst/>
                <a:latin typeface="Arial" panose="020B0604020202020204" pitchFamily="34" charset="0"/>
                <a:ea typeface="Calibri" panose="020F0502020204030204" pitchFamily="34" charset="0"/>
              </a:rPr>
              <a:t>ulk process</a:t>
            </a:r>
            <a:endParaRPr lang="en-AU" sz="1400" dirty="0">
              <a:ea typeface="Calibri" panose="020F0502020204030204" pitchFamily="34" charset="0"/>
            </a:endParaRPr>
          </a:p>
          <a:p>
            <a:endParaRPr lang="en-US" sz="1350" dirty="0">
              <a:ea typeface="Calibri" panose="020F0502020204030204" pitchFamily="34" charset="0"/>
              <a:cs typeface="Times New Roman" panose="02020603050405020304" pitchFamily="18" charset="0"/>
            </a:endParaRPr>
          </a:p>
          <a:p>
            <a:endParaRPr lang="en-US" sz="1350" dirty="0"/>
          </a:p>
          <a:p>
            <a:pPr lvl="0"/>
            <a:endParaRPr lang="en-US" sz="1350" dirty="0"/>
          </a:p>
          <a:p>
            <a:pPr marL="0" indent="0">
              <a:buNone/>
            </a:pPr>
            <a:endParaRPr lang="en-US" sz="1650" dirty="0">
              <a:solidFill>
                <a:srgbClr val="FF0000"/>
              </a:solidFill>
            </a:endParaRPr>
          </a:p>
          <a:p>
            <a:pPr marL="0" indent="0">
              <a:buNone/>
            </a:pPr>
            <a:endParaRPr lang="en-US" dirty="0"/>
          </a:p>
          <a:p>
            <a:pPr lvl="2"/>
            <a:endParaRPr lang="en-US" dirty="0">
              <a:solidFill>
                <a:schemeClr val="tx1">
                  <a:lumMod val="95000"/>
                  <a:lumOff val="5000"/>
                </a:schemeClr>
              </a:solidFill>
            </a:endParaRPr>
          </a:p>
          <a:p>
            <a:pPr lvl="2"/>
            <a:endParaRPr lang="en-US" dirty="0">
              <a:solidFill>
                <a:schemeClr val="tx1">
                  <a:lumMod val="95000"/>
                  <a:lumOff val="5000"/>
                </a:schemeClr>
              </a:solidFill>
            </a:endParaRPr>
          </a:p>
          <a:p>
            <a:pPr lvl="1"/>
            <a:endParaRPr lang="en-US" sz="75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6C8279C8-A93D-4478-9202-94FF242A8F4D}" type="slidenum">
              <a:rPr lang="en-US" smtClean="0"/>
              <a:pPr/>
              <a:t>14</a:t>
            </a:fld>
            <a:endParaRPr lang="en-US" dirty="0"/>
          </a:p>
        </p:txBody>
      </p:sp>
    </p:spTree>
    <p:extLst>
      <p:ext uri="{BB962C8B-B14F-4D97-AF65-F5344CB8AC3E}">
        <p14:creationId xmlns:p14="http://schemas.microsoft.com/office/powerpoint/2010/main" val="369053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PCR 245 – Review </a:t>
            </a:r>
          </a:p>
        </p:txBody>
      </p:sp>
      <p:sp>
        <p:nvSpPr>
          <p:cNvPr id="26629" name="Content Placeholder 4"/>
          <p:cNvSpPr>
            <a:spLocks noGrp="1"/>
          </p:cNvSpPr>
          <p:nvPr>
            <p:ph idx="1"/>
          </p:nvPr>
        </p:nvSpPr>
        <p:spPr>
          <a:xfrm>
            <a:off x="1219200" y="1000112"/>
            <a:ext cx="6172200" cy="3886200"/>
          </a:xfrm>
        </p:spPr>
        <p:txBody>
          <a:bodyPr>
            <a:normAutofit/>
          </a:bodyPr>
          <a:lstStyle/>
          <a:p>
            <a:pPr marL="0" indent="0">
              <a:buNone/>
            </a:pPr>
            <a:r>
              <a:rPr lang="en-US" sz="1500" b="1" dirty="0"/>
              <a:t>Key Features </a:t>
            </a:r>
          </a:p>
          <a:p>
            <a:pPr>
              <a:buClr>
                <a:schemeClr val="tx1"/>
              </a:buClr>
            </a:pPr>
            <a:r>
              <a:rPr lang="en-AU" sz="1500" dirty="0">
                <a:ea typeface="Calibri" panose="020F0502020204030204" pitchFamily="34" charset="0"/>
              </a:rPr>
              <a:t>Changes will result in modifications to the following AGIIS documentation:</a:t>
            </a:r>
          </a:p>
          <a:p>
            <a:pPr lvl="1">
              <a:spcBef>
                <a:spcPts val="323"/>
              </a:spcBef>
              <a:buClr>
                <a:schemeClr val="tx1"/>
              </a:buClr>
            </a:pPr>
            <a:r>
              <a:rPr lang="en-US" sz="1350" dirty="0">
                <a:ea typeface="Times New Roman" panose="02020603050405020304" pitchFamily="18" charset="0"/>
              </a:rPr>
              <a:t>File Layout Formats</a:t>
            </a:r>
          </a:p>
          <a:p>
            <a:pPr lvl="1">
              <a:spcBef>
                <a:spcPts val="323"/>
              </a:spcBef>
              <a:buClr>
                <a:schemeClr val="tx1"/>
              </a:buClr>
            </a:pPr>
            <a:r>
              <a:rPr lang="en-US" sz="1350" dirty="0">
                <a:ea typeface="Times New Roman" panose="02020603050405020304" pitchFamily="18" charset="0"/>
              </a:rPr>
              <a:t>Page Level Help Documentation  </a:t>
            </a:r>
            <a:endParaRPr lang="en-AU" sz="1350" dirty="0">
              <a:ea typeface="Calibri" panose="020F0502020204030204" pitchFamily="34" charset="0"/>
            </a:endParaRPr>
          </a:p>
          <a:p>
            <a:pPr>
              <a:buClr>
                <a:schemeClr val="tx1"/>
              </a:buClr>
            </a:pPr>
            <a:r>
              <a:rPr lang="en-US" sz="1500" dirty="0">
                <a:ea typeface="Times New Roman" panose="02020603050405020304" pitchFamily="18" charset="0"/>
              </a:rPr>
              <a:t>Perform Quality Assurance testing</a:t>
            </a:r>
          </a:p>
          <a:p>
            <a:pPr>
              <a:buClr>
                <a:schemeClr val="tx1"/>
              </a:buClr>
            </a:pPr>
            <a:r>
              <a:rPr lang="en-US" sz="1500" dirty="0">
                <a:ea typeface="Times New Roman" panose="02020603050405020304" pitchFamily="18" charset="0"/>
              </a:rPr>
              <a:t>User Acceptance Testing (UAT) will be conducted by Member Services and Subscribers.</a:t>
            </a:r>
            <a:endParaRPr lang="en-US" sz="1500" dirty="0">
              <a:latin typeface="Times New Roman" panose="02020603050405020304" pitchFamily="18" charset="0"/>
              <a:ea typeface="Times New Roman" panose="02020603050405020304" pitchFamily="18" charset="0"/>
            </a:endParaRPr>
          </a:p>
          <a:p>
            <a:pPr marL="0" indent="0">
              <a:buNone/>
            </a:pPr>
            <a:endParaRPr lang="en-US" sz="1350" dirty="0">
              <a:ea typeface="Calibri" panose="020F0502020204030204" pitchFamily="34" charset="0"/>
              <a:cs typeface="Times New Roman" panose="02020603050405020304" pitchFamily="18" charset="0"/>
            </a:endParaRPr>
          </a:p>
          <a:p>
            <a:endParaRPr lang="en-US" sz="1350" dirty="0">
              <a:ea typeface="Calibri" panose="020F0502020204030204" pitchFamily="34" charset="0"/>
              <a:cs typeface="Times New Roman" panose="02020603050405020304" pitchFamily="18" charset="0"/>
            </a:endParaRPr>
          </a:p>
          <a:p>
            <a:endParaRPr lang="en-US" sz="1350" dirty="0"/>
          </a:p>
          <a:p>
            <a:pPr lvl="0"/>
            <a:endParaRPr lang="en-US" sz="1350" dirty="0"/>
          </a:p>
          <a:p>
            <a:pPr marL="0" indent="0">
              <a:buNone/>
            </a:pPr>
            <a:endParaRPr lang="en-US" sz="1650" dirty="0">
              <a:solidFill>
                <a:srgbClr val="FF0000"/>
              </a:solidFill>
            </a:endParaRPr>
          </a:p>
          <a:p>
            <a:pPr marL="0" indent="0">
              <a:buNone/>
            </a:pPr>
            <a:endParaRPr lang="en-US" dirty="0"/>
          </a:p>
          <a:p>
            <a:pPr lvl="2"/>
            <a:endParaRPr lang="en-US" dirty="0">
              <a:solidFill>
                <a:schemeClr val="tx1">
                  <a:lumMod val="95000"/>
                  <a:lumOff val="5000"/>
                </a:schemeClr>
              </a:solidFill>
            </a:endParaRPr>
          </a:p>
          <a:p>
            <a:pPr lvl="2"/>
            <a:endParaRPr lang="en-US" dirty="0">
              <a:solidFill>
                <a:schemeClr val="tx1">
                  <a:lumMod val="95000"/>
                  <a:lumOff val="5000"/>
                </a:schemeClr>
              </a:solidFill>
            </a:endParaRPr>
          </a:p>
          <a:p>
            <a:pPr lvl="1"/>
            <a:endParaRPr lang="en-US" sz="75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6C8279C8-A93D-4478-9202-94FF242A8F4D}" type="slidenum">
              <a:rPr lang="en-US" smtClean="0"/>
              <a:pPr/>
              <a:t>15</a:t>
            </a:fld>
            <a:endParaRPr lang="en-US" dirty="0"/>
          </a:p>
        </p:txBody>
      </p:sp>
    </p:spTree>
    <p:extLst>
      <p:ext uri="{BB962C8B-B14F-4D97-AF65-F5344CB8AC3E}">
        <p14:creationId xmlns:p14="http://schemas.microsoft.com/office/powerpoint/2010/main" val="41777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PCR 245 – Review </a:t>
            </a:r>
          </a:p>
        </p:txBody>
      </p:sp>
      <p:sp>
        <p:nvSpPr>
          <p:cNvPr id="26629" name="Content Placeholder 4"/>
          <p:cNvSpPr>
            <a:spLocks noGrp="1"/>
          </p:cNvSpPr>
          <p:nvPr>
            <p:ph idx="1"/>
          </p:nvPr>
        </p:nvSpPr>
        <p:spPr>
          <a:xfrm>
            <a:off x="838200" y="1017390"/>
            <a:ext cx="6172200" cy="3886200"/>
          </a:xfrm>
        </p:spPr>
        <p:txBody>
          <a:bodyPr>
            <a:normAutofit/>
          </a:bodyPr>
          <a:lstStyle/>
          <a:p>
            <a:pPr marL="0" indent="0">
              <a:buNone/>
            </a:pPr>
            <a:r>
              <a:rPr lang="en-US" sz="1500" b="1" dirty="0"/>
              <a:t>Considerations</a:t>
            </a:r>
          </a:p>
          <a:p>
            <a:pPr lvl="1" algn="just">
              <a:spcBef>
                <a:spcPts val="0"/>
              </a:spcBef>
              <a:spcAft>
                <a:spcPts val="600"/>
              </a:spcAft>
              <a:buClr>
                <a:schemeClr val="tx1"/>
              </a:buClr>
              <a:tabLst>
                <a:tab pos="342900" algn="l"/>
              </a:tabLst>
            </a:pPr>
            <a:r>
              <a:rPr lang="en-AU" sz="1400" dirty="0">
                <a:ea typeface="Calibri" panose="020F0502020204030204" pitchFamily="34" charset="0"/>
                <a:cs typeface="Times New Roman" panose="02020603050405020304" pitchFamily="18" charset="0"/>
              </a:rPr>
              <a:t>AgGateway Working Group 16 will assist in providing the verbiage for Indicator Digit in the AGIIS Product File Layout Documentation. </a:t>
            </a:r>
            <a:endParaRPr lang="en-US" sz="1400" dirty="0">
              <a:ea typeface="Calibri" panose="020F0502020204030204" pitchFamily="34" charset="0"/>
              <a:cs typeface="Times New Roman" panose="02020603050405020304" pitchFamily="18" charset="0"/>
            </a:endParaRPr>
          </a:p>
          <a:p>
            <a:pPr lvl="1" algn="just">
              <a:spcBef>
                <a:spcPts val="0"/>
              </a:spcBef>
              <a:buClr>
                <a:schemeClr val="tx1"/>
              </a:buClr>
              <a:tabLst>
                <a:tab pos="342900" algn="l"/>
              </a:tabLst>
            </a:pPr>
            <a:r>
              <a:rPr lang="en-US" sz="1400" dirty="0">
                <a:solidFill>
                  <a:srgbClr val="000000"/>
                </a:solidFill>
                <a:ea typeface="Calibri" panose="020F0502020204030204" pitchFamily="34" charset="0"/>
                <a:cs typeface="Times New Roman" panose="02020603050405020304" pitchFamily="18" charset="0"/>
              </a:rPr>
              <a:t>Product Owners will be encouraged to implement the GTIN Hierarchy consistently for their product line and communicate the hierarchy with their trading partners.</a:t>
            </a:r>
          </a:p>
          <a:p>
            <a:pPr lvl="1" algn="just">
              <a:spcBef>
                <a:spcPts val="0"/>
              </a:spcBef>
              <a:buClr>
                <a:schemeClr val="tx1"/>
              </a:buClr>
              <a:tabLst>
                <a:tab pos="342900" algn="l"/>
              </a:tabLst>
            </a:pPr>
            <a:r>
              <a:rPr lang="en-US" sz="1400" dirty="0">
                <a:effectLst/>
                <a:ea typeface="Times New Roman" panose="02020603050405020304" pitchFamily="18" charset="0"/>
              </a:rPr>
              <a:t>GS1 defines the use of the Indicator Digit as the following “</a:t>
            </a:r>
            <a:r>
              <a:rPr lang="en-US" sz="1400" dirty="0">
                <a:solidFill>
                  <a:srgbClr val="000000"/>
                </a:solidFill>
                <a:effectLst/>
                <a:ea typeface="Times New Roman" panose="02020603050405020304" pitchFamily="18" charset="0"/>
              </a:rPr>
              <a:t>Used for GTIN-14, "1" to "8" indicates a packaging level and "9" a variable measure item. Zero in this position is not considered an Indicator Digit, but rather a pad or fill zero. There is, however, no worldwide consensus on which number indicates which packaging level and no significance should be built into this number</a:t>
            </a:r>
            <a:r>
              <a:rPr lang="en-US" sz="1400" dirty="0">
                <a:solidFill>
                  <a:srgbClr val="666666"/>
                </a:solidFill>
                <a:effectLst/>
                <a:ea typeface="Times New Roman" panose="02020603050405020304" pitchFamily="18" charset="0"/>
              </a:rPr>
              <a:t>.”</a:t>
            </a:r>
            <a:r>
              <a:rPr lang="en-US" sz="1400" dirty="0">
                <a:effectLst/>
                <a:ea typeface="Times New Roman" panose="02020603050405020304" pitchFamily="18" charset="0"/>
              </a:rPr>
              <a:t> </a:t>
            </a:r>
          </a:p>
          <a:p>
            <a:pPr marL="0" indent="0">
              <a:buNone/>
            </a:pPr>
            <a:r>
              <a:rPr lang="en-US" sz="1500" b="1" dirty="0"/>
              <a:t>Next Steps</a:t>
            </a:r>
          </a:p>
          <a:p>
            <a:pPr lvl="1">
              <a:buClr>
                <a:schemeClr val="tx1"/>
              </a:buClr>
            </a:pPr>
            <a:r>
              <a:rPr lang="en-US" sz="1400" dirty="0"/>
              <a:t>Discuss and vote on PCR</a:t>
            </a:r>
          </a:p>
          <a:p>
            <a:pPr lvl="1" algn="just">
              <a:spcBef>
                <a:spcPts val="0"/>
              </a:spcBef>
              <a:buClr>
                <a:schemeClr val="tx1"/>
              </a:buClr>
              <a:tabLst>
                <a:tab pos="342900" algn="l"/>
              </a:tabLst>
            </a:pPr>
            <a:endParaRPr lang="en-US" sz="1500" dirty="0">
              <a:ea typeface="Calibri" panose="020F0502020204030204" pitchFamily="34" charset="0"/>
              <a:cs typeface="Times New Roman" panose="02020603050405020304" pitchFamily="18" charset="0"/>
            </a:endParaRPr>
          </a:p>
          <a:p>
            <a:pPr lvl="1"/>
            <a:endParaRPr lang="en-US" sz="1650" dirty="0"/>
          </a:p>
          <a:p>
            <a:endParaRPr lang="en-US" sz="1350" dirty="0">
              <a:ea typeface="Calibri" panose="020F0502020204030204" pitchFamily="34" charset="0"/>
              <a:cs typeface="Times New Roman" panose="02020603050405020304" pitchFamily="18" charset="0"/>
            </a:endParaRPr>
          </a:p>
          <a:p>
            <a:endParaRPr lang="en-US" sz="1350" dirty="0"/>
          </a:p>
          <a:p>
            <a:pPr lvl="0"/>
            <a:endParaRPr lang="en-US" sz="1350" dirty="0"/>
          </a:p>
          <a:p>
            <a:pPr marL="0" indent="0">
              <a:buNone/>
            </a:pPr>
            <a:endParaRPr lang="en-US" sz="1650" dirty="0">
              <a:solidFill>
                <a:srgbClr val="FF0000"/>
              </a:solidFill>
            </a:endParaRPr>
          </a:p>
          <a:p>
            <a:pPr marL="0" indent="0">
              <a:buNone/>
            </a:pPr>
            <a:endParaRPr lang="en-US" dirty="0"/>
          </a:p>
          <a:p>
            <a:pPr lvl="2"/>
            <a:endParaRPr lang="en-US" dirty="0">
              <a:solidFill>
                <a:schemeClr val="tx1">
                  <a:lumMod val="95000"/>
                  <a:lumOff val="5000"/>
                </a:schemeClr>
              </a:solidFill>
            </a:endParaRPr>
          </a:p>
          <a:p>
            <a:pPr lvl="2"/>
            <a:endParaRPr lang="en-US" dirty="0">
              <a:solidFill>
                <a:schemeClr val="tx1">
                  <a:lumMod val="95000"/>
                  <a:lumOff val="5000"/>
                </a:schemeClr>
              </a:solidFill>
            </a:endParaRPr>
          </a:p>
          <a:p>
            <a:pPr lvl="1"/>
            <a:endParaRPr lang="en-US" sz="75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a:xfrm>
            <a:off x="304800" y="4932497"/>
            <a:ext cx="1066800" cy="246888"/>
          </a:xfrm>
        </p:spPr>
        <p:txBody>
          <a:bodyPr/>
          <a:lstStyle/>
          <a:p>
            <a:fld id="{6C8279C8-A93D-4478-9202-94FF242A8F4D}" type="slidenum">
              <a:rPr lang="en-US" smtClean="0"/>
              <a:pPr/>
              <a:t>16</a:t>
            </a:fld>
            <a:endParaRPr lang="en-US" dirty="0"/>
          </a:p>
        </p:txBody>
      </p:sp>
    </p:spTree>
    <p:extLst>
      <p:ext uri="{BB962C8B-B14F-4D97-AF65-F5344CB8AC3E}">
        <p14:creationId xmlns:p14="http://schemas.microsoft.com/office/powerpoint/2010/main" val="94896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972C-4088-072D-8484-352D12E18727}"/>
              </a:ext>
            </a:extLst>
          </p:cNvPr>
          <p:cNvSpPr>
            <a:spLocks noGrp="1"/>
          </p:cNvSpPr>
          <p:nvPr>
            <p:ph type="title"/>
          </p:nvPr>
        </p:nvSpPr>
        <p:spPr>
          <a:xfrm>
            <a:off x="722313" y="1443146"/>
            <a:ext cx="7772400" cy="1021556"/>
          </a:xfrm>
        </p:spPr>
        <p:txBody>
          <a:bodyPr>
            <a:normAutofit/>
          </a:bodyPr>
          <a:lstStyle/>
          <a:p>
            <a:r>
              <a:rPr lang="en-US" dirty="0"/>
              <a:t>ENTITY Scenario Review</a:t>
            </a:r>
          </a:p>
        </p:txBody>
      </p:sp>
      <p:sp>
        <p:nvSpPr>
          <p:cNvPr id="3" name="Text Placeholder 2">
            <a:extLst>
              <a:ext uri="{FF2B5EF4-FFF2-40B4-BE49-F238E27FC236}">
                <a16:creationId xmlns:a16="http://schemas.microsoft.com/office/drawing/2014/main" id="{CD34FFD9-32C1-4AED-3381-0E37CD273CB7}"/>
              </a:ext>
            </a:extLst>
          </p:cNvPr>
          <p:cNvSpPr>
            <a:spLocks noGrp="1"/>
          </p:cNvSpPr>
          <p:nvPr>
            <p:ph type="body" idx="1"/>
          </p:nvPr>
        </p:nvSpPr>
        <p:spPr>
          <a:xfrm>
            <a:off x="722313" y="2190750"/>
            <a:ext cx="7772400" cy="1125140"/>
          </a:xfrm>
        </p:spPr>
        <p:txBody>
          <a:bodyPr/>
          <a:lstStyle/>
          <a:p>
            <a:endParaRPr lang="en-US" dirty="0">
              <a:solidFill>
                <a:schemeClr val="tx2"/>
              </a:solidFill>
            </a:endParaRPr>
          </a:p>
        </p:txBody>
      </p:sp>
    </p:spTree>
    <p:extLst>
      <p:ext uri="{BB962C8B-B14F-4D97-AF65-F5344CB8AC3E}">
        <p14:creationId xmlns:p14="http://schemas.microsoft.com/office/powerpoint/2010/main" val="345498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Scenario Review </a:t>
            </a:r>
          </a:p>
        </p:txBody>
      </p:sp>
      <p:sp>
        <p:nvSpPr>
          <p:cNvPr id="3" name="Content Placeholder 2"/>
          <p:cNvSpPr>
            <a:spLocks noGrp="1"/>
          </p:cNvSpPr>
          <p:nvPr>
            <p:ph idx="1"/>
          </p:nvPr>
        </p:nvSpPr>
        <p:spPr/>
        <p:txBody>
          <a:bodyPr>
            <a:noAutofit/>
          </a:bodyPr>
          <a:lstStyle/>
          <a:p>
            <a:pPr marL="0" indent="0">
              <a:buNone/>
            </a:pPr>
            <a:r>
              <a:rPr lang="en-US" sz="1350" b="1" dirty="0"/>
              <a:t>Situation: </a:t>
            </a:r>
            <a:r>
              <a:rPr lang="en-US" sz="1350" dirty="0"/>
              <a:t>Address Line 1 content</a:t>
            </a:r>
          </a:p>
          <a:p>
            <a:pPr marL="0" indent="0">
              <a:buNone/>
            </a:pPr>
            <a:r>
              <a:rPr lang="en-US" sz="1350" b="1" dirty="0"/>
              <a:t>Situation Description: </a:t>
            </a:r>
            <a:r>
              <a:rPr lang="en-US" sz="1350" dirty="0"/>
              <a:t>Situation was brought to Member Services attention by a Subscriber User.  Address Line 1 contains a name or non address related data and Address Line 2 contains the Address information.  This specific entity caused transaction processing confusion (Farm name vs Grower name) between trading partners.</a:t>
            </a:r>
          </a:p>
          <a:p>
            <a:pPr marL="0" indent="0">
              <a:buNone/>
            </a:pPr>
            <a:r>
              <a:rPr lang="en-US" sz="1350" b="1" dirty="0"/>
              <a:t>Question Asked</a:t>
            </a:r>
            <a:r>
              <a:rPr lang="en-US" sz="1350" dirty="0"/>
              <a:t> – Is non-address information allowed in Address Line 1 (Physical and Mailing)</a:t>
            </a:r>
          </a:p>
          <a:p>
            <a:pPr marL="0" indent="0">
              <a:buNone/>
            </a:pPr>
            <a:r>
              <a:rPr lang="en-US" sz="1350" b="1" dirty="0"/>
              <a:t>Response</a:t>
            </a:r>
            <a:r>
              <a:rPr lang="en-US" sz="1350" dirty="0"/>
              <a:t> – The intent of AGIIS Business Rules is not to allow non-address information in address line 1 but if a valid address exist in Address Line 1 or Address Line 2 it is prohibited. The only exception specified in the business rules is Public Warehouse which allows C/O and the name of the physical warehouse in Address Line 1 </a:t>
            </a:r>
          </a:p>
          <a:p>
            <a:pPr marL="0" indent="0">
              <a:buNone/>
            </a:pPr>
            <a:r>
              <a:rPr lang="en-US" sz="1350" b="1" dirty="0"/>
              <a:t>Occurrences: </a:t>
            </a:r>
            <a:r>
              <a:rPr lang="en-US" sz="1350" dirty="0"/>
              <a:t>When performing a query of entities that contains no numeric digits in Address 1 there were 103,732 entities.  </a:t>
            </a:r>
          </a:p>
          <a:p>
            <a:pPr marL="0" indent="0">
              <a:buNone/>
            </a:pPr>
            <a:endParaRPr lang="en-US" sz="1350" dirty="0"/>
          </a:p>
          <a:p>
            <a:endParaRPr lang="en-US" sz="1650" dirty="0"/>
          </a:p>
          <a:p>
            <a:pPr marL="411480" lvl="2" indent="0">
              <a:buNone/>
            </a:pPr>
            <a:endParaRPr lang="en-US" sz="1200" dirty="0"/>
          </a:p>
          <a:p>
            <a:pPr marL="411480" lvl="2" indent="0">
              <a:buNone/>
            </a:pPr>
            <a:endParaRPr lang="en-US" dirty="0"/>
          </a:p>
          <a:p>
            <a:pPr lvl="1"/>
            <a:endParaRPr lang="en-US" b="1" dirty="0"/>
          </a:p>
          <a:p>
            <a:endParaRPr lang="en-US" dirty="0"/>
          </a:p>
          <a:p>
            <a:pPr marL="205740" lvl="1" indent="0">
              <a:buNone/>
            </a:pPr>
            <a:endParaRPr lang="en-US" dirty="0"/>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18</a:t>
            </a:fld>
            <a:endParaRPr lang="en-US" dirty="0"/>
          </a:p>
        </p:txBody>
      </p:sp>
    </p:spTree>
    <p:extLst>
      <p:ext uri="{BB962C8B-B14F-4D97-AF65-F5344CB8AC3E}">
        <p14:creationId xmlns:p14="http://schemas.microsoft.com/office/powerpoint/2010/main" val="3686905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Examples </a:t>
            </a:r>
          </a:p>
        </p:txBody>
      </p:sp>
      <p:sp>
        <p:nvSpPr>
          <p:cNvPr id="3" name="Content Placeholder 2"/>
          <p:cNvSpPr>
            <a:spLocks noGrp="1"/>
          </p:cNvSpPr>
          <p:nvPr>
            <p:ph idx="1"/>
          </p:nvPr>
        </p:nvSpPr>
        <p:spPr/>
        <p:txBody>
          <a:bodyPr>
            <a:noAutofit/>
          </a:bodyPr>
          <a:lstStyle/>
          <a:p>
            <a:pPr marL="0" indent="0">
              <a:buNone/>
            </a:pPr>
            <a:endParaRPr lang="en-US" sz="1350" dirty="0"/>
          </a:p>
          <a:p>
            <a:endParaRPr lang="en-US" sz="1650" dirty="0"/>
          </a:p>
          <a:p>
            <a:pPr marL="411480" lvl="2" indent="0">
              <a:buNone/>
            </a:pPr>
            <a:endParaRPr lang="en-US" sz="1200" dirty="0"/>
          </a:p>
          <a:p>
            <a:pPr marL="411480" lvl="2" indent="0">
              <a:buNone/>
            </a:pPr>
            <a:endParaRPr lang="en-US" dirty="0"/>
          </a:p>
          <a:p>
            <a:pPr lvl="1"/>
            <a:endParaRPr lang="en-US" b="1" dirty="0"/>
          </a:p>
          <a:p>
            <a:endParaRPr lang="en-US" dirty="0"/>
          </a:p>
          <a:p>
            <a:pPr marL="205740" lvl="1" indent="0">
              <a:buNone/>
            </a:pPr>
            <a:endParaRPr lang="en-US" dirty="0"/>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19</a:t>
            </a:fld>
            <a:endParaRPr lang="en-US" dirty="0"/>
          </a:p>
        </p:txBody>
      </p:sp>
      <p:pic>
        <p:nvPicPr>
          <p:cNvPr id="6" name="Picture 5">
            <a:extLst>
              <a:ext uri="{FF2B5EF4-FFF2-40B4-BE49-F238E27FC236}">
                <a16:creationId xmlns:a16="http://schemas.microsoft.com/office/drawing/2014/main" id="{9489E4AC-202E-48CD-8553-05682D59B8BF}"/>
              </a:ext>
            </a:extLst>
          </p:cNvPr>
          <p:cNvPicPr>
            <a:picLocks noChangeAspect="1"/>
          </p:cNvPicPr>
          <p:nvPr/>
        </p:nvPicPr>
        <p:blipFill>
          <a:blip r:embed="rId3"/>
          <a:stretch>
            <a:fillRect/>
          </a:stretch>
        </p:blipFill>
        <p:spPr>
          <a:xfrm>
            <a:off x="304800" y="1123950"/>
            <a:ext cx="3914929" cy="2713523"/>
          </a:xfrm>
          <a:prstGeom prst="rect">
            <a:avLst/>
          </a:prstGeom>
        </p:spPr>
      </p:pic>
      <p:sp>
        <p:nvSpPr>
          <p:cNvPr id="7" name="Rectangle 6">
            <a:extLst>
              <a:ext uri="{FF2B5EF4-FFF2-40B4-BE49-F238E27FC236}">
                <a16:creationId xmlns:a16="http://schemas.microsoft.com/office/drawing/2014/main" id="{92478B87-4D9C-4BF4-BE60-3CADB410915E}"/>
              </a:ext>
            </a:extLst>
          </p:cNvPr>
          <p:cNvSpPr/>
          <p:nvPr/>
        </p:nvSpPr>
        <p:spPr>
          <a:xfrm>
            <a:off x="1066800" y="3837473"/>
            <a:ext cx="2057400" cy="18207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Public Warehouse</a:t>
            </a:r>
          </a:p>
        </p:txBody>
      </p:sp>
      <p:pic>
        <p:nvPicPr>
          <p:cNvPr id="9" name="Picture 8">
            <a:extLst>
              <a:ext uri="{FF2B5EF4-FFF2-40B4-BE49-F238E27FC236}">
                <a16:creationId xmlns:a16="http://schemas.microsoft.com/office/drawing/2014/main" id="{1ADB3154-3370-4624-BCD4-8EED00A8E185}"/>
              </a:ext>
            </a:extLst>
          </p:cNvPr>
          <p:cNvPicPr>
            <a:picLocks noChangeAspect="1"/>
          </p:cNvPicPr>
          <p:nvPr/>
        </p:nvPicPr>
        <p:blipFill>
          <a:blip r:embed="rId4"/>
          <a:stretch>
            <a:fillRect/>
          </a:stretch>
        </p:blipFill>
        <p:spPr>
          <a:xfrm>
            <a:off x="5257800" y="1044180"/>
            <a:ext cx="2717134" cy="2807994"/>
          </a:xfrm>
          <a:prstGeom prst="rect">
            <a:avLst/>
          </a:prstGeom>
        </p:spPr>
      </p:pic>
      <p:sp>
        <p:nvSpPr>
          <p:cNvPr id="10" name="Rectangle 9">
            <a:extLst>
              <a:ext uri="{FF2B5EF4-FFF2-40B4-BE49-F238E27FC236}">
                <a16:creationId xmlns:a16="http://schemas.microsoft.com/office/drawing/2014/main" id="{6B7A1206-2695-4721-BB13-A2254F5CCFA5}"/>
              </a:ext>
            </a:extLst>
          </p:cNvPr>
          <p:cNvSpPr/>
          <p:nvPr/>
        </p:nvSpPr>
        <p:spPr>
          <a:xfrm>
            <a:off x="5257800" y="3898057"/>
            <a:ext cx="2057400" cy="18207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Entity Scenario Submitted</a:t>
            </a:r>
          </a:p>
        </p:txBody>
      </p:sp>
    </p:spTree>
    <p:extLst>
      <p:ext uri="{BB962C8B-B14F-4D97-AF65-F5344CB8AC3E}">
        <p14:creationId xmlns:p14="http://schemas.microsoft.com/office/powerpoint/2010/main" val="388375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	</a:t>
            </a:r>
          </a:p>
        </p:txBody>
      </p:sp>
      <p:sp>
        <p:nvSpPr>
          <p:cNvPr id="3" name="Content Placeholder 2"/>
          <p:cNvSpPr>
            <a:spLocks noGrp="1"/>
          </p:cNvSpPr>
          <p:nvPr>
            <p:ph idx="1"/>
          </p:nvPr>
        </p:nvSpPr>
        <p:spPr>
          <a:xfrm>
            <a:off x="838200" y="1512578"/>
            <a:ext cx="6172200" cy="3154808"/>
          </a:xfrm>
        </p:spPr>
        <p:txBody>
          <a:bodyPr>
            <a:noAutofit/>
          </a:bodyPr>
          <a:lstStyle/>
          <a:p>
            <a:pPr marL="411480" lvl="2" indent="0">
              <a:buNone/>
            </a:pPr>
            <a:r>
              <a:rPr lang="en-US" dirty="0"/>
              <a:t>The </a:t>
            </a:r>
            <a:r>
              <a:rPr lang="en-US" b="1" dirty="0">
                <a:solidFill>
                  <a:srgbClr val="FF0000"/>
                </a:solidFill>
              </a:rPr>
              <a:t>Directory Oversight Committee </a:t>
            </a:r>
            <a:r>
              <a:rPr lang="en-US" dirty="0"/>
              <a:t>– the </a:t>
            </a:r>
            <a:r>
              <a:rPr lang="en-US" b="1" dirty="0"/>
              <a:t>DOC</a:t>
            </a:r>
            <a:r>
              <a:rPr lang="en-US" dirty="0"/>
              <a:t> -  is charged with establishing policies in the operation of </a:t>
            </a:r>
            <a:r>
              <a:rPr lang="en-US" b="1" dirty="0">
                <a:solidFill>
                  <a:srgbClr val="FF0000"/>
                </a:solidFill>
              </a:rPr>
              <a:t>AGIIS</a:t>
            </a:r>
            <a:r>
              <a:rPr lang="en-US" dirty="0"/>
              <a:t>, the industry recognized repository of common entity and product information.  We evaluate, prioritize, and execute enhancements in response to subscriber and AgGateway project requests.  We oversee the maintenance  and care of the data in the directory.</a:t>
            </a:r>
          </a:p>
          <a:p>
            <a:pPr marL="411480" lvl="2" indent="0">
              <a:buNone/>
            </a:pPr>
            <a:endParaRPr lang="en-US" dirty="0">
              <a:solidFill>
                <a:srgbClr val="FF0000"/>
              </a:solidFill>
            </a:endParaRPr>
          </a:p>
          <a:p>
            <a:pPr marL="205740" lvl="1" indent="0">
              <a:buNone/>
            </a:pPr>
            <a:endParaRPr lang="en-US" dirty="0">
              <a:solidFill>
                <a:srgbClr val="FF0000"/>
              </a:solidFill>
            </a:endParaRPr>
          </a:p>
          <a:p>
            <a:pPr marL="411480" lvl="2" indent="0">
              <a:buNone/>
            </a:pPr>
            <a:endParaRPr lang="en-US" b="1" dirty="0"/>
          </a:p>
          <a:p>
            <a:pPr marL="0" indent="0">
              <a:buNone/>
            </a:pPr>
            <a:endParaRPr lang="en-US" dirty="0"/>
          </a:p>
          <a:p>
            <a:pPr marL="41148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a:t>
            </a:fld>
            <a:endParaRPr lang="en-US" dirty="0"/>
          </a:p>
        </p:txBody>
      </p:sp>
      <p:sp>
        <p:nvSpPr>
          <p:cNvPr id="6" name="TextBox 5">
            <a:extLst>
              <a:ext uri="{FF2B5EF4-FFF2-40B4-BE49-F238E27FC236}">
                <a16:creationId xmlns:a16="http://schemas.microsoft.com/office/drawing/2014/main" id="{7A3261E6-7F03-438F-B8E7-B2852D2DE16B}"/>
              </a:ext>
            </a:extLst>
          </p:cNvPr>
          <p:cNvSpPr txBox="1"/>
          <p:nvPr/>
        </p:nvSpPr>
        <p:spPr>
          <a:xfrm>
            <a:off x="1066800" y="614189"/>
            <a:ext cx="4573284" cy="707886"/>
          </a:xfrm>
          <a:prstGeom prst="rect">
            <a:avLst/>
          </a:prstGeom>
          <a:noFill/>
        </p:spPr>
        <p:txBody>
          <a:bodyPr wrap="square">
            <a:spAutoFit/>
          </a:bodyPr>
          <a:lstStyle/>
          <a:p>
            <a:r>
              <a:rPr lang="en-US" sz="4000" b="1" dirty="0">
                <a:solidFill>
                  <a:schemeClr val="tx2"/>
                </a:solidFill>
                <a:latin typeface="Arial" panose="020B0604020202020204" pitchFamily="34" charset="0"/>
                <a:cs typeface="Arial" panose="020B0604020202020204" pitchFamily="34" charset="0"/>
              </a:rPr>
              <a:t>DOC Purpose</a:t>
            </a:r>
          </a:p>
        </p:txBody>
      </p:sp>
    </p:spTree>
    <p:extLst>
      <p:ext uri="{BB962C8B-B14F-4D97-AF65-F5344CB8AC3E}">
        <p14:creationId xmlns:p14="http://schemas.microsoft.com/office/powerpoint/2010/main" val="423524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Examples </a:t>
            </a:r>
          </a:p>
        </p:txBody>
      </p:sp>
      <p:sp>
        <p:nvSpPr>
          <p:cNvPr id="3" name="Content Placeholder 2"/>
          <p:cNvSpPr>
            <a:spLocks noGrp="1"/>
          </p:cNvSpPr>
          <p:nvPr>
            <p:ph idx="1"/>
          </p:nvPr>
        </p:nvSpPr>
        <p:spPr/>
        <p:txBody>
          <a:bodyPr>
            <a:noAutofit/>
          </a:bodyPr>
          <a:lstStyle/>
          <a:p>
            <a:pPr marL="0" indent="0">
              <a:buNone/>
            </a:pPr>
            <a:endParaRPr lang="en-US" sz="1350" dirty="0"/>
          </a:p>
          <a:p>
            <a:endParaRPr lang="en-US" sz="1650" dirty="0"/>
          </a:p>
          <a:p>
            <a:pPr marL="411480" lvl="2" indent="0">
              <a:buNone/>
            </a:pPr>
            <a:endParaRPr lang="en-US" sz="1200" dirty="0"/>
          </a:p>
          <a:p>
            <a:pPr marL="411480" lvl="2" indent="0">
              <a:buNone/>
            </a:pPr>
            <a:endParaRPr lang="en-US" dirty="0"/>
          </a:p>
          <a:p>
            <a:pPr lvl="1"/>
            <a:endParaRPr lang="en-US" b="1" dirty="0"/>
          </a:p>
          <a:p>
            <a:endParaRPr lang="en-US" dirty="0"/>
          </a:p>
          <a:p>
            <a:pPr marL="205740" lvl="1" indent="0">
              <a:buNone/>
            </a:pPr>
            <a:endParaRPr lang="en-US" dirty="0"/>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20</a:t>
            </a:fld>
            <a:endParaRPr lang="en-US" dirty="0"/>
          </a:p>
        </p:txBody>
      </p:sp>
      <p:pic>
        <p:nvPicPr>
          <p:cNvPr id="12" name="Picture 11">
            <a:extLst>
              <a:ext uri="{FF2B5EF4-FFF2-40B4-BE49-F238E27FC236}">
                <a16:creationId xmlns:a16="http://schemas.microsoft.com/office/drawing/2014/main" id="{80AF694F-2ACD-4808-AFB3-D9F371F8047C}"/>
              </a:ext>
            </a:extLst>
          </p:cNvPr>
          <p:cNvPicPr>
            <a:picLocks noChangeAspect="1"/>
          </p:cNvPicPr>
          <p:nvPr/>
        </p:nvPicPr>
        <p:blipFill>
          <a:blip r:embed="rId3"/>
          <a:stretch>
            <a:fillRect/>
          </a:stretch>
        </p:blipFill>
        <p:spPr>
          <a:xfrm>
            <a:off x="4737492" y="1000784"/>
            <a:ext cx="3949308" cy="2743862"/>
          </a:xfrm>
          <a:prstGeom prst="rect">
            <a:avLst/>
          </a:prstGeom>
        </p:spPr>
      </p:pic>
      <p:pic>
        <p:nvPicPr>
          <p:cNvPr id="9" name="Picture 8">
            <a:extLst>
              <a:ext uri="{FF2B5EF4-FFF2-40B4-BE49-F238E27FC236}">
                <a16:creationId xmlns:a16="http://schemas.microsoft.com/office/drawing/2014/main" id="{FA7CBC3F-3127-44B2-BEBF-0F9CB7BA4183}"/>
              </a:ext>
            </a:extLst>
          </p:cNvPr>
          <p:cNvPicPr>
            <a:picLocks noChangeAspect="1"/>
          </p:cNvPicPr>
          <p:nvPr/>
        </p:nvPicPr>
        <p:blipFill>
          <a:blip r:embed="rId4"/>
          <a:stretch>
            <a:fillRect/>
          </a:stretch>
        </p:blipFill>
        <p:spPr>
          <a:xfrm>
            <a:off x="228600" y="1049366"/>
            <a:ext cx="4051453" cy="2719646"/>
          </a:xfrm>
          <a:prstGeom prst="rect">
            <a:avLst/>
          </a:prstGeom>
        </p:spPr>
      </p:pic>
    </p:spTree>
    <p:extLst>
      <p:ext uri="{BB962C8B-B14F-4D97-AF65-F5344CB8AC3E}">
        <p14:creationId xmlns:p14="http://schemas.microsoft.com/office/powerpoint/2010/main" val="4074626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0A20-5B7B-454A-A990-827A80AF1A2C}"/>
              </a:ext>
            </a:extLst>
          </p:cNvPr>
          <p:cNvSpPr>
            <a:spLocks noGrp="1"/>
          </p:cNvSpPr>
          <p:nvPr>
            <p:ph type="title"/>
          </p:nvPr>
        </p:nvSpPr>
        <p:spPr/>
        <p:txBody>
          <a:bodyPr/>
          <a:lstStyle/>
          <a:p>
            <a:r>
              <a:rPr lang="en-US" dirty="0"/>
              <a:t>Entity Scenario Discussion</a:t>
            </a:r>
          </a:p>
        </p:txBody>
      </p:sp>
      <p:sp>
        <p:nvSpPr>
          <p:cNvPr id="3" name="Content Placeholder 2">
            <a:extLst>
              <a:ext uri="{FF2B5EF4-FFF2-40B4-BE49-F238E27FC236}">
                <a16:creationId xmlns:a16="http://schemas.microsoft.com/office/drawing/2014/main" id="{F20FC9E4-05A0-4360-968D-CB59B685C569}"/>
              </a:ext>
            </a:extLst>
          </p:cNvPr>
          <p:cNvSpPr>
            <a:spLocks noGrp="1"/>
          </p:cNvSpPr>
          <p:nvPr>
            <p:ph idx="1"/>
          </p:nvPr>
        </p:nvSpPr>
        <p:spPr/>
        <p:txBody>
          <a:bodyPr>
            <a:normAutofit/>
          </a:bodyPr>
          <a:lstStyle/>
          <a:p>
            <a:r>
              <a:rPr lang="en-US" sz="1400" dirty="0"/>
              <a:t>An edit could be implemented “Do not only allow non-address information in physical or mailing address line 1”.  Similar, to other data edits such as “S019 - </a:t>
            </a:r>
            <a:r>
              <a:rPr lang="en-US" sz="1400" b="0" i="0" dirty="0">
                <a:solidFill>
                  <a:srgbClr val="000000"/>
                </a:solidFill>
                <a:effectLst/>
                <a:latin typeface="Helvetica" panose="020B0604020202020204" pitchFamily="34" charset="0"/>
              </a:rPr>
              <a:t>Grower Last Name is 1 character in length and therefore invalid.”</a:t>
            </a:r>
            <a:r>
              <a:rPr lang="en-US" sz="1400" dirty="0"/>
              <a:t> </a:t>
            </a:r>
          </a:p>
          <a:p>
            <a:r>
              <a:rPr lang="en-US" sz="1400" dirty="0"/>
              <a:t>A consideration would need to be in place for Public Warehouses</a:t>
            </a:r>
          </a:p>
          <a:p>
            <a:r>
              <a:rPr lang="en-US" sz="1400" dirty="0"/>
              <a:t>This would be applied to the web interface, website and webservices.</a:t>
            </a:r>
          </a:p>
          <a:p>
            <a:r>
              <a:rPr lang="en-US" sz="1400" dirty="0"/>
              <a:t>Need to develop a plan for clean-up for existing entities in AGIIS.</a:t>
            </a:r>
          </a:p>
          <a:p>
            <a:r>
              <a:rPr lang="en-US" sz="1400" dirty="0"/>
              <a:t>What are the next steps?</a:t>
            </a:r>
          </a:p>
          <a:p>
            <a:pPr lvl="1"/>
            <a:r>
              <a:rPr lang="en-US" sz="1400" dirty="0"/>
              <a:t>More research?</a:t>
            </a:r>
          </a:p>
          <a:p>
            <a:pPr lvl="1"/>
            <a:r>
              <a:rPr lang="en-US" sz="1400" dirty="0"/>
              <a:t>Create a PCR?</a:t>
            </a:r>
          </a:p>
        </p:txBody>
      </p:sp>
      <p:sp>
        <p:nvSpPr>
          <p:cNvPr id="4" name="Slide Number Placeholder 3">
            <a:extLst>
              <a:ext uri="{FF2B5EF4-FFF2-40B4-BE49-F238E27FC236}">
                <a16:creationId xmlns:a16="http://schemas.microsoft.com/office/drawing/2014/main" id="{DE111F53-EB9A-422C-B362-D8214D3E5C61}"/>
              </a:ext>
            </a:extLst>
          </p:cNvPr>
          <p:cNvSpPr>
            <a:spLocks noGrp="1"/>
          </p:cNvSpPr>
          <p:nvPr>
            <p:ph type="sldNum" sz="quarter" idx="4"/>
          </p:nvPr>
        </p:nvSpPr>
        <p:spPr/>
        <p:txBody>
          <a:bodyPr/>
          <a:lstStyle/>
          <a:p>
            <a:pPr>
              <a:defRPr/>
            </a:pPr>
            <a:fld id="{ADE3A8B2-84D3-49A8-8E03-921EE22FAEA7}" type="slidenum">
              <a:rPr lang="en-US" kern="0" smtClean="0"/>
              <a:pPr>
                <a:defRPr/>
              </a:pPr>
              <a:t>21</a:t>
            </a:fld>
            <a:endParaRPr lang="en-US" kern="0" dirty="0"/>
          </a:p>
        </p:txBody>
      </p:sp>
    </p:spTree>
    <p:extLst>
      <p:ext uri="{BB962C8B-B14F-4D97-AF65-F5344CB8AC3E}">
        <p14:creationId xmlns:p14="http://schemas.microsoft.com/office/powerpoint/2010/main" val="1810369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943100" y="2286000"/>
            <a:ext cx="5829300" cy="461368"/>
          </a:xfrm>
        </p:spPr>
        <p:txBody>
          <a:bodyPr>
            <a:normAutofit fontScale="90000"/>
          </a:bodyPr>
          <a:lstStyle/>
          <a:p>
            <a:pPr algn="ctr"/>
            <a:r>
              <a:rPr lang="en-US" dirty="0">
                <a:cs typeface="Calibri" pitchFamily="34" charset="0"/>
              </a:rPr>
              <a:t>GS1 Update</a:t>
            </a:r>
            <a:endParaRPr lang="en-US" dirty="0"/>
          </a:p>
        </p:txBody>
      </p:sp>
      <p:sp>
        <p:nvSpPr>
          <p:cNvPr id="5" name="Text Placeholder 4"/>
          <p:cNvSpPr>
            <a:spLocks noGrp="1"/>
          </p:cNvSpPr>
          <p:nvPr>
            <p:ph type="body" idx="1"/>
          </p:nvPr>
        </p:nvSpPr>
        <p:spPr>
          <a:xfrm>
            <a:off x="1828800" y="3086101"/>
            <a:ext cx="5829300" cy="1125140"/>
          </a:xfrm>
        </p:spPr>
        <p:txBody>
          <a:bodyPr/>
          <a:lstStyle/>
          <a:p>
            <a:endParaRPr lang="en-US" dirty="0"/>
          </a:p>
        </p:txBody>
      </p:sp>
      <p:sp>
        <p:nvSpPr>
          <p:cNvPr id="4" name="Slide Number Placeholder 3"/>
          <p:cNvSpPr>
            <a:spLocks noGrp="1"/>
          </p:cNvSpPr>
          <p:nvPr>
            <p:ph type="sldNum" sz="quarter" idx="12"/>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22</a:t>
            </a:fld>
            <a:endParaRPr lang="en-US" dirty="0"/>
          </a:p>
        </p:txBody>
      </p:sp>
    </p:spTree>
    <p:extLst>
      <p:ext uri="{BB962C8B-B14F-4D97-AF65-F5344CB8AC3E}">
        <p14:creationId xmlns:p14="http://schemas.microsoft.com/office/powerpoint/2010/main" val="41473332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84735" y="2457451"/>
            <a:ext cx="5829300" cy="1143000"/>
          </a:xfrm>
        </p:spPr>
        <p:txBody>
          <a:bodyPr/>
          <a:lstStyle/>
          <a:p>
            <a:r>
              <a:rPr lang="en-US" dirty="0"/>
              <a:t>Thank You!</a:t>
            </a:r>
          </a:p>
        </p:txBody>
      </p:sp>
      <p:sp>
        <p:nvSpPr>
          <p:cNvPr id="6" name="Text Placeholder 5"/>
          <p:cNvSpPr>
            <a:spLocks noGrp="1"/>
          </p:cNvSpPr>
          <p:nvPr>
            <p:ph type="body" idx="1"/>
          </p:nvPr>
        </p:nvSpPr>
        <p:spPr>
          <a:xfrm>
            <a:off x="1691640" y="3486150"/>
            <a:ext cx="5829300" cy="800100"/>
          </a:xfrm>
        </p:spPr>
        <p:txBody>
          <a:bodyPr>
            <a:normAutofit fontScale="55000" lnSpcReduction="20000"/>
          </a:bodyPr>
          <a:lstStyle/>
          <a:p>
            <a:pPr>
              <a:lnSpc>
                <a:spcPct val="120000"/>
              </a:lnSpc>
              <a:spcBef>
                <a:spcPts val="0"/>
              </a:spcBef>
              <a:spcAft>
                <a:spcPts val="450"/>
              </a:spcAft>
            </a:pPr>
            <a:r>
              <a:rPr lang="en-US" dirty="0"/>
              <a:t>For additional information:  </a:t>
            </a:r>
            <a:r>
              <a:rPr lang="en-US" dirty="0">
                <a:hlinkClick r:id="rId3"/>
              </a:rPr>
              <a:t>www.aggateway.org</a:t>
            </a:r>
            <a:endParaRPr lang="en-US" dirty="0"/>
          </a:p>
          <a:p>
            <a:pPr>
              <a:lnSpc>
                <a:spcPct val="120000"/>
              </a:lnSpc>
              <a:spcBef>
                <a:spcPts val="0"/>
              </a:spcBef>
              <a:spcAft>
                <a:spcPts val="450"/>
              </a:spcAft>
            </a:pPr>
            <a:r>
              <a:rPr lang="en-US" dirty="0"/>
              <a:t>Member Services at 866-251-8618 or </a:t>
            </a:r>
            <a:r>
              <a:rPr lang="en-US" dirty="0">
                <a:hlinkClick r:id="rId4"/>
              </a:rPr>
              <a:t>Member.Services@AgGateway.org</a:t>
            </a:r>
            <a:endParaRPr lang="en-US" dirty="0"/>
          </a:p>
          <a:p>
            <a:pPr>
              <a:lnSpc>
                <a:spcPct val="120000"/>
              </a:lnSpc>
              <a:spcBef>
                <a:spcPts val="0"/>
              </a:spcBef>
              <a:spcAft>
                <a:spcPts val="450"/>
              </a:spcAft>
            </a:pPr>
            <a:r>
              <a:rPr lang="en-US" dirty="0"/>
              <a:t>Josh Wall, AGIIS Product Manager, AgGateway at 913-620-8434 </a:t>
            </a:r>
          </a:p>
          <a:p>
            <a:pPr>
              <a:lnSpc>
                <a:spcPct val="120000"/>
              </a:lnSpc>
              <a:spcBef>
                <a:spcPts val="0"/>
              </a:spcBef>
              <a:spcAft>
                <a:spcPts val="450"/>
              </a:spcAft>
            </a:pPr>
            <a:endParaRPr lang="en-US" dirty="0"/>
          </a:p>
        </p:txBody>
      </p:sp>
      <p:sp>
        <p:nvSpPr>
          <p:cNvPr id="4" name="Slide Number Placeholder 3"/>
          <p:cNvSpPr>
            <a:spLocks noGrp="1"/>
          </p:cNvSpPr>
          <p:nvPr>
            <p:ph type="sldNum" sz="quarter" idx="12"/>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23</a:t>
            </a:fld>
            <a:endParaRPr lang="en-US" dirty="0"/>
          </a:p>
        </p:txBody>
      </p:sp>
    </p:spTree>
    <p:extLst>
      <p:ext uri="{BB962C8B-B14F-4D97-AF65-F5344CB8AC3E}">
        <p14:creationId xmlns:p14="http://schemas.microsoft.com/office/powerpoint/2010/main" val="35163258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972C-4088-072D-8484-352D12E18727}"/>
              </a:ext>
            </a:extLst>
          </p:cNvPr>
          <p:cNvSpPr>
            <a:spLocks noGrp="1"/>
          </p:cNvSpPr>
          <p:nvPr>
            <p:ph type="title"/>
          </p:nvPr>
        </p:nvSpPr>
        <p:spPr/>
        <p:txBody>
          <a:bodyPr>
            <a:normAutofit fontScale="90000"/>
          </a:bodyPr>
          <a:lstStyle/>
          <a:p>
            <a:r>
              <a:rPr lang="en-US" dirty="0">
                <a:solidFill>
                  <a:schemeClr val="tx1">
                    <a:lumMod val="65000"/>
                    <a:lumOff val="35000"/>
                  </a:schemeClr>
                </a:solidFill>
              </a:rPr>
              <a:t>Directory Oversight Committee Education</a:t>
            </a:r>
          </a:p>
        </p:txBody>
      </p:sp>
      <p:sp>
        <p:nvSpPr>
          <p:cNvPr id="3" name="Text Placeholder 2">
            <a:extLst>
              <a:ext uri="{FF2B5EF4-FFF2-40B4-BE49-F238E27FC236}">
                <a16:creationId xmlns:a16="http://schemas.microsoft.com/office/drawing/2014/main" id="{CD34FFD9-32C1-4AED-3381-0E37CD273C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056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lumMod val="65000"/>
                    <a:lumOff val="35000"/>
                  </a:schemeClr>
                </a:solidFill>
              </a:rPr>
              <a:t>Ag Industry Identification System (AGIIS) </a:t>
            </a:r>
          </a:p>
        </p:txBody>
      </p:sp>
      <p:sp>
        <p:nvSpPr>
          <p:cNvPr id="3" name="Content Placeholder 2"/>
          <p:cNvSpPr>
            <a:spLocks noGrp="1"/>
          </p:cNvSpPr>
          <p:nvPr>
            <p:ph idx="1"/>
          </p:nvPr>
        </p:nvSpPr>
        <p:spPr>
          <a:xfrm>
            <a:off x="838200" y="1063229"/>
            <a:ext cx="3940380" cy="3429000"/>
          </a:xfrm>
        </p:spPr>
        <p:txBody>
          <a:bodyPr>
            <a:noAutofit/>
          </a:bodyPr>
          <a:lstStyle/>
          <a:p>
            <a:pPr>
              <a:buClr>
                <a:schemeClr val="tx1"/>
              </a:buClr>
            </a:pPr>
            <a:r>
              <a:rPr lang="en-US" sz="1800" dirty="0"/>
              <a:t>AGIIS is an interactive database that houses eBusiness data for agriculture. </a:t>
            </a:r>
          </a:p>
          <a:p>
            <a:pPr>
              <a:buClr>
                <a:schemeClr val="tx1"/>
              </a:buClr>
            </a:pPr>
            <a:r>
              <a:rPr lang="en-US" sz="1800" dirty="0"/>
              <a:t>AGIIS provides the unique identifiers and common data elements that allow companies to “sync” and set the stage for eBusiness transactions.</a:t>
            </a:r>
          </a:p>
          <a:p>
            <a:pPr>
              <a:buClr>
                <a:schemeClr val="tx1"/>
              </a:buClr>
            </a:pPr>
            <a:r>
              <a:rPr lang="en-US" sz="1800" dirty="0"/>
              <a:t>AGIIS does not process transactions; it is a directory resource that facilitates electronic communication. </a:t>
            </a:r>
          </a:p>
          <a:p>
            <a:pPr marL="0" indent="0">
              <a:buNone/>
            </a:pPr>
            <a:endParaRPr lang="en-US" dirty="0"/>
          </a:p>
          <a:p>
            <a:pPr marL="205740"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25</a:t>
            </a:fld>
            <a:endParaRPr lang="en-US" dirty="0"/>
          </a:p>
        </p:txBody>
      </p:sp>
      <p:pic>
        <p:nvPicPr>
          <p:cNvPr id="5" name="Picture 4">
            <a:extLst>
              <a:ext uri="{FF2B5EF4-FFF2-40B4-BE49-F238E27FC236}">
                <a16:creationId xmlns:a16="http://schemas.microsoft.com/office/drawing/2014/main" id="{170D1861-9BE9-4AE7-AA7B-38FD03EC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0561">
            <a:off x="5596890" y="1544541"/>
            <a:ext cx="1763776" cy="1771650"/>
          </a:xfrm>
          <a:prstGeom prst="rect">
            <a:avLst/>
          </a:prstGeom>
        </p:spPr>
      </p:pic>
    </p:spTree>
    <p:extLst>
      <p:ext uri="{BB962C8B-B14F-4D97-AF65-F5344CB8AC3E}">
        <p14:creationId xmlns:p14="http://schemas.microsoft.com/office/powerpoint/2010/main" val="2250773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8820157-100F-414A-95A0-302F5E199820}" type="slidenum">
              <a:rPr lang="en-US" smtClean="0"/>
              <a:pPr>
                <a:defRPr/>
              </a:pPr>
              <a:t>26</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99422905"/>
              </p:ext>
            </p:extLst>
          </p:nvPr>
        </p:nvGraphicFramePr>
        <p:xfrm>
          <a:off x="1295400" y="1246676"/>
          <a:ext cx="6286500" cy="3178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AutoShape 4"/>
          <p:cNvSpPr>
            <a:spLocks noChangeAspect="1" noChangeArrowheads="1" noTextEdit="1"/>
          </p:cNvSpPr>
          <p:nvPr/>
        </p:nvSpPr>
        <p:spPr bwMode="auto">
          <a:xfrm>
            <a:off x="1714500" y="1200150"/>
            <a:ext cx="1338263" cy="1325166"/>
          </a:xfrm>
          <a:prstGeom prst="rect">
            <a:avLst/>
          </a:prstGeom>
          <a:noFill/>
          <a:ln w="9525">
            <a:noFill/>
            <a:miter lim="800000"/>
            <a:headEnd/>
            <a:tailEnd/>
          </a:ln>
        </p:spPr>
        <p:txBody>
          <a:bodyPr/>
          <a:lstStyle/>
          <a:p>
            <a:endParaRPr lang="en-US" sz="1350" dirty="0"/>
          </a:p>
        </p:txBody>
      </p:sp>
      <p:sp>
        <p:nvSpPr>
          <p:cNvPr id="29" name="Rectangle 28"/>
          <p:cNvSpPr/>
          <p:nvPr/>
        </p:nvSpPr>
        <p:spPr>
          <a:xfrm>
            <a:off x="2307431" y="2836161"/>
            <a:ext cx="1657350" cy="715581"/>
          </a:xfrm>
          <a:prstGeom prst="rect">
            <a:avLst/>
          </a:prstGeom>
          <a:noFill/>
        </p:spPr>
        <p:txBody>
          <a:bodyPr>
            <a:spAutoFit/>
          </a:bodyPr>
          <a:lstStyle/>
          <a:p>
            <a:pPr algn="ctr">
              <a:defRPr/>
            </a:pPr>
            <a:r>
              <a:rPr lang="en-US" sz="405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AGIIS</a:t>
            </a:r>
          </a:p>
        </p:txBody>
      </p:sp>
      <p:sp>
        <p:nvSpPr>
          <p:cNvPr id="10" name="Title 9"/>
          <p:cNvSpPr>
            <a:spLocks noGrp="1"/>
          </p:cNvSpPr>
          <p:nvPr>
            <p:ph type="title"/>
          </p:nvPr>
        </p:nvSpPr>
        <p:spPr/>
        <p:txBody>
          <a:bodyPr>
            <a:normAutofit/>
          </a:bodyPr>
          <a:lstStyle/>
          <a:p>
            <a:r>
              <a:rPr lang="en-US" sz="2700" dirty="0"/>
              <a:t>AGIIS Industry Owned and Managed Database</a:t>
            </a:r>
          </a:p>
        </p:txBody>
      </p:sp>
    </p:spTree>
    <p:extLst>
      <p:ext uri="{BB962C8B-B14F-4D97-AF65-F5344CB8AC3E}">
        <p14:creationId xmlns:p14="http://schemas.microsoft.com/office/powerpoint/2010/main" val="38060426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AGIIS the Solution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6233318"/>
              </p:ext>
            </p:extLst>
          </p:nvPr>
        </p:nvGraphicFramePr>
        <p:xfrm>
          <a:off x="1447800" y="819150"/>
          <a:ext cx="6172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27</a:t>
            </a:fld>
            <a:endParaRPr lang="en-US" dirty="0"/>
          </a:p>
        </p:txBody>
      </p:sp>
    </p:spTree>
    <p:extLst>
      <p:ext uri="{BB962C8B-B14F-4D97-AF65-F5344CB8AC3E}">
        <p14:creationId xmlns:p14="http://schemas.microsoft.com/office/powerpoint/2010/main" val="387939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8820157-100F-414A-95A0-302F5E199820}" type="slidenum">
              <a:rPr lang="en-US" smtClean="0"/>
              <a:pPr>
                <a:defRPr/>
              </a:pPr>
              <a:t>28</a:t>
            </a:fld>
            <a:endParaRPr lang="en-US" dirty="0"/>
          </a:p>
        </p:txBody>
      </p:sp>
      <p:graphicFrame>
        <p:nvGraphicFramePr>
          <p:cNvPr id="4" name="Content Placeholder 3"/>
          <p:cNvGraphicFramePr>
            <a:graphicFrameLocks noGrp="1"/>
          </p:cNvGraphicFramePr>
          <p:nvPr>
            <p:ph sz="quarter" idx="1"/>
          </p:nvPr>
        </p:nvGraphicFramePr>
        <p:xfrm>
          <a:off x="1314450" y="1085850"/>
          <a:ext cx="6286500"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AutoShape 4"/>
          <p:cNvSpPr>
            <a:spLocks noChangeAspect="1" noChangeArrowheads="1" noTextEdit="1"/>
          </p:cNvSpPr>
          <p:nvPr/>
        </p:nvSpPr>
        <p:spPr bwMode="auto">
          <a:xfrm>
            <a:off x="1714500" y="1200150"/>
            <a:ext cx="1338263" cy="1325166"/>
          </a:xfrm>
          <a:prstGeom prst="rect">
            <a:avLst/>
          </a:prstGeom>
          <a:noFill/>
          <a:ln w="9525">
            <a:noFill/>
            <a:miter lim="800000"/>
            <a:headEnd/>
            <a:tailEnd/>
          </a:ln>
        </p:spPr>
        <p:txBody>
          <a:bodyPr/>
          <a:lstStyle/>
          <a:p>
            <a:endParaRPr lang="en-US" sz="1350" dirty="0"/>
          </a:p>
        </p:txBody>
      </p:sp>
      <p:sp>
        <p:nvSpPr>
          <p:cNvPr id="10" name="Title 9"/>
          <p:cNvSpPr>
            <a:spLocks noGrp="1"/>
          </p:cNvSpPr>
          <p:nvPr>
            <p:ph type="title"/>
          </p:nvPr>
        </p:nvSpPr>
        <p:spPr/>
        <p:txBody>
          <a:bodyPr>
            <a:normAutofit/>
          </a:bodyPr>
          <a:lstStyle/>
          <a:p>
            <a:r>
              <a:rPr lang="en-US" dirty="0">
                <a:solidFill>
                  <a:schemeClr val="tx1">
                    <a:lumMod val="65000"/>
                    <a:lumOff val="35000"/>
                  </a:schemeClr>
                </a:solidFill>
              </a:rPr>
              <a:t>Who can access the data?</a:t>
            </a:r>
          </a:p>
        </p:txBody>
      </p:sp>
      <p:graphicFrame>
        <p:nvGraphicFramePr>
          <p:cNvPr id="2" name="Diagram 1"/>
          <p:cNvGraphicFramePr/>
          <p:nvPr>
            <p:extLst>
              <p:ext uri="{D42A27DB-BD31-4B8C-83A1-F6EECF244321}">
                <p14:modId xmlns:p14="http://schemas.microsoft.com/office/powerpoint/2010/main" val="2326810047"/>
              </p:ext>
            </p:extLst>
          </p:nvPr>
        </p:nvGraphicFramePr>
        <p:xfrm>
          <a:off x="1981200" y="1276350"/>
          <a:ext cx="45720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923367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	</a:t>
            </a:r>
          </a:p>
        </p:txBody>
      </p:sp>
      <p:sp>
        <p:nvSpPr>
          <p:cNvPr id="3" name="Content Placeholder 2"/>
          <p:cNvSpPr>
            <a:spLocks noGrp="1"/>
          </p:cNvSpPr>
          <p:nvPr>
            <p:ph idx="1"/>
          </p:nvPr>
        </p:nvSpPr>
        <p:spPr>
          <a:xfrm>
            <a:off x="1066800" y="1428750"/>
            <a:ext cx="6172200" cy="3154808"/>
          </a:xfrm>
        </p:spPr>
        <p:txBody>
          <a:bodyPr>
            <a:noAutofit/>
          </a:bodyPr>
          <a:lstStyle/>
          <a:p>
            <a:pPr marL="411480" lvl="2" indent="0">
              <a:buNone/>
            </a:pPr>
            <a:r>
              <a:rPr lang="en-US" dirty="0"/>
              <a:t>The </a:t>
            </a:r>
            <a:r>
              <a:rPr lang="en-US" b="1" dirty="0">
                <a:solidFill>
                  <a:srgbClr val="FF0000"/>
                </a:solidFill>
              </a:rPr>
              <a:t>Directory Oversight Committee </a:t>
            </a:r>
            <a:r>
              <a:rPr lang="en-US" dirty="0"/>
              <a:t>– the </a:t>
            </a:r>
            <a:r>
              <a:rPr lang="en-US" b="1" dirty="0"/>
              <a:t>DOC</a:t>
            </a:r>
            <a:r>
              <a:rPr lang="en-US" dirty="0"/>
              <a:t> -  is charged with establishing policies in the operation of </a:t>
            </a:r>
            <a:r>
              <a:rPr lang="en-US" b="1" dirty="0">
                <a:solidFill>
                  <a:srgbClr val="FF0000"/>
                </a:solidFill>
              </a:rPr>
              <a:t>AGIIS</a:t>
            </a:r>
            <a:r>
              <a:rPr lang="en-US" dirty="0"/>
              <a:t>, the industry recognized repository of common entity and product information.  We evaluate, prioritize, and execute enhancements in response to subscriber and AgGateway project requests.  We oversee the maintenance  and care of the data in the directory.</a:t>
            </a:r>
          </a:p>
          <a:p>
            <a:pPr marL="411480" lvl="2" indent="0">
              <a:buNone/>
            </a:pPr>
            <a:endParaRPr lang="en-US" dirty="0">
              <a:solidFill>
                <a:srgbClr val="FF0000"/>
              </a:solidFill>
            </a:endParaRPr>
          </a:p>
          <a:p>
            <a:pPr marL="205740" lvl="1" indent="0">
              <a:buNone/>
            </a:pPr>
            <a:endParaRPr lang="en-US" dirty="0">
              <a:solidFill>
                <a:srgbClr val="FF0000"/>
              </a:solidFill>
            </a:endParaRPr>
          </a:p>
          <a:p>
            <a:pPr marL="411480" lvl="2" indent="0">
              <a:buNone/>
            </a:pPr>
            <a:endParaRPr lang="en-US" b="1" dirty="0"/>
          </a:p>
          <a:p>
            <a:pPr marL="0" indent="0">
              <a:buNone/>
            </a:pPr>
            <a:endParaRPr lang="en-US" dirty="0"/>
          </a:p>
          <a:p>
            <a:pPr marL="41148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29</a:t>
            </a:fld>
            <a:endParaRPr lang="en-US" dirty="0"/>
          </a:p>
        </p:txBody>
      </p:sp>
      <p:sp>
        <p:nvSpPr>
          <p:cNvPr id="6" name="TextBox 5">
            <a:extLst>
              <a:ext uri="{FF2B5EF4-FFF2-40B4-BE49-F238E27FC236}">
                <a16:creationId xmlns:a16="http://schemas.microsoft.com/office/drawing/2014/main" id="{7A3261E6-7F03-438F-B8E7-B2852D2DE16B}"/>
              </a:ext>
            </a:extLst>
          </p:cNvPr>
          <p:cNvSpPr txBox="1"/>
          <p:nvPr/>
        </p:nvSpPr>
        <p:spPr>
          <a:xfrm>
            <a:off x="1143000" y="463065"/>
            <a:ext cx="4573284" cy="600164"/>
          </a:xfrm>
          <a:prstGeom prst="rect">
            <a:avLst/>
          </a:prstGeom>
          <a:noFill/>
        </p:spPr>
        <p:txBody>
          <a:bodyPr wrap="square">
            <a:spAutoFit/>
          </a:bodyPr>
          <a:lstStyle/>
          <a:p>
            <a:r>
              <a:rPr lang="en-US" sz="3300" b="1" dirty="0">
                <a:solidFill>
                  <a:schemeClr val="tx1">
                    <a:lumMod val="65000"/>
                    <a:lumOff val="35000"/>
                  </a:schemeClr>
                </a:solidFill>
                <a:latin typeface="Arial" panose="020B0604020202020204" pitchFamily="34" charset="0"/>
                <a:cs typeface="Arial" panose="020B0604020202020204" pitchFamily="34" charset="0"/>
              </a:rPr>
              <a:t>DOC Purpose</a:t>
            </a:r>
          </a:p>
        </p:txBody>
      </p:sp>
    </p:spTree>
    <p:extLst>
      <p:ext uri="{BB962C8B-B14F-4D97-AF65-F5344CB8AC3E}">
        <p14:creationId xmlns:p14="http://schemas.microsoft.com/office/powerpoint/2010/main" val="414482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 Membership	</a:t>
            </a:r>
          </a:p>
        </p:txBody>
      </p:sp>
      <p:sp>
        <p:nvSpPr>
          <p:cNvPr id="3" name="Content Placeholder 2"/>
          <p:cNvSpPr>
            <a:spLocks noGrp="1"/>
          </p:cNvSpPr>
          <p:nvPr>
            <p:ph idx="1"/>
          </p:nvPr>
        </p:nvSpPr>
        <p:spPr>
          <a:xfrm>
            <a:off x="609600" y="1200150"/>
            <a:ext cx="6833599" cy="3343274"/>
          </a:xfrm>
        </p:spPr>
        <p:txBody>
          <a:bodyPr>
            <a:noAutofit/>
          </a:bodyPr>
          <a:lstStyle/>
          <a:p>
            <a:pPr marL="128588" indent="-128588">
              <a:buClrTx/>
            </a:pPr>
            <a:r>
              <a:rPr lang="en-US" sz="1200" dirty="0"/>
              <a:t>Voting Membership</a:t>
            </a:r>
          </a:p>
          <a:p>
            <a:pPr marL="385763" lvl="1" indent="-128588">
              <a:buClrTx/>
            </a:pPr>
            <a:r>
              <a:rPr lang="en-US" sz="1200" dirty="0"/>
              <a:t>The Digital Resource Center will use the Subscriber Representation Matrix (Combination of Industry segment representation and organization's role in supply chain), to nominate candidates for voting seats on the DOC</a:t>
            </a:r>
          </a:p>
          <a:p>
            <a:pPr marL="385763" lvl="1" indent="-128588">
              <a:buClrTx/>
            </a:pPr>
            <a:r>
              <a:rPr lang="en-US" sz="1200" dirty="0"/>
              <a:t>3-year Terms</a:t>
            </a:r>
          </a:p>
          <a:p>
            <a:pPr marL="385763" lvl="1" indent="-128588">
              <a:buClrTx/>
            </a:pPr>
            <a:r>
              <a:rPr lang="en-US" sz="1200" dirty="0"/>
              <a:t>Current users familiar with AGIIS</a:t>
            </a:r>
          </a:p>
          <a:p>
            <a:pPr marL="385763" lvl="1" indent="-128588">
              <a:buClrTx/>
            </a:pPr>
            <a:r>
              <a:rPr lang="en-US" sz="1200" dirty="0"/>
              <a:t>Full AGIIS subscriber members of AgGateway</a:t>
            </a:r>
          </a:p>
          <a:p>
            <a:pPr marL="385763" lvl="1" indent="-128588">
              <a:buClrTx/>
            </a:pPr>
            <a:r>
              <a:rPr lang="en-US" sz="1200" dirty="0"/>
              <a:t>Subscribing companies – each company can only have one DOC rep </a:t>
            </a:r>
          </a:p>
          <a:p>
            <a:pPr marL="128588" indent="-128588">
              <a:buClrTx/>
            </a:pPr>
            <a:r>
              <a:rPr lang="en-US" sz="1200" dirty="0"/>
              <a:t>Non-Voting Membership</a:t>
            </a:r>
          </a:p>
          <a:p>
            <a:pPr marL="385763" lvl="1" indent="-128588">
              <a:buClrTx/>
            </a:pPr>
            <a:r>
              <a:rPr lang="en-US" sz="1200" dirty="0"/>
              <a:t>AgGateway staff representative(s)</a:t>
            </a:r>
          </a:p>
          <a:p>
            <a:pPr marL="385763" lvl="1" indent="-128588">
              <a:buClrTx/>
            </a:pPr>
            <a:r>
              <a:rPr lang="en-US" sz="1200" dirty="0"/>
              <a:t>Database hosting company representative</a:t>
            </a:r>
          </a:p>
          <a:p>
            <a:pPr marL="385763" lvl="1" indent="-128588">
              <a:buClrTx/>
            </a:pPr>
            <a:r>
              <a:rPr lang="en-US" sz="1200" dirty="0"/>
              <a:t>Advisory positions</a:t>
            </a:r>
          </a:p>
          <a:p>
            <a:pPr marL="128588" indent="-128588">
              <a:buClrTx/>
            </a:pPr>
            <a:r>
              <a:rPr lang="en-US" sz="1200" dirty="0"/>
              <a:t>Meetings</a:t>
            </a:r>
          </a:p>
          <a:p>
            <a:pPr marL="385763" lvl="1" indent="-128588">
              <a:buClrTx/>
            </a:pPr>
            <a:r>
              <a:rPr lang="en-US" sz="1200" dirty="0"/>
              <a:t>1 – 2 hour call each month</a:t>
            </a:r>
          </a:p>
          <a:p>
            <a:pPr marL="385763" lvl="1" indent="-128588">
              <a:buClrTx/>
            </a:pPr>
            <a:r>
              <a:rPr lang="en-US" sz="1200" dirty="0"/>
              <a:t>1 – 1 hour call each month as needed</a:t>
            </a:r>
          </a:p>
          <a:p>
            <a:pPr marL="0" indent="0">
              <a:buNone/>
            </a:pPr>
            <a:endParaRPr lang="en-US" dirty="0"/>
          </a:p>
          <a:p>
            <a:pPr marL="205740"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a:t>
            </a:fld>
            <a:endParaRPr lang="en-US" dirty="0"/>
          </a:p>
        </p:txBody>
      </p:sp>
    </p:spTree>
    <p:extLst>
      <p:ext uri="{BB962C8B-B14F-4D97-AF65-F5344CB8AC3E}">
        <p14:creationId xmlns:p14="http://schemas.microsoft.com/office/powerpoint/2010/main" val="373790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solidFill>
                  <a:schemeClr val="tx1">
                    <a:lumMod val="65000"/>
                    <a:lumOff val="35000"/>
                  </a:schemeClr>
                </a:solidFill>
              </a:rPr>
              <a:t>Guiding Documents</a:t>
            </a:r>
            <a:r>
              <a:rPr lang="en-US" dirty="0"/>
              <a:t>	</a:t>
            </a:r>
          </a:p>
        </p:txBody>
      </p:sp>
      <p:sp>
        <p:nvSpPr>
          <p:cNvPr id="3" name="Content Placeholder 2"/>
          <p:cNvSpPr>
            <a:spLocks noGrp="1"/>
          </p:cNvSpPr>
          <p:nvPr>
            <p:ph idx="1"/>
          </p:nvPr>
        </p:nvSpPr>
        <p:spPr>
          <a:xfrm>
            <a:off x="609600" y="742950"/>
            <a:ext cx="6833599" cy="3429000"/>
          </a:xfrm>
        </p:spPr>
        <p:txBody>
          <a:bodyPr>
            <a:noAutofit/>
          </a:bodyPr>
          <a:lstStyle/>
          <a:p>
            <a:pPr marL="128588" indent="-128588">
              <a:buClrTx/>
            </a:pPr>
            <a:r>
              <a:rPr lang="en-US" sz="1200" dirty="0">
                <a:hlinkClick r:id="rId3"/>
              </a:rPr>
              <a:t>AGIIS Policy Document </a:t>
            </a:r>
            <a:endParaRPr lang="en-US" sz="1200" dirty="0"/>
          </a:p>
          <a:p>
            <a:pPr marL="385763" lvl="1" indent="-128588">
              <a:buClrTx/>
            </a:pPr>
            <a:r>
              <a:rPr lang="en-US" sz="1200" dirty="0"/>
              <a:t>Purpose</a:t>
            </a:r>
          </a:p>
          <a:p>
            <a:pPr marL="385763" lvl="1" indent="-128588">
              <a:buClrTx/>
            </a:pPr>
            <a:r>
              <a:rPr lang="en-US" sz="1200" dirty="0"/>
              <a:t>Definitions</a:t>
            </a:r>
          </a:p>
          <a:p>
            <a:pPr marL="385763" lvl="1" indent="-128588">
              <a:buClrTx/>
            </a:pPr>
            <a:r>
              <a:rPr lang="en-US" sz="1200" dirty="0"/>
              <a:t>Subscriptions</a:t>
            </a:r>
          </a:p>
          <a:p>
            <a:pPr marL="385763" lvl="1" indent="-128588">
              <a:buClrTx/>
            </a:pPr>
            <a:r>
              <a:rPr lang="en-US" sz="1200" dirty="0"/>
              <a:t>Non-Subscriber Access</a:t>
            </a:r>
          </a:p>
          <a:p>
            <a:pPr marL="385763" lvl="1" indent="-128588">
              <a:buClrTx/>
            </a:pPr>
            <a:r>
              <a:rPr lang="en-US" sz="1200" dirty="0"/>
              <a:t>Use of Data</a:t>
            </a:r>
          </a:p>
          <a:p>
            <a:pPr marL="385763" lvl="1" indent="-128588">
              <a:buClrTx/>
            </a:pPr>
            <a:r>
              <a:rPr lang="en-US" sz="1200" dirty="0"/>
              <a:t>AGIIS Data (Entity Enumeration, Verification, Users, Privileges)</a:t>
            </a:r>
          </a:p>
          <a:p>
            <a:pPr marL="385763" lvl="1" indent="-128588">
              <a:buClrTx/>
            </a:pPr>
            <a:r>
              <a:rPr lang="en-US" sz="1200" dirty="0"/>
              <a:t>AgGateway’s Responsibilities (Changes to AGIIS Functionality, Operating Rules, DOC Roles)</a:t>
            </a:r>
          </a:p>
          <a:p>
            <a:pPr marL="385763" lvl="1" indent="-128588">
              <a:buClrTx/>
            </a:pPr>
            <a:r>
              <a:rPr lang="en-US" sz="1200" dirty="0"/>
              <a:t>Directory Administrators Responsibilities</a:t>
            </a:r>
          </a:p>
          <a:p>
            <a:pPr marL="385763" lvl="1" indent="-128588">
              <a:buClrTx/>
            </a:pPr>
            <a:r>
              <a:rPr lang="en-US" sz="1200" dirty="0"/>
              <a:t>Member and User Responsibilities</a:t>
            </a:r>
          </a:p>
          <a:p>
            <a:pPr marL="385763" lvl="1" indent="-128588">
              <a:buClrTx/>
            </a:pPr>
            <a:r>
              <a:rPr lang="en-US" sz="1200" dirty="0"/>
              <a:t>Appendices (Subscriber Representation Matrix, Subscriber Agreement, Annual Maintenance) </a:t>
            </a:r>
          </a:p>
          <a:p>
            <a:pPr marL="128588" indent="-128588">
              <a:buClrTx/>
            </a:pPr>
            <a:r>
              <a:rPr lang="en-US" sz="1200" dirty="0">
                <a:hlinkClick r:id="rId4"/>
              </a:rPr>
              <a:t>AGIIS Operational Procedures Document</a:t>
            </a:r>
            <a:endParaRPr lang="en-US" sz="1200" dirty="0"/>
          </a:p>
          <a:p>
            <a:pPr marL="385763" lvl="1" indent="-128588">
              <a:buClrTx/>
            </a:pPr>
            <a:r>
              <a:rPr lang="en-US" sz="1200" dirty="0"/>
              <a:t>Purpose</a:t>
            </a:r>
          </a:p>
          <a:p>
            <a:pPr marL="385763" lvl="1" indent="-128588">
              <a:buClrTx/>
            </a:pPr>
            <a:r>
              <a:rPr lang="en-US" sz="1200" dirty="0"/>
              <a:t>Definitions</a:t>
            </a:r>
          </a:p>
          <a:p>
            <a:pPr marL="385763" lvl="1" indent="-128588">
              <a:buClrTx/>
            </a:pPr>
            <a:r>
              <a:rPr lang="en-US" sz="1200" dirty="0"/>
              <a:t>Procedures</a:t>
            </a:r>
          </a:p>
          <a:p>
            <a:pPr marL="385763" lvl="1" indent="-128588">
              <a:buClrTx/>
            </a:pPr>
            <a:r>
              <a:rPr lang="en-US" sz="1200" dirty="0"/>
              <a:t>Appendices</a:t>
            </a:r>
          </a:p>
          <a:p>
            <a:pPr marL="0" indent="0">
              <a:buNone/>
            </a:pPr>
            <a:endParaRPr lang="en-US" dirty="0"/>
          </a:p>
          <a:p>
            <a:pPr marL="205740"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30</a:t>
            </a:fld>
            <a:endParaRPr lang="en-US" dirty="0"/>
          </a:p>
        </p:txBody>
      </p:sp>
    </p:spTree>
    <p:extLst>
      <p:ext uri="{BB962C8B-B14F-4D97-AF65-F5344CB8AC3E}">
        <p14:creationId xmlns:p14="http://schemas.microsoft.com/office/powerpoint/2010/main" val="3504283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DOC Membership</a:t>
            </a:r>
            <a:r>
              <a:rPr lang="en-US" dirty="0"/>
              <a:t>	</a:t>
            </a:r>
          </a:p>
        </p:txBody>
      </p:sp>
      <p:sp>
        <p:nvSpPr>
          <p:cNvPr id="3" name="Content Placeholder 2"/>
          <p:cNvSpPr>
            <a:spLocks noGrp="1"/>
          </p:cNvSpPr>
          <p:nvPr>
            <p:ph idx="1"/>
          </p:nvPr>
        </p:nvSpPr>
        <p:spPr>
          <a:xfrm>
            <a:off x="838200" y="1086709"/>
            <a:ext cx="6833599" cy="3343274"/>
          </a:xfrm>
        </p:spPr>
        <p:txBody>
          <a:bodyPr>
            <a:noAutofit/>
          </a:bodyPr>
          <a:lstStyle/>
          <a:p>
            <a:pPr marL="128588" indent="-128588">
              <a:buClrTx/>
            </a:pPr>
            <a:r>
              <a:rPr lang="en-US" sz="1200" dirty="0"/>
              <a:t>Voting Membership</a:t>
            </a:r>
          </a:p>
          <a:p>
            <a:pPr marL="385763" lvl="1" indent="-128588">
              <a:buClrTx/>
            </a:pPr>
            <a:r>
              <a:rPr lang="en-US" sz="1200" dirty="0"/>
              <a:t>The Digital Resource Center will use the Subscriber Representation Matrix (Combination of Industry segment representation and organization's role in supply chain), to nominate candidates for voting seats on the DOC</a:t>
            </a:r>
          </a:p>
          <a:p>
            <a:pPr marL="385763" lvl="1" indent="-128588">
              <a:buClrTx/>
            </a:pPr>
            <a:r>
              <a:rPr lang="en-US" sz="1200" dirty="0"/>
              <a:t>3-year Terms</a:t>
            </a:r>
          </a:p>
          <a:p>
            <a:pPr marL="385763" lvl="1" indent="-128588">
              <a:buClrTx/>
            </a:pPr>
            <a:r>
              <a:rPr lang="en-US" sz="1200" dirty="0"/>
              <a:t>Current users familiar with AGIIS</a:t>
            </a:r>
          </a:p>
          <a:p>
            <a:pPr marL="385763" lvl="1" indent="-128588">
              <a:buClrTx/>
            </a:pPr>
            <a:r>
              <a:rPr lang="en-US" sz="1200" dirty="0"/>
              <a:t>Full AGIIS subscriber members of AgGateway</a:t>
            </a:r>
          </a:p>
          <a:p>
            <a:pPr marL="385763" lvl="1" indent="-128588">
              <a:buClrTx/>
            </a:pPr>
            <a:r>
              <a:rPr lang="en-US" sz="1200" dirty="0"/>
              <a:t>Subscribing companies – each company can only have one DOC rep </a:t>
            </a:r>
          </a:p>
          <a:p>
            <a:pPr marL="128588" indent="-128588">
              <a:buClrTx/>
            </a:pPr>
            <a:r>
              <a:rPr lang="en-US" sz="1200" dirty="0"/>
              <a:t>Non-Voting Membership</a:t>
            </a:r>
          </a:p>
          <a:p>
            <a:pPr marL="385763" lvl="1" indent="-128588">
              <a:buClrTx/>
            </a:pPr>
            <a:r>
              <a:rPr lang="en-US" sz="1200" dirty="0"/>
              <a:t>AgGateway staff representative(s)</a:t>
            </a:r>
          </a:p>
          <a:p>
            <a:pPr marL="385763" lvl="1" indent="-128588">
              <a:buClrTx/>
            </a:pPr>
            <a:r>
              <a:rPr lang="en-US" sz="1200" dirty="0"/>
              <a:t>Database hosting company representative</a:t>
            </a:r>
          </a:p>
          <a:p>
            <a:pPr marL="385763" lvl="1" indent="-128588">
              <a:buClrTx/>
            </a:pPr>
            <a:r>
              <a:rPr lang="en-US" sz="1200" dirty="0"/>
              <a:t>Advisory positions</a:t>
            </a:r>
          </a:p>
          <a:p>
            <a:pPr marL="128588" indent="-128588">
              <a:buClrTx/>
            </a:pPr>
            <a:r>
              <a:rPr lang="en-US" sz="1200" dirty="0"/>
              <a:t>Meetings</a:t>
            </a:r>
          </a:p>
          <a:p>
            <a:pPr marL="385763" lvl="1" indent="-128588">
              <a:buClrTx/>
            </a:pPr>
            <a:r>
              <a:rPr lang="en-US" sz="1200" dirty="0"/>
              <a:t>1 – 2 hour call each month</a:t>
            </a:r>
          </a:p>
          <a:p>
            <a:pPr marL="385763" lvl="1" indent="-128588">
              <a:buClrTx/>
            </a:pPr>
            <a:r>
              <a:rPr lang="en-US" sz="1200" dirty="0"/>
              <a:t>1 – 1 hour call each month as needed</a:t>
            </a:r>
          </a:p>
          <a:p>
            <a:pPr marL="0" indent="0">
              <a:buNone/>
            </a:pPr>
            <a:endParaRPr lang="en-US" dirty="0"/>
          </a:p>
          <a:p>
            <a:pPr marL="205740"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31</a:t>
            </a:fld>
            <a:endParaRPr lang="en-US" dirty="0"/>
          </a:p>
        </p:txBody>
      </p:sp>
    </p:spTree>
    <p:extLst>
      <p:ext uri="{BB962C8B-B14F-4D97-AF65-F5344CB8AC3E}">
        <p14:creationId xmlns:p14="http://schemas.microsoft.com/office/powerpoint/2010/main" val="1928138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Current DOC Membership</a:t>
            </a:r>
            <a:r>
              <a:rPr lang="en-US" dirty="0"/>
              <a:t>	</a:t>
            </a:r>
          </a:p>
        </p:txBody>
      </p:sp>
      <p:sp>
        <p:nvSpPr>
          <p:cNvPr id="3" name="Content Placeholder 2"/>
          <p:cNvSpPr>
            <a:spLocks noGrp="1"/>
          </p:cNvSpPr>
          <p:nvPr>
            <p:ph idx="1"/>
          </p:nvPr>
        </p:nvSpPr>
        <p:spPr>
          <a:xfrm>
            <a:off x="824502" y="1514476"/>
            <a:ext cx="6833599" cy="3343274"/>
          </a:xfrm>
        </p:spPr>
        <p:txBody>
          <a:bodyPr>
            <a:noAutofit/>
          </a:bodyPr>
          <a:lstStyle/>
          <a:p>
            <a:pPr marL="0" indent="0">
              <a:buNone/>
            </a:pPr>
            <a:endParaRPr lang="en-US" dirty="0"/>
          </a:p>
          <a:p>
            <a:pPr marL="205740" lvl="1"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32</a:t>
            </a:fld>
            <a:endParaRPr lang="en-US" dirty="0"/>
          </a:p>
        </p:txBody>
      </p:sp>
      <p:pic>
        <p:nvPicPr>
          <p:cNvPr id="6" name="Picture 5">
            <a:extLst>
              <a:ext uri="{FF2B5EF4-FFF2-40B4-BE49-F238E27FC236}">
                <a16:creationId xmlns:a16="http://schemas.microsoft.com/office/drawing/2014/main" id="{E84AF290-75FA-4E0A-BB11-2DCB5AAF5ACE}"/>
              </a:ext>
            </a:extLst>
          </p:cNvPr>
          <p:cNvPicPr>
            <a:picLocks noChangeAspect="1"/>
          </p:cNvPicPr>
          <p:nvPr/>
        </p:nvPicPr>
        <p:blipFill>
          <a:blip r:embed="rId3"/>
          <a:stretch>
            <a:fillRect/>
          </a:stretch>
        </p:blipFill>
        <p:spPr>
          <a:xfrm>
            <a:off x="76200" y="1303856"/>
            <a:ext cx="9120154" cy="2535787"/>
          </a:xfrm>
          <a:prstGeom prst="rect">
            <a:avLst/>
          </a:prstGeom>
        </p:spPr>
      </p:pic>
    </p:spTree>
    <p:extLst>
      <p:ext uri="{BB962C8B-B14F-4D97-AF65-F5344CB8AC3E}">
        <p14:creationId xmlns:p14="http://schemas.microsoft.com/office/powerpoint/2010/main" val="60832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65000"/>
                    <a:lumOff val="35000"/>
                  </a:schemeClr>
                </a:solidFill>
              </a:rPr>
              <a:t>How we ensure quality</a:t>
            </a:r>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33</a:t>
            </a:fld>
            <a:endParaRPr lang="en-US" dirty="0"/>
          </a:p>
        </p:txBody>
      </p:sp>
    </p:spTree>
    <p:extLst>
      <p:ext uri="{BB962C8B-B14F-4D97-AF65-F5344CB8AC3E}">
        <p14:creationId xmlns:p14="http://schemas.microsoft.com/office/powerpoint/2010/main" val="30945088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65000"/>
                    <a:lumOff val="35000"/>
                  </a:schemeClr>
                </a:solidFill>
              </a:rPr>
              <a:t>Strategy</a:t>
            </a:r>
            <a:r>
              <a:rPr lang="en-US" dirty="0"/>
              <a:t> </a:t>
            </a:r>
          </a:p>
        </p:txBody>
      </p:sp>
      <p:sp>
        <p:nvSpPr>
          <p:cNvPr id="3" name="Content Placeholder 2"/>
          <p:cNvSpPr>
            <a:spLocks noGrp="1"/>
          </p:cNvSpPr>
          <p:nvPr>
            <p:ph idx="1"/>
          </p:nvPr>
        </p:nvSpPr>
        <p:spPr>
          <a:xfrm>
            <a:off x="1389695" y="1639139"/>
            <a:ext cx="4400550" cy="3657600"/>
          </a:xfrm>
        </p:spPr>
        <p:txBody>
          <a:bodyPr>
            <a:normAutofit/>
          </a:bodyPr>
          <a:lstStyle/>
          <a:p>
            <a:pPr>
              <a:buClr>
                <a:schemeClr val="tx1"/>
              </a:buClr>
            </a:pPr>
            <a:r>
              <a:rPr lang="en-US" sz="1800" dirty="0"/>
              <a:t>System Edits</a:t>
            </a:r>
          </a:p>
          <a:p>
            <a:pPr>
              <a:buClr>
                <a:schemeClr val="tx1"/>
              </a:buClr>
            </a:pPr>
            <a:r>
              <a:rPr lang="en-US" sz="1800" dirty="0"/>
              <a:t>Member Services Support</a:t>
            </a:r>
          </a:p>
          <a:p>
            <a:pPr>
              <a:buClr>
                <a:schemeClr val="tx1"/>
              </a:buClr>
            </a:pPr>
            <a:r>
              <a:rPr lang="en-US" sz="1800" dirty="0"/>
              <a:t>Subscriber Support</a:t>
            </a:r>
          </a:p>
          <a:p>
            <a:pPr>
              <a:buClr>
                <a:schemeClr val="tx1"/>
              </a:buClr>
            </a:pPr>
            <a:r>
              <a:rPr lang="en-US" sz="1800" dirty="0"/>
              <a:t>Education</a:t>
            </a: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938" y="1182836"/>
            <a:ext cx="2417508" cy="1810798"/>
          </a:xfrm>
          <a:prstGeom prst="rect">
            <a:avLst/>
          </a:prstGeom>
        </p:spPr>
      </p:pic>
    </p:spTree>
    <p:extLst>
      <p:ext uri="{BB962C8B-B14F-4D97-AF65-F5344CB8AC3E}">
        <p14:creationId xmlns:p14="http://schemas.microsoft.com/office/powerpoint/2010/main" val="562533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6" y="354246"/>
            <a:ext cx="7886700" cy="543939"/>
          </a:xfrm>
        </p:spPr>
        <p:txBody>
          <a:bodyPr>
            <a:normAutofit fontScale="90000"/>
          </a:bodyPr>
          <a:lstStyle/>
          <a:p>
            <a:r>
              <a:rPr lang="en-US" sz="3000" dirty="0">
                <a:solidFill>
                  <a:schemeClr val="tx1">
                    <a:lumMod val="65000"/>
                    <a:lumOff val="35000"/>
                  </a:schemeClr>
                </a:solidFill>
              </a:rPr>
              <a:t>System Edits</a:t>
            </a:r>
          </a:p>
        </p:txBody>
      </p:sp>
      <p:sp>
        <p:nvSpPr>
          <p:cNvPr id="3" name="Content Placeholder 2"/>
          <p:cNvSpPr>
            <a:spLocks noGrp="1"/>
          </p:cNvSpPr>
          <p:nvPr>
            <p:ph idx="1"/>
          </p:nvPr>
        </p:nvSpPr>
        <p:spPr>
          <a:xfrm>
            <a:off x="304800" y="1015479"/>
            <a:ext cx="7886700" cy="3176312"/>
          </a:xfrm>
        </p:spPr>
        <p:txBody>
          <a:bodyPr>
            <a:normAutofit fontScale="92500" lnSpcReduction="20000"/>
          </a:bodyPr>
          <a:lstStyle/>
          <a:p>
            <a:pPr>
              <a:buClr>
                <a:schemeClr val="tx1"/>
              </a:buClr>
            </a:pPr>
            <a:r>
              <a:rPr lang="en-US" sz="1950" dirty="0"/>
              <a:t>Standard File Formats</a:t>
            </a:r>
          </a:p>
          <a:p>
            <a:pPr>
              <a:buClr>
                <a:schemeClr val="tx1"/>
              </a:buClr>
            </a:pPr>
            <a:r>
              <a:rPr lang="en-US" sz="1950" dirty="0"/>
              <a:t>Address Standardization (online and bulk)</a:t>
            </a:r>
          </a:p>
          <a:p>
            <a:pPr>
              <a:buClr>
                <a:schemeClr val="tx1"/>
              </a:buClr>
            </a:pPr>
            <a:r>
              <a:rPr lang="en-US" sz="1950" dirty="0"/>
              <a:t>Substandard data edits (name and address)</a:t>
            </a:r>
          </a:p>
          <a:p>
            <a:pPr lvl="1">
              <a:buClr>
                <a:schemeClr val="tx1"/>
              </a:buClr>
            </a:pPr>
            <a:r>
              <a:rPr lang="en-US" sz="1950" dirty="0"/>
              <a:t>160 plus edits</a:t>
            </a:r>
          </a:p>
          <a:p>
            <a:pPr>
              <a:buClr>
                <a:schemeClr val="tx1"/>
              </a:buClr>
            </a:pPr>
            <a:r>
              <a:rPr lang="en-US" sz="1950" dirty="0"/>
              <a:t>Annual Maintenance</a:t>
            </a:r>
          </a:p>
          <a:p>
            <a:pPr lvl="1">
              <a:buClr>
                <a:schemeClr val="tx1"/>
              </a:buClr>
            </a:pPr>
            <a:r>
              <a:rPr lang="en-US" sz="1950" dirty="0"/>
              <a:t>LACS/NCOA</a:t>
            </a:r>
          </a:p>
          <a:p>
            <a:pPr lvl="1">
              <a:buClr>
                <a:schemeClr val="tx1"/>
              </a:buClr>
            </a:pPr>
            <a:r>
              <a:rPr lang="en-US" sz="1950" dirty="0"/>
              <a:t>Inactivating Entities with no Subscriber Cross-Reference</a:t>
            </a:r>
          </a:p>
          <a:p>
            <a:pPr lvl="1">
              <a:buClr>
                <a:schemeClr val="tx1"/>
              </a:buClr>
            </a:pPr>
            <a:r>
              <a:rPr lang="en-US" sz="1950" dirty="0"/>
              <a:t>City/State Maintenance</a:t>
            </a:r>
          </a:p>
          <a:p>
            <a:pPr lvl="1">
              <a:buClr>
                <a:schemeClr val="tx1"/>
              </a:buClr>
            </a:pPr>
            <a:r>
              <a:rPr lang="en-US" sz="1950" dirty="0"/>
              <a:t>Address Standardization</a:t>
            </a:r>
          </a:p>
          <a:p>
            <a:pPr lvl="1">
              <a:buClr>
                <a:schemeClr val="tx1"/>
              </a:buClr>
            </a:pPr>
            <a:r>
              <a:rPr lang="en-US" sz="1950" dirty="0"/>
              <a:t>Entity De-duplication </a:t>
            </a:r>
          </a:p>
          <a:p>
            <a:pPr lvl="2">
              <a:buClr>
                <a:schemeClr val="tx1"/>
              </a:buClr>
            </a:pPr>
            <a:r>
              <a:rPr lang="en-US" sz="1950" dirty="0"/>
              <a:t>Includes survivorship priority</a:t>
            </a:r>
          </a:p>
          <a:p>
            <a:pPr marL="342900" lvl="1" indent="0">
              <a:buNone/>
            </a:pPr>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961" y="985822"/>
            <a:ext cx="1964531" cy="1657208"/>
          </a:xfrm>
          <a:prstGeom prst="rect">
            <a:avLst/>
          </a:prstGeom>
        </p:spPr>
      </p:pic>
    </p:spTree>
    <p:extLst>
      <p:ext uri="{BB962C8B-B14F-4D97-AF65-F5344CB8AC3E}">
        <p14:creationId xmlns:p14="http://schemas.microsoft.com/office/powerpoint/2010/main" val="2437464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7886700" cy="590173"/>
          </a:xfrm>
        </p:spPr>
        <p:txBody>
          <a:bodyPr>
            <a:normAutofit fontScale="90000"/>
          </a:bodyPr>
          <a:lstStyle/>
          <a:p>
            <a:r>
              <a:rPr lang="en-US" dirty="0">
                <a:solidFill>
                  <a:schemeClr val="tx1">
                    <a:lumMod val="65000"/>
                    <a:lumOff val="35000"/>
                  </a:schemeClr>
                </a:solidFill>
              </a:rPr>
              <a:t>System Edits - Continued</a:t>
            </a:r>
          </a:p>
        </p:txBody>
      </p:sp>
      <p:sp>
        <p:nvSpPr>
          <p:cNvPr id="3" name="Content Placeholder 2"/>
          <p:cNvSpPr>
            <a:spLocks noGrp="1"/>
          </p:cNvSpPr>
          <p:nvPr>
            <p:ph idx="1"/>
          </p:nvPr>
        </p:nvSpPr>
        <p:spPr>
          <a:xfrm>
            <a:off x="628650" y="1047750"/>
            <a:ext cx="7886700" cy="3176312"/>
          </a:xfrm>
        </p:spPr>
        <p:txBody>
          <a:bodyPr>
            <a:normAutofit fontScale="92500" lnSpcReduction="20000"/>
          </a:bodyPr>
          <a:lstStyle/>
          <a:p>
            <a:pPr>
              <a:buClr>
                <a:schemeClr val="tx1"/>
              </a:buClr>
            </a:pPr>
            <a:r>
              <a:rPr lang="en-US" sz="1950" dirty="0"/>
              <a:t>Address and Name matching (bulk)</a:t>
            </a:r>
          </a:p>
          <a:p>
            <a:pPr lvl="1">
              <a:buClr>
                <a:schemeClr val="tx1"/>
              </a:buClr>
            </a:pPr>
            <a:r>
              <a:rPr lang="en-US" sz="1950" dirty="0"/>
              <a:t>Utilize matching software</a:t>
            </a:r>
          </a:p>
          <a:p>
            <a:pPr>
              <a:buClr>
                <a:schemeClr val="tx1"/>
              </a:buClr>
            </a:pPr>
            <a:r>
              <a:rPr lang="en-US" sz="1950" dirty="0"/>
              <a:t>Potential Duplicate detection (website and web services)</a:t>
            </a:r>
          </a:p>
          <a:p>
            <a:pPr>
              <a:buClr>
                <a:schemeClr val="tx1"/>
              </a:buClr>
            </a:pPr>
            <a:r>
              <a:rPr lang="en-US" sz="1950" dirty="0"/>
              <a:t>Exact Duplicate detection (website and web services)</a:t>
            </a:r>
          </a:p>
          <a:p>
            <a:pPr>
              <a:buClr>
                <a:schemeClr val="tx1"/>
              </a:buClr>
            </a:pPr>
            <a:r>
              <a:rPr lang="en-US" sz="1950" dirty="0"/>
              <a:t>Required fields enforcement</a:t>
            </a:r>
          </a:p>
          <a:p>
            <a:pPr lvl="1">
              <a:buClr>
                <a:schemeClr val="tx1"/>
              </a:buClr>
            </a:pPr>
            <a:r>
              <a:rPr lang="en-US" sz="1950" dirty="0"/>
              <a:t>Example: Entities with a classification of a business require a physical address.</a:t>
            </a:r>
          </a:p>
          <a:p>
            <a:pPr>
              <a:buClr>
                <a:schemeClr val="tx1"/>
              </a:buClr>
            </a:pPr>
            <a:r>
              <a:rPr lang="en-US" sz="1950" dirty="0"/>
              <a:t>Entity Dispute Resolution process</a:t>
            </a:r>
          </a:p>
          <a:p>
            <a:pPr lvl="1">
              <a:buClr>
                <a:schemeClr val="tx1"/>
              </a:buClr>
            </a:pPr>
            <a:r>
              <a:rPr lang="en-US" sz="1950" dirty="0"/>
              <a:t>If more than one subscriber requests a change to the same element(s) (name, address, location name, location description or phone) of an entity within a 60-day calendar period, the request will be in “dispute."</a:t>
            </a:r>
          </a:p>
          <a:p>
            <a:endParaRPr lang="en-US" dirty="0"/>
          </a:p>
          <a:p>
            <a:endParaRPr lang="en-US" dirty="0"/>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36</a:t>
            </a:fld>
            <a:endParaRPr lang="en-US" dirty="0"/>
          </a:p>
        </p:txBody>
      </p:sp>
    </p:spTree>
    <p:extLst>
      <p:ext uri="{BB962C8B-B14F-4D97-AF65-F5344CB8AC3E}">
        <p14:creationId xmlns:p14="http://schemas.microsoft.com/office/powerpoint/2010/main" val="88348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Member Services Support</a:t>
            </a:r>
          </a:p>
        </p:txBody>
      </p:sp>
      <p:sp>
        <p:nvSpPr>
          <p:cNvPr id="3" name="Content Placeholder 2"/>
          <p:cNvSpPr>
            <a:spLocks noGrp="1"/>
          </p:cNvSpPr>
          <p:nvPr>
            <p:ph idx="1"/>
          </p:nvPr>
        </p:nvSpPr>
        <p:spPr>
          <a:xfrm>
            <a:off x="457200" y="1200150"/>
            <a:ext cx="7886700" cy="3495550"/>
          </a:xfrm>
        </p:spPr>
        <p:txBody>
          <a:bodyPr>
            <a:normAutofit fontScale="70000" lnSpcReduction="20000"/>
          </a:bodyPr>
          <a:lstStyle/>
          <a:p>
            <a:pPr>
              <a:buClr>
                <a:schemeClr val="tx1"/>
              </a:buClr>
            </a:pPr>
            <a:r>
              <a:rPr lang="en-US" dirty="0"/>
              <a:t>Verification</a:t>
            </a:r>
          </a:p>
          <a:p>
            <a:pPr lvl="1">
              <a:buClr>
                <a:schemeClr val="tx1"/>
              </a:buClr>
            </a:pPr>
            <a:r>
              <a:rPr lang="en-US" dirty="0"/>
              <a:t>Tier 1 – Internet Searches</a:t>
            </a:r>
          </a:p>
          <a:p>
            <a:pPr lvl="1">
              <a:buClr>
                <a:schemeClr val="tx1"/>
              </a:buClr>
            </a:pPr>
            <a:r>
              <a:rPr lang="en-US" dirty="0"/>
              <a:t>Tier 2 – Phone or email </a:t>
            </a:r>
          </a:p>
          <a:p>
            <a:pPr>
              <a:buClr>
                <a:schemeClr val="tx1"/>
              </a:buClr>
            </a:pPr>
            <a:r>
              <a:rPr lang="en-US" dirty="0"/>
              <a:t>Address Override review</a:t>
            </a:r>
          </a:p>
          <a:p>
            <a:pPr>
              <a:buClr>
                <a:schemeClr val="tx1"/>
              </a:buClr>
            </a:pPr>
            <a:r>
              <a:rPr lang="en-US" dirty="0"/>
              <a:t>Exact Duplicate detection review</a:t>
            </a:r>
          </a:p>
          <a:p>
            <a:pPr lvl="1">
              <a:buClr>
                <a:schemeClr val="tx1"/>
              </a:buClr>
            </a:pPr>
            <a:r>
              <a:rPr lang="en-US" dirty="0"/>
              <a:t>Add requests</a:t>
            </a:r>
          </a:p>
          <a:p>
            <a:pPr>
              <a:buClr>
                <a:schemeClr val="tx1"/>
              </a:buClr>
            </a:pPr>
            <a:r>
              <a:rPr lang="en-US" dirty="0"/>
              <a:t>Reported Duplicate review</a:t>
            </a:r>
          </a:p>
          <a:p>
            <a:pPr lvl="1">
              <a:buClr>
                <a:schemeClr val="tx1"/>
              </a:buClr>
            </a:pPr>
            <a:r>
              <a:rPr lang="en-US" dirty="0"/>
              <a:t>Survivorship rules</a:t>
            </a:r>
          </a:p>
          <a:p>
            <a:pPr lvl="1">
              <a:buClr>
                <a:schemeClr val="tx1"/>
              </a:buClr>
            </a:pPr>
            <a:r>
              <a:rPr lang="en-US" dirty="0"/>
              <a:t>Business Rule Review</a:t>
            </a:r>
          </a:p>
          <a:p>
            <a:pPr lvl="1">
              <a:buClr>
                <a:schemeClr val="tx1"/>
              </a:buClr>
            </a:pPr>
            <a:r>
              <a:rPr lang="en-US" dirty="0"/>
              <a:t>Data Harvesting</a:t>
            </a:r>
          </a:p>
          <a:p>
            <a:pPr lvl="1">
              <a:buClr>
                <a:schemeClr val="tx1"/>
              </a:buClr>
            </a:pPr>
            <a:r>
              <a:rPr lang="en-US" dirty="0"/>
              <a:t>Results emailed</a:t>
            </a:r>
          </a:p>
          <a:p>
            <a:pPr>
              <a:buClr>
                <a:schemeClr val="tx1"/>
              </a:buClr>
            </a:pPr>
            <a:r>
              <a:rPr lang="en-US" dirty="0"/>
              <a:t>Entity Dispute Resolution process</a:t>
            </a:r>
          </a:p>
          <a:p>
            <a:pPr lvl="1">
              <a:buClr>
                <a:schemeClr val="tx1"/>
              </a:buClr>
            </a:pPr>
            <a:r>
              <a:rPr lang="en-US" dirty="0"/>
              <a:t>Member Services verify the disputed fields based on the current verification processes.</a:t>
            </a:r>
          </a:p>
          <a:p>
            <a:endParaRPr lang="en-US" dirty="0"/>
          </a:p>
          <a:p>
            <a:pPr marL="0" indent="0">
              <a:buNone/>
            </a:pPr>
            <a:endParaRPr lang="en-US" dirty="0">
              <a:solidFill>
                <a:srgbClr val="FF0000"/>
              </a:solidFill>
            </a:endParaRPr>
          </a:p>
          <a:p>
            <a:endParaRPr lang="en-US" dirty="0"/>
          </a:p>
          <a:p>
            <a:endParaRPr lang="en-US" dirty="0"/>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37</a:t>
            </a:fld>
            <a:endParaRPr lang="en-US" dirty="0"/>
          </a:p>
        </p:txBody>
      </p:sp>
      <p:pic>
        <p:nvPicPr>
          <p:cNvPr id="2050" name="Picture 2">
            <a:extLst>
              <a:ext uri="{FF2B5EF4-FFF2-40B4-BE49-F238E27FC236}">
                <a16:creationId xmlns:a16="http://schemas.microsoft.com/office/drawing/2014/main" id="{075D5746-8B23-40BE-82E8-FAC6C0356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780" y="1878794"/>
            <a:ext cx="1071563" cy="1278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8BBC69-5FED-4862-B396-545F0218A4F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284" y="1883478"/>
            <a:ext cx="1071563" cy="1274047"/>
          </a:xfrm>
          <a:prstGeom prst="rect">
            <a:avLst/>
          </a:prstGeom>
          <a:noFill/>
          <a:ln>
            <a:noFill/>
          </a:ln>
        </p:spPr>
      </p:pic>
      <p:pic>
        <p:nvPicPr>
          <p:cNvPr id="9" name="Picture 8">
            <a:extLst>
              <a:ext uri="{FF2B5EF4-FFF2-40B4-BE49-F238E27FC236}">
                <a16:creationId xmlns:a16="http://schemas.microsoft.com/office/drawing/2014/main" id="{4067AD4A-5426-4DB2-84E0-3D87AE6024E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1790" y="1883479"/>
            <a:ext cx="970457" cy="1274046"/>
          </a:xfrm>
          <a:prstGeom prst="rect">
            <a:avLst/>
          </a:prstGeom>
          <a:noFill/>
          <a:ln>
            <a:noFill/>
          </a:ln>
        </p:spPr>
      </p:pic>
      <p:sp>
        <p:nvSpPr>
          <p:cNvPr id="6" name="TextBox 5">
            <a:extLst>
              <a:ext uri="{FF2B5EF4-FFF2-40B4-BE49-F238E27FC236}">
                <a16:creationId xmlns:a16="http://schemas.microsoft.com/office/drawing/2014/main" id="{13B47EB7-C47D-41C9-A25C-57B1EA0A2280}"/>
              </a:ext>
            </a:extLst>
          </p:cNvPr>
          <p:cNvSpPr txBox="1"/>
          <p:nvPr/>
        </p:nvSpPr>
        <p:spPr>
          <a:xfrm>
            <a:off x="4806780" y="3157525"/>
            <a:ext cx="3295466" cy="300082"/>
          </a:xfrm>
          <a:prstGeom prst="rect">
            <a:avLst/>
          </a:prstGeom>
          <a:noFill/>
        </p:spPr>
        <p:txBody>
          <a:bodyPr wrap="square" rtlCol="0">
            <a:spAutoFit/>
          </a:bodyPr>
          <a:lstStyle/>
          <a:p>
            <a:r>
              <a:rPr lang="en-US" sz="1350" dirty="0"/>
              <a:t>         </a:t>
            </a:r>
            <a:r>
              <a:rPr lang="en-US" sz="1350" b="1" dirty="0"/>
              <a:t>Chris                     Nikki               Kimberly        </a:t>
            </a:r>
          </a:p>
        </p:txBody>
      </p:sp>
    </p:spTree>
    <p:extLst>
      <p:ext uri="{BB962C8B-B14F-4D97-AF65-F5344CB8AC3E}">
        <p14:creationId xmlns:p14="http://schemas.microsoft.com/office/powerpoint/2010/main" val="3937388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Subscriber Support</a:t>
            </a:r>
          </a:p>
        </p:txBody>
      </p:sp>
      <p:sp>
        <p:nvSpPr>
          <p:cNvPr id="3" name="Content Placeholder 2"/>
          <p:cNvSpPr>
            <a:spLocks noGrp="1"/>
          </p:cNvSpPr>
          <p:nvPr>
            <p:ph idx="1"/>
          </p:nvPr>
        </p:nvSpPr>
        <p:spPr>
          <a:xfrm>
            <a:off x="628650" y="1200150"/>
            <a:ext cx="7886700" cy="3176312"/>
          </a:xfrm>
        </p:spPr>
        <p:txBody>
          <a:bodyPr>
            <a:normAutofit fontScale="70000" lnSpcReduction="20000"/>
          </a:bodyPr>
          <a:lstStyle/>
          <a:p>
            <a:pPr>
              <a:buClr>
                <a:schemeClr val="tx1"/>
              </a:buClr>
            </a:pPr>
            <a:r>
              <a:rPr lang="en-US" dirty="0"/>
              <a:t>Submission of quality data</a:t>
            </a:r>
          </a:p>
          <a:p>
            <a:pPr lvl="1">
              <a:buClr>
                <a:schemeClr val="tx1"/>
              </a:buClr>
            </a:pPr>
            <a:r>
              <a:rPr lang="en-US" dirty="0">
                <a:latin typeface="Calibri" pitchFamily="34" charset="0"/>
                <a:cs typeface="Calibri" pitchFamily="34" charset="0"/>
              </a:rPr>
              <a:t>Establish Standards when sending data to AGIIS</a:t>
            </a:r>
          </a:p>
          <a:p>
            <a:pPr lvl="1">
              <a:buClr>
                <a:schemeClr val="tx1"/>
              </a:buClr>
            </a:pPr>
            <a:r>
              <a:rPr lang="en-US" dirty="0">
                <a:latin typeface="Calibri" pitchFamily="34" charset="0"/>
                <a:cs typeface="Calibri" pitchFamily="34" charset="0"/>
              </a:rPr>
              <a:t>Establish an internal identifier to industry Identifier x-ref</a:t>
            </a:r>
          </a:p>
          <a:p>
            <a:pPr lvl="1">
              <a:buClr>
                <a:schemeClr val="tx1"/>
              </a:buClr>
            </a:pPr>
            <a:r>
              <a:rPr lang="en-US" dirty="0">
                <a:latin typeface="Calibri" pitchFamily="34" charset="0"/>
                <a:cs typeface="Calibri" pitchFamily="34" charset="0"/>
              </a:rPr>
              <a:t>Establish an Entity Update Process</a:t>
            </a:r>
            <a:endParaRPr lang="en-US" dirty="0"/>
          </a:p>
          <a:p>
            <a:pPr>
              <a:buClr>
                <a:schemeClr val="tx1"/>
              </a:buClr>
            </a:pPr>
            <a:r>
              <a:rPr lang="en-US" dirty="0"/>
              <a:t>Subscriber Owned locations (GS1 Prefix)</a:t>
            </a:r>
          </a:p>
          <a:p>
            <a:pPr>
              <a:buClr>
                <a:schemeClr val="tx1"/>
              </a:buClr>
            </a:pPr>
            <a:r>
              <a:rPr lang="en-US" dirty="0"/>
              <a:t>Self Verified </a:t>
            </a:r>
          </a:p>
          <a:p>
            <a:pPr lvl="1">
              <a:buClr>
                <a:schemeClr val="tx1"/>
              </a:buClr>
            </a:pPr>
            <a:r>
              <a:rPr lang="en-US" dirty="0"/>
              <a:t>Verified by the entity themselves or an authorized source</a:t>
            </a:r>
          </a:p>
          <a:p>
            <a:pPr>
              <a:buClr>
                <a:schemeClr val="tx1"/>
              </a:buClr>
            </a:pPr>
            <a:r>
              <a:rPr lang="en-US" dirty="0"/>
              <a:t>Providing updates (entities and products)</a:t>
            </a:r>
          </a:p>
          <a:p>
            <a:pPr>
              <a:buClr>
                <a:schemeClr val="tx1"/>
              </a:buClr>
            </a:pPr>
            <a:r>
              <a:rPr lang="en-US" dirty="0"/>
              <a:t>Notifying Product owners of inaccurate data</a:t>
            </a:r>
          </a:p>
          <a:p>
            <a:pPr>
              <a:buClr>
                <a:schemeClr val="tx1"/>
              </a:buClr>
            </a:pPr>
            <a:r>
              <a:rPr lang="en-US" dirty="0"/>
              <a:t>Applying entity updates to internal systems</a:t>
            </a:r>
          </a:p>
          <a:p>
            <a:pPr>
              <a:buClr>
                <a:schemeClr val="tx1"/>
              </a:buClr>
            </a:pPr>
            <a:r>
              <a:rPr lang="en-US" dirty="0"/>
              <a:t>Subscriber Synchronization</a:t>
            </a:r>
          </a:p>
          <a:p>
            <a:pPr>
              <a:buClr>
                <a:schemeClr val="tx1"/>
              </a:buClr>
            </a:pPr>
            <a:r>
              <a:rPr lang="en-US" dirty="0"/>
              <a:t>Duplicate Reporting</a:t>
            </a:r>
          </a:p>
          <a:p>
            <a:pPr marL="0" indent="0">
              <a:buNone/>
            </a:pPr>
            <a:endParaRPr lang="en-US" dirty="0"/>
          </a:p>
          <a:p>
            <a:endParaRPr lang="en-US" dirty="0"/>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38</a:t>
            </a:fld>
            <a:endParaRPr lang="en-US" dirty="0"/>
          </a:p>
        </p:txBody>
      </p:sp>
    </p:spTree>
    <p:extLst>
      <p:ext uri="{BB962C8B-B14F-4D97-AF65-F5344CB8AC3E}">
        <p14:creationId xmlns:p14="http://schemas.microsoft.com/office/powerpoint/2010/main" val="4044737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3407"/>
            <a:ext cx="7886700" cy="460863"/>
          </a:xfrm>
        </p:spPr>
        <p:txBody>
          <a:bodyPr>
            <a:normAutofit fontScale="90000"/>
          </a:bodyPr>
          <a:lstStyle/>
          <a:p>
            <a:r>
              <a:rPr lang="en-US" dirty="0">
                <a:solidFill>
                  <a:schemeClr val="tx1">
                    <a:lumMod val="65000"/>
                    <a:lumOff val="35000"/>
                  </a:schemeClr>
                </a:solidFill>
              </a:rPr>
              <a:t>Education</a:t>
            </a:r>
            <a:r>
              <a:rPr lang="en-US" dirty="0"/>
              <a:t>	</a:t>
            </a:r>
          </a:p>
        </p:txBody>
      </p:sp>
      <p:sp>
        <p:nvSpPr>
          <p:cNvPr id="3" name="Content Placeholder 2"/>
          <p:cNvSpPr>
            <a:spLocks noGrp="1"/>
          </p:cNvSpPr>
          <p:nvPr>
            <p:ph idx="1"/>
          </p:nvPr>
        </p:nvSpPr>
        <p:spPr>
          <a:xfrm>
            <a:off x="506003" y="895350"/>
            <a:ext cx="6833599" cy="3450431"/>
          </a:xfrm>
        </p:spPr>
        <p:txBody>
          <a:bodyPr>
            <a:noAutofit/>
          </a:bodyPr>
          <a:lstStyle/>
          <a:p>
            <a:r>
              <a:rPr lang="en-US" sz="1050" dirty="0"/>
              <a:t>AgGateway Newsletter</a:t>
            </a:r>
          </a:p>
          <a:p>
            <a:r>
              <a:rPr lang="en-US" sz="1050" dirty="0"/>
              <a:t>AgGateway Website</a:t>
            </a:r>
          </a:p>
          <a:p>
            <a:r>
              <a:rPr lang="en-US" sz="1050" dirty="0"/>
              <a:t>White Papers                                                                                             </a:t>
            </a:r>
          </a:p>
          <a:p>
            <a:pPr lvl="1"/>
            <a:r>
              <a:rPr lang="en-US" sz="1050" dirty="0"/>
              <a:t>AGIIS Duplicate Prevention</a:t>
            </a:r>
          </a:p>
          <a:p>
            <a:pPr lvl="1"/>
            <a:r>
              <a:rPr lang="en-US" sz="1050" dirty="0"/>
              <a:t>AGIIS Entity Synchronization</a:t>
            </a:r>
          </a:p>
          <a:p>
            <a:pPr lvl="1"/>
            <a:r>
              <a:rPr lang="en-US" sz="1050" dirty="0"/>
              <a:t>AGIIS Product Synchronization</a:t>
            </a:r>
          </a:p>
          <a:p>
            <a:pPr lvl="1"/>
            <a:r>
              <a:rPr lang="en-US" sz="1050" dirty="0"/>
              <a:t>AGIIS Fact Sheet</a:t>
            </a:r>
          </a:p>
          <a:p>
            <a:r>
              <a:rPr lang="en-US" sz="1050" dirty="0"/>
              <a:t>Release Notes</a:t>
            </a:r>
          </a:p>
          <a:p>
            <a:pPr lvl="1"/>
            <a:r>
              <a:rPr lang="en-US" sz="1050" dirty="0"/>
              <a:t>Detailed information regarding new enhancements</a:t>
            </a:r>
          </a:p>
          <a:p>
            <a:pPr lvl="1"/>
            <a:r>
              <a:rPr lang="en-US" sz="1050" dirty="0"/>
              <a:t>Released each time an enhancement occurs</a:t>
            </a:r>
          </a:p>
          <a:p>
            <a:r>
              <a:rPr lang="en-US" sz="1050" dirty="0">
                <a:cs typeface="Calibri" pitchFamily="34" charset="0"/>
              </a:rPr>
              <a:t>Page level help</a:t>
            </a:r>
          </a:p>
          <a:p>
            <a:pPr lvl="1"/>
            <a:r>
              <a:rPr lang="en-US" sz="1050" dirty="0">
                <a:cs typeface="Calibri" pitchFamily="34" charset="0"/>
              </a:rPr>
              <a:t>Provides detail of every field on the page</a:t>
            </a:r>
          </a:p>
          <a:p>
            <a:pPr lvl="1"/>
            <a:r>
              <a:rPr lang="en-US" sz="1050" dirty="0">
                <a:cs typeface="Calibri" pitchFamily="34" charset="0"/>
              </a:rPr>
              <a:t>Provides tips and tricks on how to navigate the page</a:t>
            </a:r>
          </a:p>
          <a:p>
            <a:pPr lvl="1"/>
            <a:r>
              <a:rPr lang="en-US" sz="1050" dirty="0">
                <a:cs typeface="Calibri" pitchFamily="34" charset="0"/>
              </a:rPr>
              <a:t>Provides details and examples of what needs to be populated in fields</a:t>
            </a:r>
          </a:p>
          <a:p>
            <a:pPr lvl="1"/>
            <a:r>
              <a:rPr lang="en-US" sz="1050" dirty="0">
                <a:cs typeface="Calibri" pitchFamily="34" charset="0"/>
              </a:rPr>
              <a:t>Hover help is used on fields to aid users</a:t>
            </a:r>
          </a:p>
          <a:p>
            <a:r>
              <a:rPr lang="en-US" sz="1050" dirty="0">
                <a:cs typeface="Calibri" pitchFamily="34" charset="0"/>
              </a:rPr>
              <a:t>Tutorials</a:t>
            </a:r>
          </a:p>
          <a:p>
            <a:pPr lvl="1"/>
            <a:r>
              <a:rPr lang="en-US" sz="1050" dirty="0">
                <a:cs typeface="Calibri" pitchFamily="34" charset="0"/>
              </a:rPr>
              <a:t>Tutorials are located under “Help” on the Menu Bar</a:t>
            </a:r>
          </a:p>
          <a:p>
            <a:pPr lvl="1"/>
            <a:r>
              <a:rPr lang="en-US" sz="1050" dirty="0">
                <a:cs typeface="Calibri" pitchFamily="34" charset="0"/>
              </a:rPr>
              <a:t>Covers – General overview, Entities, Products, Admin</a:t>
            </a:r>
          </a:p>
          <a:p>
            <a:pPr marL="205740" lvl="1" indent="0">
              <a:buNone/>
            </a:pPr>
            <a:endParaRPr lang="en-US" sz="1200"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39</a:t>
            </a:fld>
            <a:endParaRPr lang="en-US" dirty="0"/>
          </a:p>
        </p:txBody>
      </p:sp>
      <p:pic>
        <p:nvPicPr>
          <p:cNvPr id="5" name="Picture 4">
            <a:extLst>
              <a:ext uri="{FF2B5EF4-FFF2-40B4-BE49-F238E27FC236}">
                <a16:creationId xmlns:a16="http://schemas.microsoft.com/office/drawing/2014/main" id="{FACE9CC6-7E18-48D3-AADF-890AA54B92D2}"/>
              </a:ext>
            </a:extLst>
          </p:cNvPr>
          <p:cNvPicPr>
            <a:picLocks noChangeAspect="1"/>
          </p:cNvPicPr>
          <p:nvPr/>
        </p:nvPicPr>
        <p:blipFill>
          <a:blip r:embed="rId3"/>
          <a:stretch>
            <a:fillRect/>
          </a:stretch>
        </p:blipFill>
        <p:spPr>
          <a:xfrm>
            <a:off x="5882459" y="908198"/>
            <a:ext cx="1457143" cy="1892857"/>
          </a:xfrm>
          <a:prstGeom prst="rect">
            <a:avLst/>
          </a:prstGeom>
        </p:spPr>
      </p:pic>
    </p:spTree>
    <p:extLst>
      <p:ext uri="{BB962C8B-B14F-4D97-AF65-F5344CB8AC3E}">
        <p14:creationId xmlns:p14="http://schemas.microsoft.com/office/powerpoint/2010/main" val="201228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	</a:t>
            </a:r>
          </a:p>
        </p:txBody>
      </p:sp>
      <p:sp>
        <p:nvSpPr>
          <p:cNvPr id="3" name="Content Placeholder 2"/>
          <p:cNvSpPr>
            <a:spLocks noGrp="1"/>
          </p:cNvSpPr>
          <p:nvPr>
            <p:ph idx="1"/>
          </p:nvPr>
        </p:nvSpPr>
        <p:spPr>
          <a:xfrm>
            <a:off x="838200" y="1512578"/>
            <a:ext cx="6172200" cy="3154808"/>
          </a:xfrm>
        </p:spPr>
        <p:txBody>
          <a:bodyPr>
            <a:noAutofit/>
          </a:bodyPr>
          <a:lstStyle/>
          <a:p>
            <a:pPr marL="411480" lvl="2" indent="0">
              <a:buNone/>
            </a:pPr>
            <a:endParaRPr lang="en-US" dirty="0">
              <a:solidFill>
                <a:srgbClr val="FF0000"/>
              </a:solidFill>
            </a:endParaRPr>
          </a:p>
          <a:p>
            <a:pPr marL="205740" lvl="1" indent="0">
              <a:buNone/>
            </a:pPr>
            <a:endParaRPr lang="en-US" dirty="0">
              <a:solidFill>
                <a:srgbClr val="FF0000"/>
              </a:solidFill>
            </a:endParaRPr>
          </a:p>
          <a:p>
            <a:pPr marL="411480" lvl="2" indent="0">
              <a:buNone/>
            </a:pPr>
            <a:endParaRPr lang="en-US" b="1" dirty="0"/>
          </a:p>
          <a:p>
            <a:pPr marL="0" indent="0">
              <a:buNone/>
            </a:pPr>
            <a:endParaRPr lang="en-US" dirty="0"/>
          </a:p>
          <a:p>
            <a:pPr marL="41148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4</a:t>
            </a:fld>
            <a:endParaRPr lang="en-US" dirty="0"/>
          </a:p>
        </p:txBody>
      </p:sp>
      <p:sp>
        <p:nvSpPr>
          <p:cNvPr id="6" name="TextBox 5">
            <a:extLst>
              <a:ext uri="{FF2B5EF4-FFF2-40B4-BE49-F238E27FC236}">
                <a16:creationId xmlns:a16="http://schemas.microsoft.com/office/drawing/2014/main" id="{7A3261E6-7F03-438F-B8E7-B2852D2DE16B}"/>
              </a:ext>
            </a:extLst>
          </p:cNvPr>
          <p:cNvSpPr txBox="1"/>
          <p:nvPr/>
        </p:nvSpPr>
        <p:spPr>
          <a:xfrm>
            <a:off x="1066800" y="634604"/>
            <a:ext cx="7162800" cy="707886"/>
          </a:xfrm>
          <a:prstGeom prst="rect">
            <a:avLst/>
          </a:prstGeom>
          <a:noFill/>
        </p:spPr>
        <p:txBody>
          <a:bodyPr wrap="square">
            <a:spAutoFit/>
          </a:bodyPr>
          <a:lstStyle/>
          <a:p>
            <a:r>
              <a:rPr lang="en-US" sz="4000" b="1" dirty="0">
                <a:solidFill>
                  <a:schemeClr val="tx2"/>
                </a:solidFill>
                <a:latin typeface="Arial" panose="020B0604020202020204" pitchFamily="34" charset="0"/>
                <a:cs typeface="Arial" panose="020B0604020202020204" pitchFamily="34" charset="0"/>
              </a:rPr>
              <a:t>Current DOC Membership</a:t>
            </a:r>
          </a:p>
        </p:txBody>
      </p:sp>
      <p:pic>
        <p:nvPicPr>
          <p:cNvPr id="8" name="Picture 7">
            <a:extLst>
              <a:ext uri="{FF2B5EF4-FFF2-40B4-BE49-F238E27FC236}">
                <a16:creationId xmlns:a16="http://schemas.microsoft.com/office/drawing/2014/main" id="{8710DC0C-3A16-48D4-9A51-5F39FF70503B}"/>
              </a:ext>
            </a:extLst>
          </p:cNvPr>
          <p:cNvPicPr>
            <a:picLocks noChangeAspect="1"/>
          </p:cNvPicPr>
          <p:nvPr/>
        </p:nvPicPr>
        <p:blipFill>
          <a:blip r:embed="rId3"/>
          <a:stretch>
            <a:fillRect/>
          </a:stretch>
        </p:blipFill>
        <p:spPr>
          <a:xfrm>
            <a:off x="76200" y="1657351"/>
            <a:ext cx="9120154" cy="2535787"/>
          </a:xfrm>
          <a:prstGeom prst="rect">
            <a:avLst/>
          </a:prstGeom>
        </p:spPr>
      </p:pic>
    </p:spTree>
    <p:extLst>
      <p:ext uri="{BB962C8B-B14F-4D97-AF65-F5344CB8AC3E}">
        <p14:creationId xmlns:p14="http://schemas.microsoft.com/office/powerpoint/2010/main" val="4072403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72"/>
            <a:ext cx="7886700" cy="625169"/>
          </a:xfrm>
        </p:spPr>
        <p:txBody>
          <a:bodyPr>
            <a:normAutofit fontScale="90000"/>
          </a:bodyPr>
          <a:lstStyle/>
          <a:p>
            <a:r>
              <a:rPr lang="en-US" dirty="0">
                <a:solidFill>
                  <a:schemeClr val="tx1">
                    <a:lumMod val="65000"/>
                    <a:lumOff val="35000"/>
                  </a:schemeClr>
                </a:solidFill>
              </a:rPr>
              <a:t>Education - Continued </a:t>
            </a:r>
            <a:r>
              <a:rPr lang="en-US" dirty="0"/>
              <a:t>	</a:t>
            </a:r>
          </a:p>
        </p:txBody>
      </p:sp>
      <p:sp>
        <p:nvSpPr>
          <p:cNvPr id="3" name="Content Placeholder 2"/>
          <p:cNvSpPr>
            <a:spLocks noGrp="1"/>
          </p:cNvSpPr>
          <p:nvPr>
            <p:ph idx="1"/>
          </p:nvPr>
        </p:nvSpPr>
        <p:spPr>
          <a:xfrm>
            <a:off x="762000" y="1026751"/>
            <a:ext cx="6833599" cy="3450431"/>
          </a:xfrm>
        </p:spPr>
        <p:txBody>
          <a:bodyPr>
            <a:noAutofit/>
          </a:bodyPr>
          <a:lstStyle/>
          <a:p>
            <a:pPr>
              <a:buClr>
                <a:srgbClr val="00548B"/>
              </a:buClr>
            </a:pPr>
            <a:r>
              <a:rPr lang="en-US" sz="1350" dirty="0">
                <a:cs typeface="Calibri" pitchFamily="34" charset="0"/>
              </a:rPr>
              <a:t>Online Duplicate Training and Certification</a:t>
            </a:r>
          </a:p>
          <a:p>
            <a:pPr lvl="1">
              <a:buClr>
                <a:srgbClr val="00548B"/>
              </a:buClr>
            </a:pPr>
            <a:r>
              <a:rPr lang="en-US" sz="1350" dirty="0">
                <a:cs typeface="Calibri" pitchFamily="34" charset="0"/>
              </a:rPr>
              <a:t>Educates users on AGIIS Business rules</a:t>
            </a:r>
          </a:p>
          <a:p>
            <a:pPr lvl="1">
              <a:buClr>
                <a:srgbClr val="00548B"/>
              </a:buClr>
            </a:pPr>
            <a:r>
              <a:rPr lang="en-US" sz="1350" dirty="0">
                <a:cs typeface="Calibri" pitchFamily="34" charset="0"/>
              </a:rPr>
              <a:t>Informs users on how to identify and report a duplicate</a:t>
            </a:r>
          </a:p>
          <a:p>
            <a:pPr lvl="1">
              <a:buClr>
                <a:srgbClr val="00548B"/>
              </a:buClr>
            </a:pPr>
            <a:r>
              <a:rPr lang="en-US" sz="1350" dirty="0">
                <a:cs typeface="Calibri" pitchFamily="34" charset="0"/>
              </a:rPr>
              <a:t>Certify users to report duplicates </a:t>
            </a:r>
          </a:p>
          <a:p>
            <a:endParaRPr lang="en-US" sz="1950" dirty="0"/>
          </a:p>
          <a:p>
            <a:pPr lvl="1"/>
            <a:endParaRPr lang="en-US" dirty="0"/>
          </a:p>
          <a:p>
            <a:pPr marL="205740" lvl="1" indent="0">
              <a:buNone/>
            </a:pPr>
            <a:endParaRPr lang="en-US" sz="1200"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40</a:t>
            </a:fld>
            <a:endParaRPr lang="en-US" dirty="0"/>
          </a:p>
        </p:txBody>
      </p:sp>
      <p:pic>
        <p:nvPicPr>
          <p:cNvPr id="6" name="Picture 4">
            <a:extLst>
              <a:ext uri="{FF2B5EF4-FFF2-40B4-BE49-F238E27FC236}">
                <a16:creationId xmlns:a16="http://schemas.microsoft.com/office/drawing/2014/main" id="{DA4D591D-85DB-4E97-96DA-8E1A7DA1934C}"/>
              </a:ext>
            </a:extLst>
          </p:cNvPr>
          <p:cNvPicPr>
            <a:picLocks noChangeAspect="1" noChangeArrowheads="1"/>
          </p:cNvPicPr>
          <p:nvPr/>
        </p:nvPicPr>
        <p:blipFill>
          <a:blip r:embed="rId3" cstate="print"/>
          <a:srcRect/>
          <a:stretch>
            <a:fillRect/>
          </a:stretch>
        </p:blipFill>
        <p:spPr bwMode="auto">
          <a:xfrm>
            <a:off x="1346381" y="2560321"/>
            <a:ext cx="1628775" cy="1314450"/>
          </a:xfrm>
          <a:prstGeom prst="rect">
            <a:avLst/>
          </a:prstGeom>
          <a:noFill/>
          <a:ln w="9525">
            <a:noFill/>
            <a:miter lim="800000"/>
            <a:headEnd/>
            <a:tailEnd/>
          </a:ln>
        </p:spPr>
      </p:pic>
      <p:pic>
        <p:nvPicPr>
          <p:cNvPr id="7" name="Picture 2">
            <a:extLst>
              <a:ext uri="{FF2B5EF4-FFF2-40B4-BE49-F238E27FC236}">
                <a16:creationId xmlns:a16="http://schemas.microsoft.com/office/drawing/2014/main" id="{DE92359C-FAF8-4E03-899F-E48EAA25EE5B}"/>
              </a:ext>
            </a:extLst>
          </p:cNvPr>
          <p:cNvPicPr>
            <a:picLocks noChangeAspect="1" noChangeArrowheads="1"/>
          </p:cNvPicPr>
          <p:nvPr/>
        </p:nvPicPr>
        <p:blipFill>
          <a:blip r:embed="rId4" cstate="print"/>
          <a:srcRect/>
          <a:stretch>
            <a:fillRect/>
          </a:stretch>
        </p:blipFill>
        <p:spPr bwMode="auto">
          <a:xfrm>
            <a:off x="4495800" y="2190750"/>
            <a:ext cx="2985417" cy="2389223"/>
          </a:xfrm>
          <a:prstGeom prst="rect">
            <a:avLst/>
          </a:prstGeom>
          <a:noFill/>
          <a:ln w="9525">
            <a:noFill/>
            <a:miter lim="800000"/>
            <a:headEnd/>
            <a:tailEnd/>
          </a:ln>
        </p:spPr>
      </p:pic>
    </p:spTree>
    <p:extLst>
      <p:ext uri="{BB962C8B-B14F-4D97-AF65-F5344CB8AC3E}">
        <p14:creationId xmlns:p14="http://schemas.microsoft.com/office/powerpoint/2010/main" val="3853402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6121"/>
            <a:ext cx="7886700" cy="518014"/>
          </a:xfrm>
        </p:spPr>
        <p:txBody>
          <a:bodyPr>
            <a:normAutofit fontScale="90000"/>
          </a:bodyPr>
          <a:lstStyle/>
          <a:p>
            <a:r>
              <a:rPr lang="en-US" dirty="0">
                <a:solidFill>
                  <a:schemeClr val="tx1">
                    <a:lumMod val="65000"/>
                    <a:lumOff val="35000"/>
                  </a:schemeClr>
                </a:solidFill>
              </a:rPr>
              <a:t>Education - Continued	</a:t>
            </a:r>
          </a:p>
        </p:txBody>
      </p:sp>
      <p:sp>
        <p:nvSpPr>
          <p:cNvPr id="3" name="Content Placeholder 2"/>
          <p:cNvSpPr>
            <a:spLocks noGrp="1"/>
          </p:cNvSpPr>
          <p:nvPr>
            <p:ph idx="1"/>
          </p:nvPr>
        </p:nvSpPr>
        <p:spPr>
          <a:xfrm>
            <a:off x="762000" y="971550"/>
            <a:ext cx="6833599" cy="3450431"/>
          </a:xfrm>
        </p:spPr>
        <p:txBody>
          <a:bodyPr>
            <a:noAutofit/>
          </a:bodyPr>
          <a:lstStyle/>
          <a:p>
            <a:r>
              <a:rPr lang="en-US" sz="1050" dirty="0"/>
              <a:t>Subscriber Training</a:t>
            </a:r>
          </a:p>
          <a:p>
            <a:pPr lvl="1"/>
            <a:r>
              <a:rPr lang="en-US" sz="1050" dirty="0"/>
              <a:t>Website Tour for Subscriber administrators and users</a:t>
            </a:r>
          </a:p>
          <a:p>
            <a:pPr lvl="1"/>
            <a:r>
              <a:rPr lang="en-US" sz="1050" dirty="0"/>
              <a:t>Web Meetings</a:t>
            </a:r>
          </a:p>
          <a:p>
            <a:pPr lvl="2"/>
            <a:r>
              <a:rPr lang="en-US" sz="1050" dirty="0"/>
              <a:t>Product loads</a:t>
            </a:r>
          </a:p>
          <a:p>
            <a:pPr lvl="2"/>
            <a:r>
              <a:rPr lang="en-US" sz="1050" dirty="0"/>
              <a:t>Entity bulk loads</a:t>
            </a:r>
          </a:p>
          <a:p>
            <a:pPr lvl="2"/>
            <a:r>
              <a:rPr lang="en-US" sz="1050" dirty="0"/>
              <a:t>Extracts</a:t>
            </a:r>
          </a:p>
          <a:p>
            <a:pPr lvl="2"/>
            <a:r>
              <a:rPr lang="en-US" sz="1050" dirty="0" err="1"/>
              <a:t>ebMS</a:t>
            </a:r>
            <a:r>
              <a:rPr lang="en-US" sz="1050" dirty="0"/>
              <a:t> profiles</a:t>
            </a:r>
          </a:p>
          <a:p>
            <a:pPr lvl="2"/>
            <a:r>
              <a:rPr lang="en-US" sz="1050" dirty="0"/>
              <a:t>Web Service implementation </a:t>
            </a:r>
          </a:p>
          <a:p>
            <a:pPr lvl="2"/>
            <a:r>
              <a:rPr lang="en-US" sz="1050" dirty="0"/>
              <a:t>Review of existing functionality</a:t>
            </a:r>
          </a:p>
          <a:p>
            <a:pPr lvl="2"/>
            <a:r>
              <a:rPr lang="en-US" sz="1050" dirty="0"/>
              <a:t>Maintaining Subscriber profiles and users</a:t>
            </a:r>
          </a:p>
          <a:p>
            <a:r>
              <a:rPr lang="en-US" sz="1050" dirty="0"/>
              <a:t>Project Support</a:t>
            </a:r>
          </a:p>
          <a:p>
            <a:pPr lvl="1"/>
            <a:r>
              <a:rPr lang="en-US" sz="1050" dirty="0"/>
              <a:t>AGIIS Overview</a:t>
            </a:r>
          </a:p>
          <a:p>
            <a:pPr lvl="1"/>
            <a:r>
              <a:rPr lang="en-US" sz="1050" dirty="0"/>
              <a:t>Project Support</a:t>
            </a:r>
          </a:p>
          <a:p>
            <a:r>
              <a:rPr lang="en-US" sz="1050" dirty="0"/>
              <a:t>Conference Training</a:t>
            </a:r>
          </a:p>
          <a:p>
            <a:pPr lvl="1"/>
            <a:r>
              <a:rPr lang="en-US" sz="1050" dirty="0"/>
              <a:t>Annual </a:t>
            </a:r>
          </a:p>
          <a:p>
            <a:pPr lvl="1"/>
            <a:r>
              <a:rPr lang="en-US" sz="1050" dirty="0"/>
              <a:t>MYM</a:t>
            </a:r>
          </a:p>
          <a:p>
            <a:r>
              <a:rPr lang="en-US" sz="1050" dirty="0"/>
              <a:t>Member Services</a:t>
            </a:r>
          </a:p>
          <a:p>
            <a:pPr lvl="1"/>
            <a:r>
              <a:rPr lang="en-US" sz="1050" dirty="0"/>
              <a:t>866-251-8618 or </a:t>
            </a:r>
            <a:r>
              <a:rPr lang="en-US" sz="1050" dirty="0">
                <a:hlinkClick r:id="rId3"/>
              </a:rPr>
              <a:t>Member.Services@AgGateway.org</a:t>
            </a:r>
            <a:endParaRPr lang="en-US" sz="1050" dirty="0"/>
          </a:p>
          <a:p>
            <a:endParaRPr lang="en-US" sz="1950" dirty="0"/>
          </a:p>
          <a:p>
            <a:pPr lvl="1"/>
            <a:endParaRPr lang="en-US" dirty="0"/>
          </a:p>
          <a:p>
            <a:pPr lvl="1"/>
            <a:r>
              <a:rPr lang="en-US" sz="1200" dirty="0">
                <a:cs typeface="Calibri" pitchFamily="34" charset="0"/>
              </a:rPr>
              <a:t>Covers – General overview, Entities, Products, Admin</a:t>
            </a:r>
          </a:p>
          <a:p>
            <a:pPr marL="205740" lvl="1" indent="0">
              <a:buNone/>
            </a:pPr>
            <a:endParaRPr lang="en-US" sz="1200"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41</a:t>
            </a:fld>
            <a:endParaRPr lang="en-US" dirty="0"/>
          </a:p>
        </p:txBody>
      </p:sp>
    </p:spTree>
    <p:extLst>
      <p:ext uri="{BB962C8B-B14F-4D97-AF65-F5344CB8AC3E}">
        <p14:creationId xmlns:p14="http://schemas.microsoft.com/office/powerpoint/2010/main" val="456267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282304"/>
            <a:ext cx="7886700" cy="1289447"/>
          </a:xfrm>
        </p:spPr>
        <p:txBody>
          <a:bodyPr/>
          <a:lstStyle/>
          <a:p>
            <a:r>
              <a:rPr lang="en-US" dirty="0">
                <a:solidFill>
                  <a:schemeClr val="tx1">
                    <a:lumMod val="65000"/>
                    <a:lumOff val="35000"/>
                  </a:schemeClr>
                </a:solidFill>
              </a:rPr>
              <a:t>Thank You!</a:t>
            </a:r>
          </a:p>
        </p:txBody>
      </p:sp>
      <p:sp>
        <p:nvSpPr>
          <p:cNvPr id="6" name="Text Placeholder 5"/>
          <p:cNvSpPr>
            <a:spLocks noGrp="1"/>
          </p:cNvSpPr>
          <p:nvPr>
            <p:ph type="body" idx="1"/>
          </p:nvPr>
        </p:nvSpPr>
        <p:spPr>
          <a:xfrm>
            <a:off x="1652588" y="3146821"/>
            <a:ext cx="5829300" cy="1428750"/>
          </a:xfrm>
        </p:spPr>
        <p:txBody>
          <a:bodyPr>
            <a:normAutofit/>
          </a:bodyPr>
          <a:lstStyle/>
          <a:p>
            <a:pPr>
              <a:lnSpc>
                <a:spcPct val="120000"/>
              </a:lnSpc>
              <a:spcBef>
                <a:spcPts val="0"/>
              </a:spcBef>
              <a:spcAft>
                <a:spcPts val="450"/>
              </a:spcAft>
            </a:pPr>
            <a:r>
              <a:rPr lang="en-US" sz="1500" dirty="0"/>
              <a:t>For additional information:  </a:t>
            </a:r>
            <a:r>
              <a:rPr lang="en-US" sz="1500" dirty="0">
                <a:hlinkClick r:id="rId3"/>
              </a:rPr>
              <a:t>www.aggateway.org</a:t>
            </a:r>
            <a:endParaRPr lang="en-US" sz="1500" dirty="0"/>
          </a:p>
          <a:p>
            <a:pPr>
              <a:lnSpc>
                <a:spcPct val="120000"/>
              </a:lnSpc>
              <a:spcBef>
                <a:spcPts val="0"/>
              </a:spcBef>
              <a:spcAft>
                <a:spcPts val="450"/>
              </a:spcAft>
            </a:pPr>
            <a:r>
              <a:rPr lang="en-US" sz="1500" dirty="0"/>
              <a:t>Member Services at 866-251-8618 or </a:t>
            </a:r>
            <a:r>
              <a:rPr lang="en-US" sz="1500" dirty="0">
                <a:hlinkClick r:id="rId4"/>
              </a:rPr>
              <a:t>Member.Services@AgGateway.org</a:t>
            </a:r>
            <a:endParaRPr lang="en-US" sz="1500" dirty="0"/>
          </a:p>
          <a:p>
            <a:pPr>
              <a:lnSpc>
                <a:spcPct val="120000"/>
              </a:lnSpc>
              <a:spcBef>
                <a:spcPts val="0"/>
              </a:spcBef>
              <a:spcAft>
                <a:spcPts val="450"/>
              </a:spcAft>
            </a:pPr>
            <a:r>
              <a:rPr lang="en-US" sz="1500" dirty="0"/>
              <a:t>Josh Wall, AGIIS Product Manager, AgGateway at 913-620-8434</a:t>
            </a:r>
          </a:p>
          <a:p>
            <a:pPr>
              <a:lnSpc>
                <a:spcPct val="120000"/>
              </a:lnSpc>
              <a:spcBef>
                <a:spcPts val="0"/>
              </a:spcBef>
              <a:spcAft>
                <a:spcPts val="450"/>
              </a:spcAft>
            </a:pPr>
            <a:endParaRPr lang="en-US" sz="1500" dirty="0"/>
          </a:p>
        </p:txBody>
      </p:sp>
      <p:sp>
        <p:nvSpPr>
          <p:cNvPr id="4" name="Slide Number Placeholder 3"/>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820157-100F-414A-95A0-302F5E199820}" type="slidenum">
              <a:rPr lang="en-US" smtClean="0"/>
              <a:pPr/>
              <a:t>42</a:t>
            </a:fld>
            <a:endParaRPr lang="en-US" dirty="0"/>
          </a:p>
        </p:txBody>
      </p:sp>
    </p:spTree>
    <p:extLst>
      <p:ext uri="{BB962C8B-B14F-4D97-AF65-F5344CB8AC3E}">
        <p14:creationId xmlns:p14="http://schemas.microsoft.com/office/powerpoint/2010/main" val="18384654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44599" y="686686"/>
            <a:ext cx="7886700" cy="474589"/>
          </a:xfrm>
        </p:spPr>
        <p:txBody>
          <a:bodyPr>
            <a:noAutofit/>
          </a:bodyPr>
          <a:lstStyle/>
          <a:p>
            <a:r>
              <a:rPr lang="en-US" dirty="0"/>
              <a:t>Meeting Agenda</a:t>
            </a:r>
          </a:p>
        </p:txBody>
      </p:sp>
      <p:sp>
        <p:nvSpPr>
          <p:cNvPr id="26629" name="Content Placeholder 4"/>
          <p:cNvSpPr>
            <a:spLocks noGrp="1"/>
          </p:cNvSpPr>
          <p:nvPr>
            <p:ph idx="1"/>
          </p:nvPr>
        </p:nvSpPr>
        <p:spPr>
          <a:xfrm>
            <a:off x="625106" y="1428750"/>
            <a:ext cx="7886700" cy="3472433"/>
          </a:xfrm>
        </p:spPr>
        <p:txBody>
          <a:bodyPr/>
          <a:lstStyle/>
          <a:p>
            <a:pPr>
              <a:buClr>
                <a:schemeClr val="tx1"/>
              </a:buClr>
            </a:pPr>
            <a:r>
              <a:rPr lang="en-US" dirty="0">
                <a:cs typeface="Calibri" pitchFamily="34" charset="0"/>
              </a:rPr>
              <a:t>Review DOC Wiki page</a:t>
            </a:r>
          </a:p>
          <a:p>
            <a:pPr>
              <a:buClr>
                <a:schemeClr val="tx1"/>
              </a:buClr>
            </a:pPr>
            <a:r>
              <a:rPr lang="en-US" dirty="0">
                <a:cs typeface="Calibri" pitchFamily="34" charset="0"/>
              </a:rPr>
              <a:t>Enhancement Update</a:t>
            </a:r>
          </a:p>
          <a:p>
            <a:pPr>
              <a:buClr>
                <a:schemeClr val="tx1"/>
              </a:buClr>
            </a:pPr>
            <a:r>
              <a:rPr lang="en-US" dirty="0">
                <a:cs typeface="Calibri" pitchFamily="34" charset="0"/>
              </a:rPr>
              <a:t>General Updates </a:t>
            </a:r>
          </a:p>
          <a:p>
            <a:pPr>
              <a:buClr>
                <a:schemeClr val="tx1"/>
              </a:buClr>
            </a:pPr>
            <a:r>
              <a:rPr lang="en-US" dirty="0">
                <a:cs typeface="Calibri" pitchFamily="34" charset="0"/>
              </a:rPr>
              <a:t>New PCR and Entity Scenario Review</a:t>
            </a:r>
          </a:p>
          <a:p>
            <a:pPr>
              <a:buClr>
                <a:schemeClr val="tx1"/>
              </a:buClr>
            </a:pPr>
            <a:r>
              <a:rPr lang="en-US" dirty="0">
                <a:cs typeface="Calibri" pitchFamily="34" charset="0"/>
              </a:rPr>
              <a:t>GS1 Update</a:t>
            </a:r>
            <a:endParaRPr lang="en-US" dirty="0"/>
          </a:p>
          <a:p>
            <a:endParaRPr lang="en-US" dirty="0"/>
          </a:p>
          <a:p>
            <a:pPr marL="0" indent="0">
              <a:buNone/>
            </a:pPr>
            <a:endParaRPr lang="en-US" dirty="0"/>
          </a:p>
          <a:p>
            <a:endParaRPr lang="en-US" dirty="0"/>
          </a:p>
        </p:txBody>
      </p:sp>
      <p:sp>
        <p:nvSpPr>
          <p:cNvPr id="4" name="Slide Number Placeholder 3"/>
          <p:cNvSpPr>
            <a:spLocks noGrp="1"/>
          </p:cNvSpPr>
          <p:nvPr>
            <p:ph type="sldNum" sz="quarter" idx="4"/>
          </p:nvPr>
        </p:nvSpPr>
        <p:spPr>
          <a:xfrm>
            <a:off x="5715000" y="13716"/>
            <a:ext cx="800100" cy="246888"/>
          </a:xfrm>
          <a:prstGeom prst="rect">
            <a:avLst/>
          </a:prstGeom>
        </p:spPr>
        <p:txBody>
          <a:bodyPr vert="horz" lIns="68580" tIns="34290" rIns="68580" bIns="34290" rtlCol="0" anchor="ctr"/>
          <a:lstStyle>
            <a:defPPr>
              <a:defRPr lang="en-US"/>
            </a:defPPr>
            <a:lvl1pPr marL="0" algn="l" defTabSz="685800" rtl="0" eaLnBrk="1" latinLnBrk="0" hangingPunct="1">
              <a:defRPr sz="1050" b="1" kern="1200">
                <a:solidFill>
                  <a:srgbClr val="FFFFFF"/>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ADE3A8B2-84D3-49A8-8E03-921EE22FAEA7}" type="slidenum">
              <a:rPr lang="en-US" kern="0" smtClean="0"/>
              <a:pPr>
                <a:defRPr/>
              </a:pPr>
              <a:t>5</a:t>
            </a:fld>
            <a:endParaRPr lang="en-US" dirty="0"/>
          </a:p>
        </p:txBody>
      </p:sp>
    </p:spTree>
    <p:extLst>
      <p:ext uri="{BB962C8B-B14F-4D97-AF65-F5344CB8AC3E}">
        <p14:creationId xmlns:p14="http://schemas.microsoft.com/office/powerpoint/2010/main" val="279304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Enhancement Update	</a:t>
            </a:r>
          </a:p>
        </p:txBody>
      </p:sp>
      <p:sp>
        <p:nvSpPr>
          <p:cNvPr id="3" name="Content Placeholder 2"/>
          <p:cNvSpPr>
            <a:spLocks noGrp="1"/>
          </p:cNvSpPr>
          <p:nvPr>
            <p:ph idx="1"/>
          </p:nvPr>
        </p:nvSpPr>
        <p:spPr>
          <a:xfrm>
            <a:off x="685800" y="1200150"/>
            <a:ext cx="7200901" cy="3543300"/>
          </a:xfrm>
        </p:spPr>
        <p:txBody>
          <a:bodyPr>
            <a:noAutofit/>
          </a:bodyPr>
          <a:lstStyle/>
          <a:p>
            <a:r>
              <a:rPr lang="en-US" sz="1800" dirty="0"/>
              <a:t>Enhancements Completed in 2022:</a:t>
            </a:r>
          </a:p>
          <a:p>
            <a:pPr lvl="1"/>
            <a:r>
              <a:rPr lang="en-US" sz="1800" dirty="0"/>
              <a:t>PCR 239 - AGIIS Product Package Id Business Rule Change</a:t>
            </a:r>
          </a:p>
          <a:p>
            <a:pPr lvl="1"/>
            <a:r>
              <a:rPr lang="en-US" sz="1800" dirty="0"/>
              <a:t>Password Management SOW</a:t>
            </a:r>
          </a:p>
          <a:p>
            <a:pPr lvl="1"/>
            <a:r>
              <a:rPr lang="en-US" sz="1800" dirty="0"/>
              <a:t>PCR 241 - Member Services Request Review Enhancement</a:t>
            </a:r>
          </a:p>
          <a:p>
            <a:pPr lvl="1"/>
            <a:r>
              <a:rPr lang="en-US" sz="1800" dirty="0"/>
              <a:t>PCR 242 – </a:t>
            </a:r>
            <a:r>
              <a:rPr lang="fr-FR" sz="1800" dirty="0"/>
              <a:t>GLN Non-Re-use Rule Enhancement Review</a:t>
            </a:r>
            <a:endParaRPr lang="en-US" sz="1800" dirty="0"/>
          </a:p>
          <a:p>
            <a:pPr lvl="1"/>
            <a:r>
              <a:rPr lang="en-US" sz="1800" dirty="0"/>
              <a:t>PCR 243 -  Two Factor Authentication Enhancement</a:t>
            </a:r>
          </a:p>
          <a:p>
            <a:pPr lvl="1"/>
            <a:r>
              <a:rPr lang="en-US" sz="1800" dirty="0"/>
              <a:t>PCR 244 – Entity Response Email Notification</a:t>
            </a:r>
          </a:p>
          <a:p>
            <a:pPr marL="548640" lvl="2" indent="0">
              <a:buClr>
                <a:schemeClr val="tx1"/>
              </a:buClr>
              <a:buNone/>
            </a:pPr>
            <a:endParaRPr lang="en-US" dirty="0">
              <a:solidFill>
                <a:schemeClr val="tx1"/>
              </a:solidFill>
            </a:endParaRPr>
          </a:p>
          <a:p>
            <a:pPr marL="411480" lvl="2" indent="0">
              <a:buClr>
                <a:schemeClr val="tx1"/>
              </a:buClr>
              <a:buNone/>
            </a:pPr>
            <a:endParaRPr lang="en-US" dirty="0">
              <a:solidFill>
                <a:schemeClr val="tx1"/>
              </a:solidFill>
            </a:endParaRPr>
          </a:p>
          <a:p>
            <a:pPr marL="411480" lvl="2" indent="0">
              <a:buClr>
                <a:schemeClr val="tx1"/>
              </a:buClr>
              <a:buNone/>
            </a:pPr>
            <a:endParaRPr lang="en-US" dirty="0"/>
          </a:p>
          <a:p>
            <a:pPr lvl="1">
              <a:buClr>
                <a:schemeClr val="tx1"/>
              </a:buClr>
            </a:pPr>
            <a:endParaRPr lang="en-US" sz="1800" dirty="0"/>
          </a:p>
          <a:p>
            <a:pPr marL="154305" lvl="1" indent="0">
              <a:buNone/>
            </a:pPr>
            <a:endParaRPr lang="en-US" dirty="0">
              <a:solidFill>
                <a:srgbClr val="FF0000"/>
              </a:solidFill>
            </a:endParaRPr>
          </a:p>
          <a:p>
            <a:pPr marL="308610" lvl="2" indent="0">
              <a:buNone/>
            </a:pPr>
            <a:endParaRPr lang="en-US" b="1" dirty="0"/>
          </a:p>
          <a:p>
            <a:pPr marL="0" indent="0">
              <a:buNone/>
            </a:pPr>
            <a:endParaRPr lang="en-US" dirty="0"/>
          </a:p>
          <a:p>
            <a:pPr marL="30861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6</a:t>
            </a:fld>
            <a:endParaRPr lang="en-US" dirty="0"/>
          </a:p>
        </p:txBody>
      </p:sp>
    </p:spTree>
    <p:extLst>
      <p:ext uri="{BB962C8B-B14F-4D97-AF65-F5344CB8AC3E}">
        <p14:creationId xmlns:p14="http://schemas.microsoft.com/office/powerpoint/2010/main" val="258609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Enhancement Update	</a:t>
            </a:r>
          </a:p>
        </p:txBody>
      </p:sp>
      <p:sp>
        <p:nvSpPr>
          <p:cNvPr id="3" name="Content Placeholder 2"/>
          <p:cNvSpPr>
            <a:spLocks noGrp="1"/>
          </p:cNvSpPr>
          <p:nvPr>
            <p:ph idx="1"/>
          </p:nvPr>
        </p:nvSpPr>
        <p:spPr>
          <a:xfrm>
            <a:off x="685800" y="1200150"/>
            <a:ext cx="7200901" cy="3543300"/>
          </a:xfrm>
        </p:spPr>
        <p:txBody>
          <a:bodyPr>
            <a:noAutofit/>
          </a:bodyPr>
          <a:lstStyle/>
          <a:p>
            <a:pPr lvl="1">
              <a:buClr>
                <a:schemeClr val="tx1"/>
              </a:buClr>
            </a:pPr>
            <a:r>
              <a:rPr lang="en-US" dirty="0">
                <a:solidFill>
                  <a:schemeClr val="tx1"/>
                </a:solidFill>
              </a:rPr>
              <a:t>PCR 243 - </a:t>
            </a:r>
            <a:r>
              <a:rPr lang="en-US" dirty="0"/>
              <a:t>Two Factor Authentication Enhancement </a:t>
            </a:r>
            <a:endParaRPr lang="en-US" dirty="0">
              <a:solidFill>
                <a:schemeClr val="tx1"/>
              </a:solidFill>
            </a:endParaRPr>
          </a:p>
          <a:p>
            <a:pPr lvl="2">
              <a:buClr>
                <a:schemeClr val="tx1"/>
              </a:buClr>
            </a:pPr>
            <a:r>
              <a:rPr lang="en-US" dirty="0">
                <a:solidFill>
                  <a:schemeClr val="tx1"/>
                </a:solidFill>
              </a:rPr>
              <a:t>PCR signed 9 September</a:t>
            </a:r>
          </a:p>
          <a:p>
            <a:pPr lvl="2">
              <a:buClr>
                <a:schemeClr val="tx1"/>
              </a:buClr>
            </a:pPr>
            <a:r>
              <a:rPr lang="en-US" dirty="0"/>
              <a:t>PCR released to production on 22 October</a:t>
            </a:r>
          </a:p>
          <a:p>
            <a:pPr lvl="2">
              <a:buClr>
                <a:schemeClr val="tx1"/>
              </a:buClr>
            </a:pPr>
            <a:r>
              <a:rPr lang="en-US" dirty="0">
                <a:solidFill>
                  <a:schemeClr val="tx1"/>
                </a:solidFill>
              </a:rPr>
              <a:t>Release Notes published 24 October </a:t>
            </a:r>
          </a:p>
          <a:p>
            <a:pPr lvl="1">
              <a:buClr>
                <a:schemeClr val="tx1"/>
              </a:buClr>
            </a:pPr>
            <a:r>
              <a:rPr lang="en-US" dirty="0">
                <a:solidFill>
                  <a:schemeClr val="tx1"/>
                </a:solidFill>
              </a:rPr>
              <a:t>PCR 245 – </a:t>
            </a:r>
            <a:r>
              <a:rPr lang="en-US" dirty="0"/>
              <a:t>Product Directory Modification </a:t>
            </a:r>
            <a:r>
              <a:rPr lang="en-US" sz="2000" dirty="0"/>
              <a:t>(Addition of Indicator Digit)</a:t>
            </a:r>
            <a:endParaRPr lang="en-US" dirty="0"/>
          </a:p>
          <a:p>
            <a:pPr lvl="2">
              <a:buClr>
                <a:schemeClr val="tx1"/>
              </a:buClr>
            </a:pPr>
            <a:r>
              <a:rPr lang="en-US" dirty="0">
                <a:solidFill>
                  <a:schemeClr val="tx1"/>
                </a:solidFill>
              </a:rPr>
              <a:t>Will review PCR 245 (75 Development Units) later in the presentation.</a:t>
            </a:r>
          </a:p>
          <a:p>
            <a:pPr lvl="2">
              <a:buClr>
                <a:schemeClr val="tx1"/>
              </a:buClr>
            </a:pPr>
            <a:endParaRPr lang="en-US" dirty="0">
              <a:solidFill>
                <a:schemeClr val="tx1"/>
              </a:solidFill>
            </a:endParaRPr>
          </a:p>
          <a:p>
            <a:pPr lvl="1">
              <a:buClr>
                <a:schemeClr val="tx1"/>
              </a:buClr>
            </a:pPr>
            <a:endParaRPr lang="en-US" dirty="0">
              <a:solidFill>
                <a:schemeClr val="tx1"/>
              </a:solidFill>
            </a:endParaRPr>
          </a:p>
          <a:p>
            <a:pPr marL="548640" lvl="2" indent="0">
              <a:buClr>
                <a:schemeClr val="tx1"/>
              </a:buClr>
              <a:buNone/>
            </a:pPr>
            <a:endParaRPr lang="en-US" dirty="0">
              <a:solidFill>
                <a:schemeClr val="tx1"/>
              </a:solidFill>
            </a:endParaRPr>
          </a:p>
          <a:p>
            <a:pPr marL="411480" lvl="2" indent="0">
              <a:buClr>
                <a:schemeClr val="tx1"/>
              </a:buClr>
              <a:buNone/>
            </a:pPr>
            <a:endParaRPr lang="en-US" dirty="0">
              <a:solidFill>
                <a:schemeClr val="tx1"/>
              </a:solidFill>
            </a:endParaRPr>
          </a:p>
          <a:p>
            <a:pPr marL="411480" lvl="2" indent="0">
              <a:buClr>
                <a:schemeClr val="tx1"/>
              </a:buClr>
              <a:buNone/>
            </a:pPr>
            <a:endParaRPr lang="en-US" dirty="0"/>
          </a:p>
          <a:p>
            <a:pPr lvl="1">
              <a:buClr>
                <a:schemeClr val="tx1"/>
              </a:buClr>
            </a:pPr>
            <a:endParaRPr lang="en-US" sz="1800" dirty="0"/>
          </a:p>
          <a:p>
            <a:pPr marL="154305" lvl="1" indent="0">
              <a:buNone/>
            </a:pPr>
            <a:endParaRPr lang="en-US" dirty="0">
              <a:solidFill>
                <a:srgbClr val="FF0000"/>
              </a:solidFill>
            </a:endParaRPr>
          </a:p>
          <a:p>
            <a:pPr marL="308610" lvl="2" indent="0">
              <a:buNone/>
            </a:pPr>
            <a:endParaRPr lang="en-US" b="1" dirty="0"/>
          </a:p>
          <a:p>
            <a:pPr marL="0" indent="0">
              <a:buNone/>
            </a:pPr>
            <a:endParaRPr lang="en-US" dirty="0"/>
          </a:p>
          <a:p>
            <a:pPr marL="30861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7</a:t>
            </a:fld>
            <a:endParaRPr lang="en-US" dirty="0"/>
          </a:p>
        </p:txBody>
      </p:sp>
    </p:spTree>
    <p:extLst>
      <p:ext uri="{BB962C8B-B14F-4D97-AF65-F5344CB8AC3E}">
        <p14:creationId xmlns:p14="http://schemas.microsoft.com/office/powerpoint/2010/main" val="294563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Enhancement Update	</a:t>
            </a:r>
          </a:p>
        </p:txBody>
      </p:sp>
      <p:sp>
        <p:nvSpPr>
          <p:cNvPr id="3" name="Content Placeholder 2"/>
          <p:cNvSpPr>
            <a:spLocks noGrp="1"/>
          </p:cNvSpPr>
          <p:nvPr>
            <p:ph idx="1"/>
          </p:nvPr>
        </p:nvSpPr>
        <p:spPr>
          <a:xfrm>
            <a:off x="685800" y="1200150"/>
            <a:ext cx="7200901" cy="3543300"/>
          </a:xfrm>
        </p:spPr>
        <p:txBody>
          <a:bodyPr>
            <a:noAutofit/>
          </a:bodyPr>
          <a:lstStyle/>
          <a:p>
            <a:pPr lvl="1">
              <a:buClr>
                <a:schemeClr val="tx1"/>
              </a:buClr>
            </a:pPr>
            <a:r>
              <a:rPr lang="en-US" dirty="0">
                <a:solidFill>
                  <a:schemeClr val="tx1"/>
                </a:solidFill>
              </a:rPr>
              <a:t>2022 DOC </a:t>
            </a:r>
            <a:r>
              <a:rPr lang="en-US" dirty="0"/>
              <a:t>Development Units (DU’s) Review </a:t>
            </a:r>
          </a:p>
          <a:p>
            <a:pPr lvl="1">
              <a:buClr>
                <a:schemeClr val="tx1"/>
              </a:buClr>
            </a:pPr>
            <a:r>
              <a:rPr lang="en-US" dirty="0"/>
              <a:t>Started 2022 with 500 DU’s</a:t>
            </a:r>
          </a:p>
          <a:p>
            <a:pPr lvl="2">
              <a:buClr>
                <a:schemeClr val="tx1"/>
              </a:buClr>
            </a:pPr>
            <a:r>
              <a:rPr lang="en-US" dirty="0">
                <a:solidFill>
                  <a:schemeClr val="tx1"/>
                </a:solidFill>
              </a:rPr>
              <a:t>358 DU’s have been approved and implemented </a:t>
            </a:r>
          </a:p>
          <a:p>
            <a:pPr lvl="2">
              <a:buClr>
                <a:schemeClr val="tx1"/>
              </a:buClr>
            </a:pPr>
            <a:r>
              <a:rPr lang="en-US" dirty="0"/>
              <a:t> 75</a:t>
            </a:r>
            <a:r>
              <a:rPr lang="en-US" dirty="0">
                <a:solidFill>
                  <a:schemeClr val="tx1"/>
                </a:solidFill>
              </a:rPr>
              <a:t> DU’s pending approval</a:t>
            </a:r>
          </a:p>
          <a:p>
            <a:pPr lvl="2">
              <a:buClr>
                <a:schemeClr val="tx1"/>
              </a:buClr>
            </a:pPr>
            <a:r>
              <a:rPr lang="en-US" dirty="0"/>
              <a:t> 67 DU’s remaining</a:t>
            </a:r>
            <a:endParaRPr lang="en-US" dirty="0">
              <a:solidFill>
                <a:schemeClr val="tx1"/>
              </a:solidFill>
            </a:endParaRPr>
          </a:p>
          <a:p>
            <a:pPr lvl="2">
              <a:buClr>
                <a:schemeClr val="tx1"/>
              </a:buClr>
            </a:pPr>
            <a:endParaRPr lang="en-US" dirty="0">
              <a:solidFill>
                <a:schemeClr val="tx1"/>
              </a:solidFill>
            </a:endParaRPr>
          </a:p>
          <a:p>
            <a:pPr lvl="1">
              <a:buClr>
                <a:schemeClr val="tx1"/>
              </a:buClr>
            </a:pPr>
            <a:endParaRPr lang="en-US" dirty="0">
              <a:solidFill>
                <a:schemeClr val="tx1"/>
              </a:solidFill>
            </a:endParaRPr>
          </a:p>
          <a:p>
            <a:pPr marL="548640" lvl="2" indent="0">
              <a:buClr>
                <a:schemeClr val="tx1"/>
              </a:buClr>
              <a:buNone/>
            </a:pPr>
            <a:endParaRPr lang="en-US" dirty="0">
              <a:solidFill>
                <a:schemeClr val="tx1"/>
              </a:solidFill>
            </a:endParaRPr>
          </a:p>
          <a:p>
            <a:pPr marL="411480" lvl="2" indent="0">
              <a:buClr>
                <a:schemeClr val="tx1"/>
              </a:buClr>
              <a:buNone/>
            </a:pPr>
            <a:endParaRPr lang="en-US" dirty="0">
              <a:solidFill>
                <a:schemeClr val="tx1"/>
              </a:solidFill>
            </a:endParaRPr>
          </a:p>
          <a:p>
            <a:pPr marL="411480" lvl="2" indent="0">
              <a:buClr>
                <a:schemeClr val="tx1"/>
              </a:buClr>
              <a:buNone/>
            </a:pPr>
            <a:endParaRPr lang="en-US" dirty="0"/>
          </a:p>
          <a:p>
            <a:pPr lvl="1">
              <a:buClr>
                <a:schemeClr val="tx1"/>
              </a:buClr>
            </a:pPr>
            <a:endParaRPr lang="en-US" sz="1800" dirty="0"/>
          </a:p>
          <a:p>
            <a:pPr marL="154305" lvl="1" indent="0">
              <a:buNone/>
            </a:pPr>
            <a:endParaRPr lang="en-US" dirty="0">
              <a:solidFill>
                <a:srgbClr val="FF0000"/>
              </a:solidFill>
            </a:endParaRPr>
          </a:p>
          <a:p>
            <a:pPr marL="308610" lvl="2" indent="0">
              <a:buNone/>
            </a:pPr>
            <a:endParaRPr lang="en-US" b="1" dirty="0"/>
          </a:p>
          <a:p>
            <a:pPr marL="0" indent="0">
              <a:buNone/>
            </a:pPr>
            <a:endParaRPr lang="en-US" dirty="0"/>
          </a:p>
          <a:p>
            <a:pPr marL="308610" lvl="2" indent="0">
              <a:buNone/>
            </a:pPr>
            <a:endParaRPr lang="en-US" dirty="0"/>
          </a:p>
          <a:p>
            <a:pPr lvl="1">
              <a:buNone/>
            </a:pPr>
            <a:endParaRPr lang="en-US" dirty="0">
              <a:solidFill>
                <a:srgbClr val="FF0000"/>
              </a:solidFill>
            </a:endParaRPr>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8</a:t>
            </a:fld>
            <a:endParaRPr lang="en-US" dirty="0"/>
          </a:p>
        </p:txBody>
      </p:sp>
    </p:spTree>
    <p:extLst>
      <p:ext uri="{BB962C8B-B14F-4D97-AF65-F5344CB8AC3E}">
        <p14:creationId xmlns:p14="http://schemas.microsoft.com/office/powerpoint/2010/main" val="249464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943100" y="2286000"/>
            <a:ext cx="5829300" cy="461368"/>
          </a:xfrm>
        </p:spPr>
        <p:txBody>
          <a:bodyPr>
            <a:normAutofit fontScale="90000"/>
          </a:bodyPr>
          <a:lstStyle/>
          <a:p>
            <a:pPr algn="ctr"/>
            <a:r>
              <a:rPr lang="en-US" dirty="0">
                <a:cs typeface="Calibri" pitchFamily="34" charset="0"/>
              </a:rPr>
              <a:t>AGIIS Update</a:t>
            </a:r>
            <a:endParaRPr lang="en-US" dirty="0"/>
          </a:p>
        </p:txBody>
      </p:sp>
      <p:sp>
        <p:nvSpPr>
          <p:cNvPr id="5" name="Text Placeholder 4"/>
          <p:cNvSpPr>
            <a:spLocks noGrp="1"/>
          </p:cNvSpPr>
          <p:nvPr>
            <p:ph type="body" idx="1"/>
          </p:nvPr>
        </p:nvSpPr>
        <p:spPr>
          <a:xfrm>
            <a:off x="1828800" y="3086101"/>
            <a:ext cx="5829300" cy="1125140"/>
          </a:xfrm>
        </p:spPr>
        <p:txBody>
          <a:bodyPr/>
          <a:lstStyle/>
          <a:p>
            <a:endParaRPr lang="en-US" dirty="0"/>
          </a:p>
        </p:txBody>
      </p:sp>
      <p:sp>
        <p:nvSpPr>
          <p:cNvPr id="4" name="Slide Number Placeholder 3"/>
          <p:cNvSpPr>
            <a:spLocks noGrp="1"/>
          </p:cNvSpPr>
          <p:nvPr>
            <p:ph type="sldNum" sz="quarter" idx="12"/>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9</a:t>
            </a:fld>
            <a:endParaRPr lang="en-US" dirty="0"/>
          </a:p>
        </p:txBody>
      </p:sp>
    </p:spTree>
    <p:extLst>
      <p:ext uri="{BB962C8B-B14F-4D97-AF65-F5344CB8AC3E}">
        <p14:creationId xmlns:p14="http://schemas.microsoft.com/office/powerpoint/2010/main" val="1523148490"/>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8852</TotalTime>
  <Words>2883</Words>
  <Application>Microsoft Office PowerPoint</Application>
  <PresentationFormat>On-screen Show (16:9)</PresentationFormat>
  <Paragraphs>548</Paragraphs>
  <Slides>42</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vt:lpstr>
      <vt:lpstr>Helvetica</vt:lpstr>
      <vt:lpstr>Times New Roman</vt:lpstr>
      <vt:lpstr>Custom Design</vt:lpstr>
      <vt:lpstr>Directory Oversight Committee</vt:lpstr>
      <vt:lpstr> </vt:lpstr>
      <vt:lpstr>DOC Membership </vt:lpstr>
      <vt:lpstr> </vt:lpstr>
      <vt:lpstr>Meeting Agenda</vt:lpstr>
      <vt:lpstr>AGIIS Enhancement Update </vt:lpstr>
      <vt:lpstr>AGIIS Enhancement Update </vt:lpstr>
      <vt:lpstr>AGIIS Enhancement Update </vt:lpstr>
      <vt:lpstr>AGIIS Update</vt:lpstr>
      <vt:lpstr>AGIIS Update </vt:lpstr>
      <vt:lpstr>AGIIS Update </vt:lpstr>
      <vt:lpstr>PCR Enhancement Review</vt:lpstr>
      <vt:lpstr>PCR 245 – Review </vt:lpstr>
      <vt:lpstr>PCR 245 – Review </vt:lpstr>
      <vt:lpstr>PCR 245 – Review </vt:lpstr>
      <vt:lpstr>PCR 245 – Review </vt:lpstr>
      <vt:lpstr>ENTITY Scenario Review</vt:lpstr>
      <vt:lpstr>Entity Scenario Review </vt:lpstr>
      <vt:lpstr>Entity Examples </vt:lpstr>
      <vt:lpstr>Entity Examples </vt:lpstr>
      <vt:lpstr>Entity Scenario Discussion</vt:lpstr>
      <vt:lpstr>GS1 Update</vt:lpstr>
      <vt:lpstr>Thank You!</vt:lpstr>
      <vt:lpstr>Directory Oversight Committee Education</vt:lpstr>
      <vt:lpstr>Ag Industry Identification System (AGIIS) </vt:lpstr>
      <vt:lpstr>AGIIS Industry Owned and Managed Database</vt:lpstr>
      <vt:lpstr>AGIIS the Solution</vt:lpstr>
      <vt:lpstr>Who can access the data?</vt:lpstr>
      <vt:lpstr> </vt:lpstr>
      <vt:lpstr>Guiding Documents </vt:lpstr>
      <vt:lpstr>DOC Membership </vt:lpstr>
      <vt:lpstr>Current DOC Membership </vt:lpstr>
      <vt:lpstr>How we ensure quality</vt:lpstr>
      <vt:lpstr>Strategy </vt:lpstr>
      <vt:lpstr>System Edits</vt:lpstr>
      <vt:lpstr>System Edits - Continued</vt:lpstr>
      <vt:lpstr>Member Services Support</vt:lpstr>
      <vt:lpstr>Subscriber Support</vt:lpstr>
      <vt:lpstr>Education </vt:lpstr>
      <vt:lpstr>Education - Continued  </vt:lpstr>
      <vt:lpstr>Education - Continued </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Wall, Josh</cp:lastModifiedBy>
  <cp:revision>151</cp:revision>
  <cp:lastPrinted>2013-03-18T17:39:17Z</cp:lastPrinted>
  <dcterms:created xsi:type="dcterms:W3CDTF">2013-03-13T19:30:33Z</dcterms:created>
  <dcterms:modified xsi:type="dcterms:W3CDTF">2022-11-16T15:18:12Z</dcterms:modified>
</cp:coreProperties>
</file>