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8" r:id="rId2"/>
    <p:sldId id="648" r:id="rId3"/>
    <p:sldId id="682" r:id="rId4"/>
    <p:sldId id="3170" r:id="rId5"/>
    <p:sldId id="3171" r:id="rId6"/>
    <p:sldId id="595" r:id="rId7"/>
    <p:sldId id="963" r:id="rId8"/>
    <p:sldId id="618" r:id="rId9"/>
    <p:sldId id="674" r:id="rId10"/>
    <p:sldId id="352" r:id="rId11"/>
    <p:sldId id="1809" r:id="rId12"/>
    <p:sldId id="346" r:id="rId13"/>
    <p:sldId id="570" r:id="rId14"/>
    <p:sldId id="964" r:id="rId15"/>
    <p:sldId id="602" r:id="rId16"/>
    <p:sldId id="1568938183" r:id="rId17"/>
    <p:sldId id="1568938186" r:id="rId18"/>
    <p:sldId id="1835" r:id="rId19"/>
    <p:sldId id="638" r:id="rId20"/>
    <p:sldId id="612" r:id="rId21"/>
    <p:sldId id="966" r:id="rId22"/>
    <p:sldId id="633" r:id="rId23"/>
    <p:sldId id="621" r:id="rId24"/>
    <p:sldId id="623" r:id="rId25"/>
    <p:sldId id="654" r:id="rId26"/>
    <p:sldId id="615" r:id="rId27"/>
    <p:sldId id="3172" r:id="rId28"/>
    <p:sldId id="967" r:id="rId29"/>
    <p:sldId id="679" r:id="rId30"/>
    <p:sldId id="3173" r:id="rId31"/>
    <p:sldId id="3174" r:id="rId32"/>
    <p:sldId id="671" r:id="rId33"/>
    <p:sldId id="669" r:id="rId34"/>
    <p:sldId id="443" r:id="rId35"/>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EE7F61-E047-9944-A7C8-11CBCB98C307}">
          <p14:sldIdLst>
            <p14:sldId id="258"/>
            <p14:sldId id="648"/>
            <p14:sldId id="682"/>
            <p14:sldId id="3170"/>
            <p14:sldId id="3171"/>
            <p14:sldId id="595"/>
            <p14:sldId id="963"/>
            <p14:sldId id="618"/>
            <p14:sldId id="674"/>
            <p14:sldId id="352"/>
            <p14:sldId id="1809"/>
            <p14:sldId id="346"/>
            <p14:sldId id="570"/>
            <p14:sldId id="964"/>
            <p14:sldId id="602"/>
            <p14:sldId id="1568938183"/>
            <p14:sldId id="1568938186"/>
            <p14:sldId id="1835"/>
            <p14:sldId id="638"/>
            <p14:sldId id="612"/>
            <p14:sldId id="966"/>
            <p14:sldId id="633"/>
            <p14:sldId id="621"/>
            <p14:sldId id="623"/>
            <p14:sldId id="654"/>
            <p14:sldId id="615"/>
            <p14:sldId id="3172"/>
            <p14:sldId id="967"/>
            <p14:sldId id="679"/>
            <p14:sldId id="3173"/>
            <p14:sldId id="3174"/>
            <p14:sldId id="671"/>
            <p14:sldId id="669"/>
            <p14:sldId id="443"/>
          </p14:sldIdLst>
        </p14:section>
        <p14:section name="Untitled Section" id="{1E9DB855-6DE6-534A-B971-D270129F309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0"/>
    <p:restoredTop sz="85102" autoAdjust="0"/>
  </p:normalViewPr>
  <p:slideViewPr>
    <p:cSldViewPr>
      <p:cViewPr varScale="1">
        <p:scale>
          <a:sx n="75" d="100"/>
          <a:sy n="75" d="100"/>
        </p:scale>
        <p:origin x="1128" y="5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945E2-2CF8-44BB-907D-421B8AC7CADA}" type="doc">
      <dgm:prSet loTypeId="urn:microsoft.com/office/officeart/2005/8/layout/radial2" loCatId="relationship" qsTypeId="urn:microsoft.com/office/officeart/2005/8/quickstyle/3d7" qsCatId="3D" csTypeId="urn:microsoft.com/office/officeart/2005/8/colors/colorful3" csCatId="colorful" phldr="1"/>
      <dgm:spPr>
        <a:scene3d>
          <a:camera prst="orthographicFront" zoom="91000"/>
          <a:lightRig rig="threePt" dir="t">
            <a:rot lat="0" lon="0" rev="20640000"/>
          </a:lightRig>
        </a:scene3d>
      </dgm:spPr>
      <dgm:t>
        <a:bodyPr/>
        <a:lstStyle/>
        <a:p>
          <a:endParaRPr lang="en-US"/>
        </a:p>
      </dgm:t>
    </dgm:pt>
    <dgm:pt modelId="{9B456D0B-2C38-461B-9D8B-B6E6F18F253A}">
      <dgm:prSet phldrT="[Text]"/>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Products</a:t>
          </a:r>
        </a:p>
      </dgm:t>
    </dgm:pt>
    <dgm:pt modelId="{7637FB49-40C2-4B03-88D9-2E50DED77B5E}" type="parTrans" cxnId="{3A2B01F8-B903-43C7-8327-A7283A8954C8}">
      <dgm:prSet/>
      <dgm:spPr/>
      <dgm:t>
        <a:bodyPr/>
        <a:lstStyle/>
        <a:p>
          <a:endParaRPr lang="en-US" dirty="0"/>
        </a:p>
      </dgm:t>
    </dgm:pt>
    <dgm:pt modelId="{E66FE27B-1E53-4138-AFD2-B8F0EB737F3C}" type="sibTrans" cxnId="{3A2B01F8-B903-43C7-8327-A7283A8954C8}">
      <dgm:prSet/>
      <dgm:spPr/>
      <dgm:t>
        <a:bodyPr/>
        <a:lstStyle/>
        <a:p>
          <a:endParaRPr lang="en-US"/>
        </a:p>
      </dgm:t>
    </dgm:pt>
    <dgm:pt modelId="{2FFD53DD-F34C-44BC-B81A-C9CFB13C2ACD}">
      <dgm:prSet phldrT="[Text]"/>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Entities</a:t>
          </a:r>
        </a:p>
      </dgm:t>
    </dgm:pt>
    <dgm:pt modelId="{69195938-DC69-47C7-B322-EEBD39B1D688}" type="parTrans" cxnId="{FC899DB7-1D5C-4D26-A0EA-333DF4FB3D91}">
      <dgm:prSet/>
      <dgm:spPr/>
      <dgm:t>
        <a:bodyPr/>
        <a:lstStyle/>
        <a:p>
          <a:endParaRPr lang="en-US" dirty="0"/>
        </a:p>
      </dgm:t>
    </dgm:pt>
    <dgm:pt modelId="{01993CC8-C9A8-450F-B709-591B040BF4C7}" type="sibTrans" cxnId="{FC899DB7-1D5C-4D26-A0EA-333DF4FB3D91}">
      <dgm:prSet/>
      <dgm:spPr/>
      <dgm:t>
        <a:bodyPr/>
        <a:lstStyle/>
        <a:p>
          <a:endParaRPr lang="en-US"/>
        </a:p>
      </dgm:t>
    </dgm:pt>
    <dgm:pt modelId="{CFAFA796-824B-4592-979F-EE7B6B4FD819}">
      <dgm:prSet phldrT="[Text]"/>
      <dgm:spPr/>
      <dgm:t>
        <a:bodyPr/>
        <a:lstStyle/>
        <a:p>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Licenses</a:t>
          </a:r>
        </a:p>
      </dgm:t>
    </dgm:pt>
    <dgm:pt modelId="{14D85A81-4B35-42A4-80FA-04B40B1559F5}" type="parTrans" cxnId="{8E2F6B63-D877-49A6-B4B2-C73945BEBB31}">
      <dgm:prSet/>
      <dgm:spPr/>
      <dgm:t>
        <a:bodyPr/>
        <a:lstStyle/>
        <a:p>
          <a:endParaRPr lang="en-US" dirty="0"/>
        </a:p>
      </dgm:t>
    </dgm:pt>
    <dgm:pt modelId="{17AAF53B-A871-4FB8-8033-F47995EA8AD5}" type="sibTrans" cxnId="{8E2F6B63-D877-49A6-B4B2-C73945BEBB31}">
      <dgm:prSet/>
      <dgm:spPr/>
      <dgm:t>
        <a:bodyPr/>
        <a:lstStyle/>
        <a:p>
          <a:endParaRPr lang="en-US"/>
        </a:p>
      </dgm:t>
    </dgm:pt>
    <dgm:pt modelId="{82B52175-A83E-41B9-B10D-41A50A72CD72}" type="pres">
      <dgm:prSet presAssocID="{692945E2-2CF8-44BB-907D-421B8AC7CADA}" presName="composite" presStyleCnt="0">
        <dgm:presLayoutVars>
          <dgm:chMax val="5"/>
          <dgm:dir/>
          <dgm:animLvl val="ctr"/>
          <dgm:resizeHandles val="exact"/>
        </dgm:presLayoutVars>
      </dgm:prSet>
      <dgm:spPr/>
    </dgm:pt>
    <dgm:pt modelId="{DAD7E845-FA02-41FB-969C-ED87AB17D1FC}" type="pres">
      <dgm:prSet presAssocID="{692945E2-2CF8-44BB-907D-421B8AC7CADA}" presName="cycle" presStyleCnt="0"/>
      <dgm:spPr/>
    </dgm:pt>
    <dgm:pt modelId="{6E423577-2AD5-400C-83DD-0A975D5F48DA}" type="pres">
      <dgm:prSet presAssocID="{692945E2-2CF8-44BB-907D-421B8AC7CADA}" presName="centerShape" presStyleCnt="0"/>
      <dgm:spPr/>
    </dgm:pt>
    <dgm:pt modelId="{709F73FB-29A3-4C5C-AD20-A61ECD22B3AF}" type="pres">
      <dgm:prSet presAssocID="{692945E2-2CF8-44BB-907D-421B8AC7CADA}" presName="connSite" presStyleLbl="node1" presStyleIdx="0" presStyleCnt="4"/>
      <dgm:spPr/>
    </dgm:pt>
    <dgm:pt modelId="{3D4C8597-8E70-4518-AAD5-251C74DE050D}" type="pres">
      <dgm:prSet presAssocID="{692945E2-2CF8-44BB-907D-421B8AC7CADA}" presName="visible" presStyleLbl="node1" presStyleIdx="0" presStyleCnt="4"/>
      <dgm:spPr/>
    </dgm:pt>
    <dgm:pt modelId="{A7C95797-096B-4240-9502-24E497DF2C87}" type="pres">
      <dgm:prSet presAssocID="{7637FB49-40C2-4B03-88D9-2E50DED77B5E}" presName="Name25" presStyleLbl="parChTrans1D1" presStyleIdx="0" presStyleCnt="3"/>
      <dgm:spPr/>
    </dgm:pt>
    <dgm:pt modelId="{2A33EEFF-A4A5-481C-8A3D-2E0917E5DFEA}" type="pres">
      <dgm:prSet presAssocID="{9B456D0B-2C38-461B-9D8B-B6E6F18F253A}" presName="node" presStyleCnt="0"/>
      <dgm:spPr/>
    </dgm:pt>
    <dgm:pt modelId="{5FF81095-221F-4EF0-BC79-C8121D62EE80}" type="pres">
      <dgm:prSet presAssocID="{9B456D0B-2C38-461B-9D8B-B6E6F18F253A}" presName="parentNode" presStyleLbl="node1" presStyleIdx="1" presStyleCnt="4">
        <dgm:presLayoutVars>
          <dgm:chMax val="1"/>
          <dgm:bulletEnabled val="1"/>
        </dgm:presLayoutVars>
      </dgm:prSet>
      <dgm:spPr/>
    </dgm:pt>
    <dgm:pt modelId="{ACDD3EBB-5E09-4518-A936-DFA3AE1C7D43}" type="pres">
      <dgm:prSet presAssocID="{9B456D0B-2C38-461B-9D8B-B6E6F18F253A}" presName="childNode" presStyleLbl="revTx" presStyleIdx="0" presStyleCnt="0">
        <dgm:presLayoutVars>
          <dgm:bulletEnabled val="1"/>
        </dgm:presLayoutVars>
      </dgm:prSet>
      <dgm:spPr/>
    </dgm:pt>
    <dgm:pt modelId="{C97ADC3E-4394-4F74-9481-DDE6BF00C50C}" type="pres">
      <dgm:prSet presAssocID="{69195938-DC69-47C7-B322-EEBD39B1D688}" presName="Name25" presStyleLbl="parChTrans1D1" presStyleIdx="1" presStyleCnt="3"/>
      <dgm:spPr/>
    </dgm:pt>
    <dgm:pt modelId="{8A461B2A-8951-4829-8C89-C8536E3AAE80}" type="pres">
      <dgm:prSet presAssocID="{2FFD53DD-F34C-44BC-B81A-C9CFB13C2ACD}" presName="node" presStyleCnt="0"/>
      <dgm:spPr/>
    </dgm:pt>
    <dgm:pt modelId="{49C1A3DA-87CC-4E6F-813A-00AB64D44CF4}" type="pres">
      <dgm:prSet presAssocID="{2FFD53DD-F34C-44BC-B81A-C9CFB13C2ACD}" presName="parentNode" presStyleLbl="node1" presStyleIdx="2" presStyleCnt="4">
        <dgm:presLayoutVars>
          <dgm:chMax val="1"/>
          <dgm:bulletEnabled val="1"/>
        </dgm:presLayoutVars>
      </dgm:prSet>
      <dgm:spPr/>
    </dgm:pt>
    <dgm:pt modelId="{1AFF9228-D51F-40A7-B787-F4A10F35AABA}" type="pres">
      <dgm:prSet presAssocID="{2FFD53DD-F34C-44BC-B81A-C9CFB13C2ACD}" presName="childNode" presStyleLbl="revTx" presStyleIdx="0" presStyleCnt="0">
        <dgm:presLayoutVars>
          <dgm:bulletEnabled val="1"/>
        </dgm:presLayoutVars>
      </dgm:prSet>
      <dgm:spPr/>
    </dgm:pt>
    <dgm:pt modelId="{510A9D77-A685-4C88-A54C-9C656DC44172}" type="pres">
      <dgm:prSet presAssocID="{14D85A81-4B35-42A4-80FA-04B40B1559F5}" presName="Name25" presStyleLbl="parChTrans1D1" presStyleIdx="2" presStyleCnt="3"/>
      <dgm:spPr/>
    </dgm:pt>
    <dgm:pt modelId="{CC3C8A0D-3B5C-4787-B767-BAF9211FC59F}" type="pres">
      <dgm:prSet presAssocID="{CFAFA796-824B-4592-979F-EE7B6B4FD819}" presName="node" presStyleCnt="0"/>
      <dgm:spPr/>
    </dgm:pt>
    <dgm:pt modelId="{07C65A6D-9174-4FA7-A4BD-EA8DE52ECB08}" type="pres">
      <dgm:prSet presAssocID="{CFAFA796-824B-4592-979F-EE7B6B4FD819}" presName="parentNode" presStyleLbl="node1" presStyleIdx="3" presStyleCnt="4">
        <dgm:presLayoutVars>
          <dgm:chMax val="1"/>
          <dgm:bulletEnabled val="1"/>
        </dgm:presLayoutVars>
      </dgm:prSet>
      <dgm:spPr/>
    </dgm:pt>
    <dgm:pt modelId="{5C6D9221-71CA-4AD3-9F96-8D31502AF1B3}" type="pres">
      <dgm:prSet presAssocID="{CFAFA796-824B-4592-979F-EE7B6B4FD819}" presName="childNode" presStyleLbl="revTx" presStyleIdx="0" presStyleCnt="0">
        <dgm:presLayoutVars>
          <dgm:bulletEnabled val="1"/>
        </dgm:presLayoutVars>
      </dgm:prSet>
      <dgm:spPr/>
    </dgm:pt>
  </dgm:ptLst>
  <dgm:cxnLst>
    <dgm:cxn modelId="{F0A1ED3F-DF44-4246-8112-56B16C3FC600}" type="presOf" srcId="{692945E2-2CF8-44BB-907D-421B8AC7CADA}" destId="{82B52175-A83E-41B9-B10D-41A50A72CD72}" srcOrd="0" destOrd="0" presId="urn:microsoft.com/office/officeart/2005/8/layout/radial2"/>
    <dgm:cxn modelId="{8E2F6B63-D877-49A6-B4B2-C73945BEBB31}" srcId="{692945E2-2CF8-44BB-907D-421B8AC7CADA}" destId="{CFAFA796-824B-4592-979F-EE7B6B4FD819}" srcOrd="2" destOrd="0" parTransId="{14D85A81-4B35-42A4-80FA-04B40B1559F5}" sibTransId="{17AAF53B-A871-4FB8-8033-F47995EA8AD5}"/>
    <dgm:cxn modelId="{EF991965-3534-49B3-A927-F5D1912F3C37}" type="presOf" srcId="{CFAFA796-824B-4592-979F-EE7B6B4FD819}" destId="{07C65A6D-9174-4FA7-A4BD-EA8DE52ECB08}" srcOrd="0" destOrd="0" presId="urn:microsoft.com/office/officeart/2005/8/layout/radial2"/>
    <dgm:cxn modelId="{9368DE92-BD34-49BA-8E2C-08343ADAD9BE}" type="presOf" srcId="{69195938-DC69-47C7-B322-EEBD39B1D688}" destId="{C97ADC3E-4394-4F74-9481-DDE6BF00C50C}" srcOrd="0" destOrd="0" presId="urn:microsoft.com/office/officeart/2005/8/layout/radial2"/>
    <dgm:cxn modelId="{C0DAF396-2335-4A23-BD9F-175021DB60BD}" type="presOf" srcId="{2FFD53DD-F34C-44BC-B81A-C9CFB13C2ACD}" destId="{49C1A3DA-87CC-4E6F-813A-00AB64D44CF4}" srcOrd="0" destOrd="0" presId="urn:microsoft.com/office/officeart/2005/8/layout/radial2"/>
    <dgm:cxn modelId="{94FFBA98-6FEA-43BA-B665-32F9DD95B222}" type="presOf" srcId="{14D85A81-4B35-42A4-80FA-04B40B1559F5}" destId="{510A9D77-A685-4C88-A54C-9C656DC44172}" srcOrd="0" destOrd="0" presId="urn:microsoft.com/office/officeart/2005/8/layout/radial2"/>
    <dgm:cxn modelId="{FC899DB7-1D5C-4D26-A0EA-333DF4FB3D91}" srcId="{692945E2-2CF8-44BB-907D-421B8AC7CADA}" destId="{2FFD53DD-F34C-44BC-B81A-C9CFB13C2ACD}" srcOrd="1" destOrd="0" parTransId="{69195938-DC69-47C7-B322-EEBD39B1D688}" sibTransId="{01993CC8-C9A8-450F-B709-591B040BF4C7}"/>
    <dgm:cxn modelId="{99C7D4B9-09CC-4624-859B-709C1279E924}" type="presOf" srcId="{7637FB49-40C2-4B03-88D9-2E50DED77B5E}" destId="{A7C95797-096B-4240-9502-24E497DF2C87}" srcOrd="0" destOrd="0" presId="urn:microsoft.com/office/officeart/2005/8/layout/radial2"/>
    <dgm:cxn modelId="{4C8D69DD-F2A8-4240-9535-8985E9AAF90B}" type="presOf" srcId="{9B456D0B-2C38-461B-9D8B-B6E6F18F253A}" destId="{5FF81095-221F-4EF0-BC79-C8121D62EE80}" srcOrd="0" destOrd="0" presId="urn:microsoft.com/office/officeart/2005/8/layout/radial2"/>
    <dgm:cxn modelId="{3A2B01F8-B903-43C7-8327-A7283A8954C8}" srcId="{692945E2-2CF8-44BB-907D-421B8AC7CADA}" destId="{9B456D0B-2C38-461B-9D8B-B6E6F18F253A}" srcOrd="0" destOrd="0" parTransId="{7637FB49-40C2-4B03-88D9-2E50DED77B5E}" sibTransId="{E66FE27B-1E53-4138-AFD2-B8F0EB737F3C}"/>
    <dgm:cxn modelId="{7EEB1D84-FBC8-49D0-B66C-4738DC86D8D3}" type="presParOf" srcId="{82B52175-A83E-41B9-B10D-41A50A72CD72}" destId="{DAD7E845-FA02-41FB-969C-ED87AB17D1FC}" srcOrd="0" destOrd="0" presId="urn:microsoft.com/office/officeart/2005/8/layout/radial2"/>
    <dgm:cxn modelId="{8551A1FD-73CB-42E0-9982-8A0DA3CAD239}" type="presParOf" srcId="{DAD7E845-FA02-41FB-969C-ED87AB17D1FC}" destId="{6E423577-2AD5-400C-83DD-0A975D5F48DA}" srcOrd="0" destOrd="0" presId="urn:microsoft.com/office/officeart/2005/8/layout/radial2"/>
    <dgm:cxn modelId="{D109044E-24F7-4696-9E0E-32DF4517092B}" type="presParOf" srcId="{6E423577-2AD5-400C-83DD-0A975D5F48DA}" destId="{709F73FB-29A3-4C5C-AD20-A61ECD22B3AF}" srcOrd="0" destOrd="0" presId="urn:microsoft.com/office/officeart/2005/8/layout/radial2"/>
    <dgm:cxn modelId="{757AD536-EEA2-48E7-A02C-80DE79720073}" type="presParOf" srcId="{6E423577-2AD5-400C-83DD-0A975D5F48DA}" destId="{3D4C8597-8E70-4518-AAD5-251C74DE050D}" srcOrd="1" destOrd="0" presId="urn:microsoft.com/office/officeart/2005/8/layout/radial2"/>
    <dgm:cxn modelId="{42BCDDAD-B7A9-40B2-8921-3C7410CB301C}" type="presParOf" srcId="{DAD7E845-FA02-41FB-969C-ED87AB17D1FC}" destId="{A7C95797-096B-4240-9502-24E497DF2C87}" srcOrd="1" destOrd="0" presId="urn:microsoft.com/office/officeart/2005/8/layout/radial2"/>
    <dgm:cxn modelId="{B93FE567-812E-4D7F-A9FA-CF33D8B88E2B}" type="presParOf" srcId="{DAD7E845-FA02-41FB-969C-ED87AB17D1FC}" destId="{2A33EEFF-A4A5-481C-8A3D-2E0917E5DFEA}" srcOrd="2" destOrd="0" presId="urn:microsoft.com/office/officeart/2005/8/layout/radial2"/>
    <dgm:cxn modelId="{F419FEED-C4F2-49FD-BAEC-79BBDFB419B8}" type="presParOf" srcId="{2A33EEFF-A4A5-481C-8A3D-2E0917E5DFEA}" destId="{5FF81095-221F-4EF0-BC79-C8121D62EE80}" srcOrd="0" destOrd="0" presId="urn:microsoft.com/office/officeart/2005/8/layout/radial2"/>
    <dgm:cxn modelId="{3FB0A8CC-8774-4B8D-A29A-96EA986E7407}" type="presParOf" srcId="{2A33EEFF-A4A5-481C-8A3D-2E0917E5DFEA}" destId="{ACDD3EBB-5E09-4518-A936-DFA3AE1C7D43}" srcOrd="1" destOrd="0" presId="urn:microsoft.com/office/officeart/2005/8/layout/radial2"/>
    <dgm:cxn modelId="{CF811018-A5F3-4419-B4D4-57690DBFB346}" type="presParOf" srcId="{DAD7E845-FA02-41FB-969C-ED87AB17D1FC}" destId="{C97ADC3E-4394-4F74-9481-DDE6BF00C50C}" srcOrd="3" destOrd="0" presId="urn:microsoft.com/office/officeart/2005/8/layout/radial2"/>
    <dgm:cxn modelId="{9B6061B6-FC7C-458A-A138-C08ECC32E11F}" type="presParOf" srcId="{DAD7E845-FA02-41FB-969C-ED87AB17D1FC}" destId="{8A461B2A-8951-4829-8C89-C8536E3AAE80}" srcOrd="4" destOrd="0" presId="urn:microsoft.com/office/officeart/2005/8/layout/radial2"/>
    <dgm:cxn modelId="{756F9A24-795C-4100-BF62-F25C5B0CE0AF}" type="presParOf" srcId="{8A461B2A-8951-4829-8C89-C8536E3AAE80}" destId="{49C1A3DA-87CC-4E6F-813A-00AB64D44CF4}" srcOrd="0" destOrd="0" presId="urn:microsoft.com/office/officeart/2005/8/layout/radial2"/>
    <dgm:cxn modelId="{F6C9F03E-E0CB-4444-AA7E-E5BC5831AD38}" type="presParOf" srcId="{8A461B2A-8951-4829-8C89-C8536E3AAE80}" destId="{1AFF9228-D51F-40A7-B787-F4A10F35AABA}" srcOrd="1" destOrd="0" presId="urn:microsoft.com/office/officeart/2005/8/layout/radial2"/>
    <dgm:cxn modelId="{0C4B9F51-8057-4DB9-90F7-77EA00DAF645}" type="presParOf" srcId="{DAD7E845-FA02-41FB-969C-ED87AB17D1FC}" destId="{510A9D77-A685-4C88-A54C-9C656DC44172}" srcOrd="5" destOrd="0" presId="urn:microsoft.com/office/officeart/2005/8/layout/radial2"/>
    <dgm:cxn modelId="{093DBD60-13FE-4392-A230-6E1612338B75}" type="presParOf" srcId="{DAD7E845-FA02-41FB-969C-ED87AB17D1FC}" destId="{CC3C8A0D-3B5C-4787-B767-BAF9211FC59F}" srcOrd="6" destOrd="0" presId="urn:microsoft.com/office/officeart/2005/8/layout/radial2"/>
    <dgm:cxn modelId="{ED3CD410-8E6A-43CB-BFDD-7C8E9BB70826}" type="presParOf" srcId="{CC3C8A0D-3B5C-4787-B767-BAF9211FC59F}" destId="{07C65A6D-9174-4FA7-A4BD-EA8DE52ECB08}" srcOrd="0" destOrd="0" presId="urn:microsoft.com/office/officeart/2005/8/layout/radial2"/>
    <dgm:cxn modelId="{C8CB726F-2A6F-43A0-801C-99EE3FCAD7DB}" type="presParOf" srcId="{CC3C8A0D-3B5C-4787-B767-BAF9211FC59F}" destId="{5C6D9221-71CA-4AD3-9F96-8D31502AF1B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EDB63-EE20-4CA6-8C30-B13B90979277}" type="doc">
      <dgm:prSet loTypeId="urn:microsoft.com/office/officeart/2005/8/layout/target1" loCatId="relationship" qsTypeId="urn:microsoft.com/office/officeart/2005/8/quickstyle/simple1" qsCatId="simple" csTypeId="urn:microsoft.com/office/officeart/2005/8/colors/accent1_2" csCatId="accent1" phldr="1"/>
      <dgm:spPr/>
    </dgm:pt>
    <dgm:pt modelId="{2B8BE1ED-1117-459C-9152-26977873BE22}">
      <dgm:prSet phldrT="[Text]"/>
      <dgm:spPr/>
      <dgm:t>
        <a:bodyPr/>
        <a:lstStyle/>
        <a:p>
          <a:r>
            <a:rPr lang="en-US" dirty="0"/>
            <a:t>Software and Business Logic</a:t>
          </a:r>
        </a:p>
      </dgm:t>
    </dgm:pt>
    <dgm:pt modelId="{5AF3B0FE-16E5-4208-8955-CC401FA50C9B}" type="parTrans" cxnId="{7834F80F-D8D8-4AD8-A74B-32526D8CB3C9}">
      <dgm:prSet/>
      <dgm:spPr/>
      <dgm:t>
        <a:bodyPr/>
        <a:lstStyle/>
        <a:p>
          <a:endParaRPr lang="en-US"/>
        </a:p>
      </dgm:t>
    </dgm:pt>
    <dgm:pt modelId="{DFC256F2-1BDF-4E9F-A83F-C1483CAAEEDC}" type="sibTrans" cxnId="{7834F80F-D8D8-4AD8-A74B-32526D8CB3C9}">
      <dgm:prSet/>
      <dgm:spPr/>
      <dgm:t>
        <a:bodyPr/>
        <a:lstStyle/>
        <a:p>
          <a:endParaRPr lang="en-US"/>
        </a:p>
      </dgm:t>
    </dgm:pt>
    <dgm:pt modelId="{D6355C9C-AFAF-478B-BF38-68260F7A6921}">
      <dgm:prSet phldrT="[Text]"/>
      <dgm:spPr/>
      <dgm:t>
        <a:bodyPr/>
        <a:lstStyle/>
        <a:p>
          <a:r>
            <a:rPr lang="en-US" dirty="0"/>
            <a:t>Communication</a:t>
          </a:r>
        </a:p>
      </dgm:t>
    </dgm:pt>
    <dgm:pt modelId="{6CDED062-6398-454F-9B69-61125FF7ECD4}" type="parTrans" cxnId="{BC175B20-B29B-4D6D-8BB7-163BF9776288}">
      <dgm:prSet/>
      <dgm:spPr/>
      <dgm:t>
        <a:bodyPr/>
        <a:lstStyle/>
        <a:p>
          <a:endParaRPr lang="en-US"/>
        </a:p>
      </dgm:t>
    </dgm:pt>
    <dgm:pt modelId="{2984E903-B875-4B85-A199-4AD7AA90013C}" type="sibTrans" cxnId="{BC175B20-B29B-4D6D-8BB7-163BF9776288}">
      <dgm:prSet/>
      <dgm:spPr/>
      <dgm:t>
        <a:bodyPr/>
        <a:lstStyle/>
        <a:p>
          <a:endParaRPr lang="en-US"/>
        </a:p>
      </dgm:t>
    </dgm:pt>
    <dgm:pt modelId="{8018EFF4-CF15-453C-A22C-FB135BC7768E}">
      <dgm:prSet phldrT="[Text]"/>
      <dgm:spPr/>
      <dgm:t>
        <a:bodyPr/>
        <a:lstStyle/>
        <a:p>
          <a:r>
            <a:rPr lang="en-US" dirty="0"/>
            <a:t>Accessibility</a:t>
          </a:r>
        </a:p>
      </dgm:t>
    </dgm:pt>
    <dgm:pt modelId="{50B08E05-A7B7-4118-AC75-6D64D5693F52}" type="parTrans" cxnId="{464CB7F5-A387-4393-9A25-834123C76B0E}">
      <dgm:prSet/>
      <dgm:spPr/>
      <dgm:t>
        <a:bodyPr/>
        <a:lstStyle/>
        <a:p>
          <a:endParaRPr lang="en-US"/>
        </a:p>
      </dgm:t>
    </dgm:pt>
    <dgm:pt modelId="{B1C0FBAC-1E65-4582-B191-B68451127287}" type="sibTrans" cxnId="{464CB7F5-A387-4393-9A25-834123C76B0E}">
      <dgm:prSet/>
      <dgm:spPr/>
      <dgm:t>
        <a:bodyPr/>
        <a:lstStyle/>
        <a:p>
          <a:endParaRPr lang="en-US"/>
        </a:p>
      </dgm:t>
    </dgm:pt>
    <dgm:pt modelId="{15A624F0-3AE6-486D-9EFF-9A3C68FD984F}" type="pres">
      <dgm:prSet presAssocID="{D50EDB63-EE20-4CA6-8C30-B13B90979277}" presName="composite" presStyleCnt="0">
        <dgm:presLayoutVars>
          <dgm:chMax val="5"/>
          <dgm:dir/>
          <dgm:resizeHandles val="exact"/>
        </dgm:presLayoutVars>
      </dgm:prSet>
      <dgm:spPr/>
    </dgm:pt>
    <dgm:pt modelId="{39B8ECC6-E130-4C2F-A847-10018D1CE7F0}" type="pres">
      <dgm:prSet presAssocID="{2B8BE1ED-1117-459C-9152-26977873BE22}" presName="circle1" presStyleLbl="lnNode1" presStyleIdx="0" presStyleCnt="3"/>
      <dgm:spPr/>
    </dgm:pt>
    <dgm:pt modelId="{9E298386-5363-40FC-8D85-B94955EF4F2D}" type="pres">
      <dgm:prSet presAssocID="{2B8BE1ED-1117-459C-9152-26977873BE22}" presName="text1" presStyleLbl="revTx" presStyleIdx="0" presStyleCnt="3">
        <dgm:presLayoutVars>
          <dgm:bulletEnabled val="1"/>
        </dgm:presLayoutVars>
      </dgm:prSet>
      <dgm:spPr/>
    </dgm:pt>
    <dgm:pt modelId="{EDD2E5AE-9C52-46D0-85EB-3103B171531D}" type="pres">
      <dgm:prSet presAssocID="{2B8BE1ED-1117-459C-9152-26977873BE22}" presName="line1" presStyleLbl="callout" presStyleIdx="0" presStyleCnt="6"/>
      <dgm:spPr/>
    </dgm:pt>
    <dgm:pt modelId="{43BD39D1-7D81-4471-B637-BA674EB0CEF1}" type="pres">
      <dgm:prSet presAssocID="{2B8BE1ED-1117-459C-9152-26977873BE22}" presName="d1" presStyleLbl="callout" presStyleIdx="1" presStyleCnt="6"/>
      <dgm:spPr/>
    </dgm:pt>
    <dgm:pt modelId="{55710225-634E-4EF1-A612-5852134D33BD}" type="pres">
      <dgm:prSet presAssocID="{D6355C9C-AFAF-478B-BF38-68260F7A6921}" presName="circle2" presStyleLbl="lnNode1" presStyleIdx="1" presStyleCnt="3"/>
      <dgm:spPr/>
    </dgm:pt>
    <dgm:pt modelId="{3D1CF76D-5E41-4C8E-ADF7-66B6BE7FF2B2}" type="pres">
      <dgm:prSet presAssocID="{D6355C9C-AFAF-478B-BF38-68260F7A6921}" presName="text2" presStyleLbl="revTx" presStyleIdx="1" presStyleCnt="3">
        <dgm:presLayoutVars>
          <dgm:bulletEnabled val="1"/>
        </dgm:presLayoutVars>
      </dgm:prSet>
      <dgm:spPr/>
    </dgm:pt>
    <dgm:pt modelId="{24BC7DB6-C1CA-4A69-89D2-D3EEE9286D98}" type="pres">
      <dgm:prSet presAssocID="{D6355C9C-AFAF-478B-BF38-68260F7A6921}" presName="line2" presStyleLbl="callout" presStyleIdx="2" presStyleCnt="6"/>
      <dgm:spPr/>
    </dgm:pt>
    <dgm:pt modelId="{9F83A5AA-1F34-47F9-A5C3-BF146F66E8BB}" type="pres">
      <dgm:prSet presAssocID="{D6355C9C-AFAF-478B-BF38-68260F7A6921}" presName="d2" presStyleLbl="callout" presStyleIdx="3" presStyleCnt="6"/>
      <dgm:spPr/>
    </dgm:pt>
    <dgm:pt modelId="{C685C1D8-D4DC-47A1-BE24-C440896A0F17}" type="pres">
      <dgm:prSet presAssocID="{8018EFF4-CF15-453C-A22C-FB135BC7768E}" presName="circle3" presStyleLbl="lnNode1" presStyleIdx="2" presStyleCnt="3"/>
      <dgm:spPr/>
    </dgm:pt>
    <dgm:pt modelId="{BB912869-E1CE-42EE-B48E-66598AEF9021}" type="pres">
      <dgm:prSet presAssocID="{8018EFF4-CF15-453C-A22C-FB135BC7768E}" presName="text3" presStyleLbl="revTx" presStyleIdx="2" presStyleCnt="3">
        <dgm:presLayoutVars>
          <dgm:bulletEnabled val="1"/>
        </dgm:presLayoutVars>
      </dgm:prSet>
      <dgm:spPr/>
    </dgm:pt>
    <dgm:pt modelId="{98DBA656-0127-4C16-9884-BE21C83D91D5}" type="pres">
      <dgm:prSet presAssocID="{8018EFF4-CF15-453C-A22C-FB135BC7768E}" presName="line3" presStyleLbl="callout" presStyleIdx="4" presStyleCnt="6"/>
      <dgm:spPr/>
    </dgm:pt>
    <dgm:pt modelId="{5F5FC74A-D8C9-44C1-B9E4-A628C25CAFFB}" type="pres">
      <dgm:prSet presAssocID="{8018EFF4-CF15-453C-A22C-FB135BC7768E}" presName="d3" presStyleLbl="callout" presStyleIdx="5" presStyleCnt="6"/>
      <dgm:spPr/>
    </dgm:pt>
  </dgm:ptLst>
  <dgm:cxnLst>
    <dgm:cxn modelId="{48ECAD02-18D0-48B7-8BFF-CCD5310B9744}" type="presOf" srcId="{D50EDB63-EE20-4CA6-8C30-B13B90979277}" destId="{15A624F0-3AE6-486D-9EFF-9A3C68FD984F}" srcOrd="0" destOrd="0" presId="urn:microsoft.com/office/officeart/2005/8/layout/target1"/>
    <dgm:cxn modelId="{7834F80F-D8D8-4AD8-A74B-32526D8CB3C9}" srcId="{D50EDB63-EE20-4CA6-8C30-B13B90979277}" destId="{2B8BE1ED-1117-459C-9152-26977873BE22}" srcOrd="0" destOrd="0" parTransId="{5AF3B0FE-16E5-4208-8955-CC401FA50C9B}" sibTransId="{DFC256F2-1BDF-4E9F-A83F-C1483CAAEEDC}"/>
    <dgm:cxn modelId="{BC175B20-B29B-4D6D-8BB7-163BF9776288}" srcId="{D50EDB63-EE20-4CA6-8C30-B13B90979277}" destId="{D6355C9C-AFAF-478B-BF38-68260F7A6921}" srcOrd="1" destOrd="0" parTransId="{6CDED062-6398-454F-9B69-61125FF7ECD4}" sibTransId="{2984E903-B875-4B85-A199-4AD7AA90013C}"/>
    <dgm:cxn modelId="{944B97D5-BE76-4D5B-8A4F-A66B1EE4F657}" type="presOf" srcId="{D6355C9C-AFAF-478B-BF38-68260F7A6921}" destId="{3D1CF76D-5E41-4C8E-ADF7-66B6BE7FF2B2}" srcOrd="0" destOrd="0" presId="urn:microsoft.com/office/officeart/2005/8/layout/target1"/>
    <dgm:cxn modelId="{7E2A4BE5-A4C3-4B1C-B301-5DD113EE96EA}" type="presOf" srcId="{2B8BE1ED-1117-459C-9152-26977873BE22}" destId="{9E298386-5363-40FC-8D85-B94955EF4F2D}" srcOrd="0" destOrd="0" presId="urn:microsoft.com/office/officeart/2005/8/layout/target1"/>
    <dgm:cxn modelId="{E28BB8F1-F5D0-41E7-9FDB-FE4EABDD4356}" type="presOf" srcId="{8018EFF4-CF15-453C-A22C-FB135BC7768E}" destId="{BB912869-E1CE-42EE-B48E-66598AEF9021}" srcOrd="0" destOrd="0" presId="urn:microsoft.com/office/officeart/2005/8/layout/target1"/>
    <dgm:cxn modelId="{464CB7F5-A387-4393-9A25-834123C76B0E}" srcId="{D50EDB63-EE20-4CA6-8C30-B13B90979277}" destId="{8018EFF4-CF15-453C-A22C-FB135BC7768E}" srcOrd="2" destOrd="0" parTransId="{50B08E05-A7B7-4118-AC75-6D64D5693F52}" sibTransId="{B1C0FBAC-1E65-4582-B191-B68451127287}"/>
    <dgm:cxn modelId="{E3E23882-E204-441A-ABF8-195F5713A2C0}" type="presParOf" srcId="{15A624F0-3AE6-486D-9EFF-9A3C68FD984F}" destId="{39B8ECC6-E130-4C2F-A847-10018D1CE7F0}" srcOrd="0" destOrd="0" presId="urn:microsoft.com/office/officeart/2005/8/layout/target1"/>
    <dgm:cxn modelId="{E9AA8A12-9678-42CB-BA43-10320FFD9435}" type="presParOf" srcId="{15A624F0-3AE6-486D-9EFF-9A3C68FD984F}" destId="{9E298386-5363-40FC-8D85-B94955EF4F2D}" srcOrd="1" destOrd="0" presId="urn:microsoft.com/office/officeart/2005/8/layout/target1"/>
    <dgm:cxn modelId="{FF6770D7-C9DD-447A-BACE-9B00800DB328}" type="presParOf" srcId="{15A624F0-3AE6-486D-9EFF-9A3C68FD984F}" destId="{EDD2E5AE-9C52-46D0-85EB-3103B171531D}" srcOrd="2" destOrd="0" presId="urn:microsoft.com/office/officeart/2005/8/layout/target1"/>
    <dgm:cxn modelId="{97596F74-5C35-44E3-AE47-85E90C5C4870}" type="presParOf" srcId="{15A624F0-3AE6-486D-9EFF-9A3C68FD984F}" destId="{43BD39D1-7D81-4471-B637-BA674EB0CEF1}" srcOrd="3" destOrd="0" presId="urn:microsoft.com/office/officeart/2005/8/layout/target1"/>
    <dgm:cxn modelId="{0B35EE30-DF93-4B88-9641-60425C919305}" type="presParOf" srcId="{15A624F0-3AE6-486D-9EFF-9A3C68FD984F}" destId="{55710225-634E-4EF1-A612-5852134D33BD}" srcOrd="4" destOrd="0" presId="urn:microsoft.com/office/officeart/2005/8/layout/target1"/>
    <dgm:cxn modelId="{21A26210-E178-484D-BECC-0AF6A00BE2D7}" type="presParOf" srcId="{15A624F0-3AE6-486D-9EFF-9A3C68FD984F}" destId="{3D1CF76D-5E41-4C8E-ADF7-66B6BE7FF2B2}" srcOrd="5" destOrd="0" presId="urn:microsoft.com/office/officeart/2005/8/layout/target1"/>
    <dgm:cxn modelId="{0C26BAB9-1C62-406F-B66D-D6EC41DF49F4}" type="presParOf" srcId="{15A624F0-3AE6-486D-9EFF-9A3C68FD984F}" destId="{24BC7DB6-C1CA-4A69-89D2-D3EEE9286D98}" srcOrd="6" destOrd="0" presId="urn:microsoft.com/office/officeart/2005/8/layout/target1"/>
    <dgm:cxn modelId="{4491505B-CF54-4B20-87CF-33DE2AE70A73}" type="presParOf" srcId="{15A624F0-3AE6-486D-9EFF-9A3C68FD984F}" destId="{9F83A5AA-1F34-47F9-A5C3-BF146F66E8BB}" srcOrd="7" destOrd="0" presId="urn:microsoft.com/office/officeart/2005/8/layout/target1"/>
    <dgm:cxn modelId="{D3FDBEC1-B9E8-4504-A465-3E18C15333E7}" type="presParOf" srcId="{15A624F0-3AE6-486D-9EFF-9A3C68FD984F}" destId="{C685C1D8-D4DC-47A1-BE24-C440896A0F17}" srcOrd="8" destOrd="0" presId="urn:microsoft.com/office/officeart/2005/8/layout/target1"/>
    <dgm:cxn modelId="{277757FC-58F0-40AF-8A17-13E2F56A246C}" type="presParOf" srcId="{15A624F0-3AE6-486D-9EFF-9A3C68FD984F}" destId="{BB912869-E1CE-42EE-B48E-66598AEF9021}" srcOrd="9" destOrd="0" presId="urn:microsoft.com/office/officeart/2005/8/layout/target1"/>
    <dgm:cxn modelId="{398566F9-F78A-41B6-A651-C75B9A83D227}" type="presParOf" srcId="{15A624F0-3AE6-486D-9EFF-9A3C68FD984F}" destId="{98DBA656-0127-4C16-9884-BE21C83D91D5}" srcOrd="10" destOrd="0" presId="urn:microsoft.com/office/officeart/2005/8/layout/target1"/>
    <dgm:cxn modelId="{07B73D8A-4955-4CAB-83B4-05FFB9A88160}" type="presParOf" srcId="{15A624F0-3AE6-486D-9EFF-9A3C68FD984F}" destId="{5F5FC74A-D8C9-44C1-B9E4-A628C25CAFFB}"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A9D77-A685-4C88-A54C-9C656DC44172}">
      <dsp:nvSpPr>
        <dsp:cNvPr id="0" name=""/>
        <dsp:cNvSpPr/>
      </dsp:nvSpPr>
      <dsp:spPr>
        <a:xfrm rot="2563130">
          <a:off x="2122936" y="2599256"/>
          <a:ext cx="560409" cy="51152"/>
        </a:xfrm>
        <a:custGeom>
          <a:avLst/>
          <a:gdLst/>
          <a:ahLst/>
          <a:cxnLst/>
          <a:rect l="0" t="0" r="0" b="0"/>
          <a:pathLst>
            <a:path>
              <a:moveTo>
                <a:pt x="0" y="25576"/>
              </a:moveTo>
              <a:lnTo>
                <a:pt x="560409" y="25576"/>
              </a:lnTo>
            </a:path>
          </a:pathLst>
        </a:custGeom>
        <a:noFill/>
        <a:ln w="25400" cap="flat" cmpd="sng" algn="ctr">
          <a:solidFill>
            <a:schemeClr val="accent3">
              <a:hueOff val="0"/>
              <a:satOff val="0"/>
              <a:lumOff val="0"/>
              <a:alphaOff val="0"/>
            </a:schemeClr>
          </a:solidFill>
          <a:prstDash val="solid"/>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C97ADC3E-4394-4F74-9481-DDE6BF00C50C}">
      <dsp:nvSpPr>
        <dsp:cNvPr id="0" name=""/>
        <dsp:cNvSpPr/>
      </dsp:nvSpPr>
      <dsp:spPr>
        <a:xfrm>
          <a:off x="2197276" y="1831798"/>
          <a:ext cx="623534" cy="51152"/>
        </a:xfrm>
        <a:custGeom>
          <a:avLst/>
          <a:gdLst/>
          <a:ahLst/>
          <a:cxnLst/>
          <a:rect l="0" t="0" r="0" b="0"/>
          <a:pathLst>
            <a:path>
              <a:moveTo>
                <a:pt x="0" y="25576"/>
              </a:moveTo>
              <a:lnTo>
                <a:pt x="623534" y="25576"/>
              </a:lnTo>
            </a:path>
          </a:pathLst>
        </a:custGeom>
        <a:noFill/>
        <a:ln w="25400" cap="flat" cmpd="sng" algn="ctr">
          <a:solidFill>
            <a:schemeClr val="accent3">
              <a:hueOff val="0"/>
              <a:satOff val="0"/>
              <a:lumOff val="0"/>
              <a:alphaOff val="0"/>
            </a:schemeClr>
          </a:solidFill>
          <a:prstDash val="solid"/>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A7C95797-096B-4240-9502-24E497DF2C87}">
      <dsp:nvSpPr>
        <dsp:cNvPr id="0" name=""/>
        <dsp:cNvSpPr/>
      </dsp:nvSpPr>
      <dsp:spPr>
        <a:xfrm rot="19036870">
          <a:off x="2122936" y="1064341"/>
          <a:ext cx="560409" cy="51152"/>
        </a:xfrm>
        <a:custGeom>
          <a:avLst/>
          <a:gdLst/>
          <a:ahLst/>
          <a:cxnLst/>
          <a:rect l="0" t="0" r="0" b="0"/>
          <a:pathLst>
            <a:path>
              <a:moveTo>
                <a:pt x="0" y="25576"/>
              </a:moveTo>
              <a:lnTo>
                <a:pt x="560409" y="25576"/>
              </a:lnTo>
            </a:path>
          </a:pathLst>
        </a:custGeom>
        <a:noFill/>
        <a:ln w="25400" cap="flat" cmpd="sng" algn="ctr">
          <a:solidFill>
            <a:schemeClr val="accent3">
              <a:hueOff val="0"/>
              <a:satOff val="0"/>
              <a:lumOff val="0"/>
              <a:alphaOff val="0"/>
            </a:schemeClr>
          </a:solidFill>
          <a:prstDash val="solid"/>
        </a:ln>
        <a:effectLst/>
        <a:scene3d>
          <a:camera prst="orthographicFront" zoom="91000"/>
          <a:lightRig rig="threePt" dir="t">
            <a:rot lat="0" lon="0" rev="20640000"/>
          </a:lightRig>
        </a:scene3d>
        <a:sp3d z="-110000"/>
      </dsp:spPr>
      <dsp:style>
        <a:lnRef idx="2">
          <a:scrgbClr r="0" g="0" b="0"/>
        </a:lnRef>
        <a:fillRef idx="0">
          <a:scrgbClr r="0" g="0" b="0"/>
        </a:fillRef>
        <a:effectRef idx="0">
          <a:scrgbClr r="0" g="0" b="0"/>
        </a:effectRef>
        <a:fontRef idx="minor"/>
      </dsp:style>
    </dsp:sp>
    <dsp:sp modelId="{3D4C8597-8E70-4518-AAD5-251C74DE050D}">
      <dsp:nvSpPr>
        <dsp:cNvPr id="0" name=""/>
        <dsp:cNvSpPr/>
      </dsp:nvSpPr>
      <dsp:spPr>
        <a:xfrm>
          <a:off x="678755" y="964127"/>
          <a:ext cx="1786495" cy="1786495"/>
        </a:xfrm>
        <a:prstGeom prst="ellipse">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FF81095-221F-4EF0-BC79-C8121D62EE80}">
      <dsp:nvSpPr>
        <dsp:cNvPr id="0" name=""/>
        <dsp:cNvSpPr/>
      </dsp:nvSpPr>
      <dsp:spPr>
        <a:xfrm>
          <a:off x="2466813" y="289"/>
          <a:ext cx="1071897" cy="1071897"/>
        </a:xfrm>
        <a:prstGeom prst="ellipse">
          <a:avLst/>
        </a:prstGeom>
        <a:solidFill>
          <a:schemeClr val="accent3">
            <a:hueOff val="3750088"/>
            <a:satOff val="-5627"/>
            <a:lumOff val="-915"/>
            <a:alphaOff val="0"/>
          </a:schemeClr>
        </a:solidFill>
        <a:ln>
          <a:noFill/>
        </a:ln>
        <a:effectLst>
          <a:outerShdw blurRad="40000" dist="20000" dir="5400000" rotWithShape="0">
            <a:srgbClr val="000000">
              <a:alpha val="38000"/>
            </a:srgbClr>
          </a:outerShdw>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Products</a:t>
          </a:r>
        </a:p>
      </dsp:txBody>
      <dsp:txXfrm>
        <a:off x="2623789" y="157265"/>
        <a:ext cx="757945" cy="757945"/>
      </dsp:txXfrm>
    </dsp:sp>
    <dsp:sp modelId="{49C1A3DA-87CC-4E6F-813A-00AB64D44CF4}">
      <dsp:nvSpPr>
        <dsp:cNvPr id="0" name=""/>
        <dsp:cNvSpPr/>
      </dsp:nvSpPr>
      <dsp:spPr>
        <a:xfrm>
          <a:off x="2820811" y="1321426"/>
          <a:ext cx="1071897" cy="1071897"/>
        </a:xfrm>
        <a:prstGeom prst="ellipse">
          <a:avLst/>
        </a:prstGeom>
        <a:solidFill>
          <a:schemeClr val="accent3">
            <a:hueOff val="7500176"/>
            <a:satOff val="-11253"/>
            <a:lumOff val="-1830"/>
            <a:alphaOff val="0"/>
          </a:schemeClr>
        </a:solidFill>
        <a:ln>
          <a:noFill/>
        </a:ln>
        <a:effectLst>
          <a:outerShdw blurRad="40000" dist="20000" dir="5400000" rotWithShape="0">
            <a:srgbClr val="000000">
              <a:alpha val="38000"/>
            </a:srgbClr>
          </a:outerShdw>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Entities</a:t>
          </a:r>
        </a:p>
      </dsp:txBody>
      <dsp:txXfrm>
        <a:off x="2977787" y="1478402"/>
        <a:ext cx="757945" cy="757945"/>
      </dsp:txXfrm>
    </dsp:sp>
    <dsp:sp modelId="{07C65A6D-9174-4FA7-A4BD-EA8DE52ECB08}">
      <dsp:nvSpPr>
        <dsp:cNvPr id="0" name=""/>
        <dsp:cNvSpPr/>
      </dsp:nvSpPr>
      <dsp:spPr>
        <a:xfrm>
          <a:off x="2466813" y="2642563"/>
          <a:ext cx="1071897" cy="1071897"/>
        </a:xfrm>
        <a:prstGeom prst="ellipse">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a:scene3d>
          <a:camera prst="orthographicFron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Licenses</a:t>
          </a:r>
        </a:p>
      </dsp:txBody>
      <dsp:txXfrm>
        <a:off x="2623789" y="2799539"/>
        <a:ext cx="757945" cy="757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C1D8-D4DC-47A1-BE24-C440896A0F17}">
      <dsp:nvSpPr>
        <dsp:cNvPr id="0" name=""/>
        <dsp:cNvSpPr/>
      </dsp:nvSpPr>
      <dsp:spPr>
        <a:xfrm>
          <a:off x="800099" y="914399"/>
          <a:ext cx="2743200" cy="27432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10225-634E-4EF1-A612-5852134D33BD}">
      <dsp:nvSpPr>
        <dsp:cNvPr id="0" name=""/>
        <dsp:cNvSpPr/>
      </dsp:nvSpPr>
      <dsp:spPr>
        <a:xfrm>
          <a:off x="1348740" y="1463039"/>
          <a:ext cx="1645920" cy="16459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8ECC6-E130-4C2F-A847-10018D1CE7F0}">
      <dsp:nvSpPr>
        <dsp:cNvPr id="0" name=""/>
        <dsp:cNvSpPr/>
      </dsp:nvSpPr>
      <dsp:spPr>
        <a:xfrm>
          <a:off x="1897380" y="2011680"/>
          <a:ext cx="548640" cy="5486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98386-5363-40FC-8D85-B94955EF4F2D}">
      <dsp:nvSpPr>
        <dsp:cNvPr id="0" name=""/>
        <dsp:cNvSpPr/>
      </dsp:nvSpPr>
      <dsp:spPr>
        <a:xfrm>
          <a:off x="4000499" y="0"/>
          <a:ext cx="1371600"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dirty="0"/>
            <a:t>Software and Business Logic</a:t>
          </a:r>
        </a:p>
      </dsp:txBody>
      <dsp:txXfrm>
        <a:off x="4000499" y="0"/>
        <a:ext cx="1371600" cy="800100"/>
      </dsp:txXfrm>
    </dsp:sp>
    <dsp:sp modelId="{EDD2E5AE-9C52-46D0-85EB-3103B171531D}">
      <dsp:nvSpPr>
        <dsp:cNvPr id="0" name=""/>
        <dsp:cNvSpPr/>
      </dsp:nvSpPr>
      <dsp:spPr>
        <a:xfrm>
          <a:off x="3657600" y="400049"/>
          <a:ext cx="3429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BD39D1-7D81-4471-B637-BA674EB0CEF1}">
      <dsp:nvSpPr>
        <dsp:cNvPr id="0" name=""/>
        <dsp:cNvSpPr/>
      </dsp:nvSpPr>
      <dsp:spPr>
        <a:xfrm rot="5400000">
          <a:off x="1971217" y="600989"/>
          <a:ext cx="1885492" cy="148452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1CF76D-5E41-4C8E-ADF7-66B6BE7FF2B2}">
      <dsp:nvSpPr>
        <dsp:cNvPr id="0" name=""/>
        <dsp:cNvSpPr/>
      </dsp:nvSpPr>
      <dsp:spPr>
        <a:xfrm>
          <a:off x="4000499" y="800099"/>
          <a:ext cx="1371600"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dirty="0"/>
            <a:t>Communication</a:t>
          </a:r>
        </a:p>
      </dsp:txBody>
      <dsp:txXfrm>
        <a:off x="4000499" y="800099"/>
        <a:ext cx="1371600" cy="800100"/>
      </dsp:txXfrm>
    </dsp:sp>
    <dsp:sp modelId="{24BC7DB6-C1CA-4A69-89D2-D3EEE9286D98}">
      <dsp:nvSpPr>
        <dsp:cNvPr id="0" name=""/>
        <dsp:cNvSpPr/>
      </dsp:nvSpPr>
      <dsp:spPr>
        <a:xfrm>
          <a:off x="3657600" y="1200149"/>
          <a:ext cx="3429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83A5AA-1F34-47F9-A5C3-BF146F66E8BB}">
      <dsp:nvSpPr>
        <dsp:cNvPr id="0" name=""/>
        <dsp:cNvSpPr/>
      </dsp:nvSpPr>
      <dsp:spPr>
        <a:xfrm rot="5400000">
          <a:off x="2375931" y="1388607"/>
          <a:ext cx="1469257" cy="109133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912869-E1CE-42EE-B48E-66598AEF9021}">
      <dsp:nvSpPr>
        <dsp:cNvPr id="0" name=""/>
        <dsp:cNvSpPr/>
      </dsp:nvSpPr>
      <dsp:spPr>
        <a:xfrm>
          <a:off x="4000499" y="1600199"/>
          <a:ext cx="1371600"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dirty="0"/>
            <a:t>Accessibility</a:t>
          </a:r>
        </a:p>
      </dsp:txBody>
      <dsp:txXfrm>
        <a:off x="4000499" y="1600199"/>
        <a:ext cx="1371600" cy="800100"/>
      </dsp:txXfrm>
    </dsp:sp>
    <dsp:sp modelId="{98DBA656-0127-4C16-9884-BE21C83D91D5}">
      <dsp:nvSpPr>
        <dsp:cNvPr id="0" name=""/>
        <dsp:cNvSpPr/>
      </dsp:nvSpPr>
      <dsp:spPr>
        <a:xfrm>
          <a:off x="3657600" y="2000249"/>
          <a:ext cx="3429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FC74A-D8C9-44C1-B9E4-A628C25CAFFB}">
      <dsp:nvSpPr>
        <dsp:cNvPr id="0" name=""/>
        <dsp:cNvSpPr/>
      </dsp:nvSpPr>
      <dsp:spPr>
        <a:xfrm rot="5400000">
          <a:off x="2781147" y="2175586"/>
          <a:ext cx="1049731" cy="69814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9B6C7B2-45EF-4F67-AB8E-985A5E60AB11}" type="datetimeFigureOut">
              <a:rPr lang="en-US" smtClean="0"/>
              <a:t>11/7/2022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275F067-EC5C-4358-8E65-96277E72C690}" type="slidenum">
              <a:rPr lang="en-US" smtClean="0"/>
              <a:t>‹#›</a:t>
            </a:fld>
            <a:endParaRPr lang="en-US" dirty="0"/>
          </a:p>
        </p:txBody>
      </p:sp>
    </p:spTree>
    <p:extLst>
      <p:ext uri="{BB962C8B-B14F-4D97-AF65-F5344CB8AC3E}">
        <p14:creationId xmlns:p14="http://schemas.microsoft.com/office/powerpoint/2010/main" val="4275832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302F37A-43AA-4770-BDBD-B117754745DB}" type="datetimeFigureOut">
              <a:rPr lang="en-US" smtClean="0"/>
              <a:t>11/7/2022</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34112AF-BEF8-497E-88B7-84326C335B13}" type="slidenum">
              <a:rPr lang="en-US" smtClean="0"/>
              <a:t>‹#›</a:t>
            </a:fld>
            <a:endParaRPr lang="en-US" dirty="0"/>
          </a:p>
        </p:txBody>
      </p:sp>
    </p:spTree>
    <p:extLst>
      <p:ext uri="{BB962C8B-B14F-4D97-AF65-F5344CB8AC3E}">
        <p14:creationId xmlns:p14="http://schemas.microsoft.com/office/powerpoint/2010/main" val="1287795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an overview of the topics we will discuss.</a:t>
            </a:r>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2</a:t>
            </a:fld>
            <a:endParaRPr lang="en-US" dirty="0"/>
          </a:p>
        </p:txBody>
      </p:sp>
    </p:spTree>
    <p:extLst>
      <p:ext uri="{BB962C8B-B14F-4D97-AF65-F5344CB8AC3E}">
        <p14:creationId xmlns:p14="http://schemas.microsoft.com/office/powerpoint/2010/main" val="2982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want to quickly</a:t>
            </a:r>
            <a:r>
              <a:rPr lang="en-US" baseline="0" dirty="0"/>
              <a:t> introduce the identifiers AgGateway supports. Will explain entities cover businesses, consumers and locations.</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purpose of the slide is to demonstrate to the audience </a:t>
            </a:r>
            <a:r>
              <a:rPr lang="en-US" baseline="0" dirty="0"/>
              <a:t>how identifiers are used in business transactions.  </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10064AF-D8B4-4C7E-8579-8D86D28E49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091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10064AF-D8B4-4C7E-8579-8D86D28E49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382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1819" rtl="0" eaLnBrk="1" fontAlgn="auto" latinLnBrk="0" hangingPunct="1">
              <a:lnSpc>
                <a:spcPct val="100000"/>
              </a:lnSpc>
              <a:spcBef>
                <a:spcPts val="0"/>
              </a:spcBef>
              <a:spcAft>
                <a:spcPts val="0"/>
              </a:spcAft>
              <a:buClrTx/>
              <a:buSzTx/>
              <a:buFontTx/>
              <a:buNone/>
              <a:tabLst/>
              <a:defRPr/>
            </a:pPr>
            <a:fld id="{810064AF-D8B4-4C7E-8579-8D86D28E49A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81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7616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and Business Logic – is at the core of the solution.</a:t>
            </a:r>
            <a:r>
              <a:rPr lang="en-US" baseline="0" dirty="0"/>
              <a:t> I will discuss business rules and address standardization software is used.</a:t>
            </a:r>
          </a:p>
          <a:p>
            <a:r>
              <a:rPr lang="en-US" baseline="0" dirty="0"/>
              <a:t>Communication – notifications, extracts</a:t>
            </a:r>
          </a:p>
          <a:p>
            <a:r>
              <a:rPr lang="en-US" baseline="0" dirty="0"/>
              <a:t>Accessibility – web services, website, bulk processes</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19</a:t>
            </a:fld>
            <a:endParaRPr lang="en-US" dirty="0"/>
          </a:p>
        </p:txBody>
      </p:sp>
    </p:spTree>
    <p:extLst>
      <p:ext uri="{BB962C8B-B14F-4D97-AF65-F5344CB8AC3E}">
        <p14:creationId xmlns:p14="http://schemas.microsoft.com/office/powerpoint/2010/main" val="2278386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explain the different</a:t>
            </a:r>
            <a:r>
              <a:rPr lang="en-US" baseline="0" dirty="0"/>
              <a:t> type of entities in AGIIS.</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20</a:t>
            </a:fld>
            <a:endParaRPr lang="en-US" dirty="0"/>
          </a:p>
        </p:txBody>
      </p:sp>
    </p:spTree>
    <p:extLst>
      <p:ext uri="{BB962C8B-B14F-4D97-AF65-F5344CB8AC3E}">
        <p14:creationId xmlns:p14="http://schemas.microsoft.com/office/powerpoint/2010/main" val="2781697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introduces Entity</a:t>
            </a:r>
            <a:r>
              <a:rPr lang="en-US" baseline="0" dirty="0"/>
              <a:t> portion of AGIIS and let’s the audience know AGIIS is a subscriber driven database which means it is maintained and updated by the subscriber community.  It is important as a subscriber of  AGIIS that data quality and accuracy is considered before adding and updating the database.</a:t>
            </a:r>
            <a:endParaRPr lang="en-US" dirty="0"/>
          </a:p>
        </p:txBody>
      </p:sp>
      <p:sp>
        <p:nvSpPr>
          <p:cNvPr id="4" name="Slide Number Placeholder 3"/>
          <p:cNvSpPr>
            <a:spLocks noGrp="1"/>
          </p:cNvSpPr>
          <p:nvPr>
            <p:ph type="sldNum" sz="quarter" idx="10"/>
          </p:nvPr>
        </p:nvSpPr>
        <p:spPr/>
        <p:txBody>
          <a:bodyPr/>
          <a:lstStyle/>
          <a:p>
            <a:pPr>
              <a:defRPr/>
            </a:pPr>
            <a:fld id="{39E4C381-CA57-45BE-A122-F04B472A8BED}" type="slidenum">
              <a:rPr lang="en-US" smtClean="0"/>
              <a:pPr>
                <a:defRPr/>
              </a:pPr>
              <a:t>21</a:t>
            </a:fld>
            <a:endParaRPr lang="en-US" dirty="0"/>
          </a:p>
        </p:txBody>
      </p:sp>
    </p:spTree>
    <p:extLst>
      <p:ext uri="{BB962C8B-B14F-4D97-AF65-F5344CB8AC3E}">
        <p14:creationId xmlns:p14="http://schemas.microsoft.com/office/powerpoint/2010/main" val="1823145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22</a:t>
            </a:fld>
            <a:endParaRPr lang="en-US" dirty="0"/>
          </a:p>
        </p:txBody>
      </p:sp>
    </p:spTree>
    <p:extLst>
      <p:ext uri="{BB962C8B-B14F-4D97-AF65-F5344CB8AC3E}">
        <p14:creationId xmlns:p14="http://schemas.microsoft.com/office/powerpoint/2010/main" val="3079496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provides the audience of a</a:t>
            </a:r>
            <a:r>
              <a:rPr lang="en-US" baseline="0" dirty="0"/>
              <a:t> screen shot of the AGIIS Directory. We will discuss fields on the slide but particularly Industry Identifier section which will set-up the next two slides discussing entity subsets.</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AgGateway resources is </a:t>
            </a:r>
            <a:r>
              <a:rPr lang="en-US" b="1" dirty="0"/>
              <a:t>AGIIS.</a:t>
            </a:r>
          </a:p>
          <a:p>
            <a:pPr marL="169530" indent="-169530">
              <a:buFont typeface="Arial" panose="020B0604020202020204" pitchFamily="34" charset="0"/>
              <a:buChar char="•"/>
            </a:pPr>
            <a:r>
              <a:rPr lang="en-US" dirty="0"/>
              <a:t>AGIIS is an</a:t>
            </a:r>
            <a:r>
              <a:rPr lang="en-US" baseline="0" dirty="0"/>
              <a:t> interactive </a:t>
            </a:r>
            <a:r>
              <a:rPr lang="en-US" dirty="0"/>
              <a:t>database</a:t>
            </a:r>
            <a:r>
              <a:rPr lang="en-US" baseline="0" dirty="0"/>
              <a:t> that houses </a:t>
            </a:r>
            <a:r>
              <a:rPr lang="en-US" baseline="0" dirty="0" err="1"/>
              <a:t>ag</a:t>
            </a:r>
            <a:r>
              <a:rPr lang="en-US" baseline="0" dirty="0"/>
              <a:t> eBusiness data for industry subscribers. </a:t>
            </a:r>
          </a:p>
          <a:p>
            <a:pPr marL="169530" indent="-169530">
              <a:buFont typeface="Arial" panose="020B0604020202020204" pitchFamily="34" charset="0"/>
              <a:buChar char="•"/>
            </a:pPr>
            <a:r>
              <a:rPr lang="en-US" dirty="0"/>
              <a:t>Companies use the database to look up unique identifiers and common data elements (such as GTINs and GLNs) that they can then insert into their transactions — either internal or with trading partners — to make electronic communication possible. </a:t>
            </a:r>
          </a:p>
          <a:p>
            <a:pPr marL="169530" indent="-169530">
              <a:buFont typeface="Arial" panose="020B0604020202020204" pitchFamily="34" charset="0"/>
              <a:buChar char="•"/>
            </a:pPr>
            <a:r>
              <a:rPr lang="en-US" dirty="0"/>
              <a:t>For example, they can look up the Global Trade Item Number (GTIN), which is the numerical code representing a specific brand and packaging of a given product (e.g., seed, crop protection chemicals, fertilizer, etc.), or the Global Location Number, which is the unique identifier for the name and address of an organization, individual or location. Because trading partners are able to access and use the same identifiers, the pieces of information fit together, and electronic communication is possible. </a:t>
            </a:r>
          </a:p>
          <a:p>
            <a:pPr marL="169530" indent="-169530">
              <a:buFont typeface="Arial" panose="020B0604020202020204" pitchFamily="34" charset="0"/>
              <a:buChar char="•"/>
            </a:pPr>
            <a:r>
              <a:rPr lang="en-US" dirty="0"/>
              <a:t>AGIIS does not process transactions; it is a directory resource that facilitates electronic communication.  </a:t>
            </a:r>
          </a:p>
        </p:txBody>
      </p:sp>
      <p:sp>
        <p:nvSpPr>
          <p:cNvPr id="4" name="Slide Number Placeholder 3"/>
          <p:cNvSpPr>
            <a:spLocks noGrp="1"/>
          </p:cNvSpPr>
          <p:nvPr>
            <p:ph type="sldNum" sz="quarter" idx="10"/>
          </p:nvPr>
        </p:nvSpPr>
        <p:spPr/>
        <p:txBody>
          <a:bodyPr/>
          <a:lstStyle/>
          <a:p>
            <a:fld id="{034112AF-BEF8-497E-88B7-84326C335B13}" type="slidenum">
              <a:rPr lang="en-US" smtClean="0"/>
              <a:t>3</a:t>
            </a:fld>
            <a:endParaRPr lang="en-US" dirty="0"/>
          </a:p>
        </p:txBody>
      </p:sp>
    </p:spTree>
    <p:extLst>
      <p:ext uri="{BB962C8B-B14F-4D97-AF65-F5344CB8AC3E}">
        <p14:creationId xmlns:p14="http://schemas.microsoft.com/office/powerpoint/2010/main" val="663708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188">
              <a:defRPr/>
            </a:pPr>
            <a:r>
              <a:rPr lang="en-US" dirty="0"/>
              <a:t>AGIIS Subscribers </a:t>
            </a:r>
            <a:r>
              <a:rPr lang="en-US" sz="1100" dirty="0"/>
              <a:t>(excluding subscribers with only search/view privileges)</a:t>
            </a:r>
            <a:r>
              <a:rPr lang="en-US" dirty="0"/>
              <a:t> can include any entity record in their subset.</a:t>
            </a:r>
          </a:p>
          <a:p>
            <a:endParaRPr lang="en-US" dirty="0"/>
          </a:p>
        </p:txBody>
      </p:sp>
      <p:sp>
        <p:nvSpPr>
          <p:cNvPr id="4" name="Slide Number Placeholder 3"/>
          <p:cNvSpPr>
            <a:spLocks noGrp="1"/>
          </p:cNvSpPr>
          <p:nvPr>
            <p:ph type="sldNum" sz="quarter" idx="10"/>
          </p:nvPr>
        </p:nvSpPr>
        <p:spPr/>
        <p:txBody>
          <a:bodyPr/>
          <a:lstStyle/>
          <a:p>
            <a:pPr>
              <a:defRPr/>
            </a:pPr>
            <a:fld id="{39E4C381-CA57-45BE-A122-F04B472A8BED}" type="slidenum">
              <a:rPr lang="en-US" smtClean="0"/>
              <a:pPr>
                <a:defRPr/>
              </a:pPr>
              <a:t>24</a:t>
            </a:fld>
            <a:endParaRPr lang="en-US" dirty="0"/>
          </a:p>
        </p:txBody>
      </p:sp>
    </p:spTree>
    <p:extLst>
      <p:ext uri="{BB962C8B-B14F-4D97-AF65-F5344CB8AC3E}">
        <p14:creationId xmlns:p14="http://schemas.microsoft.com/office/powerpoint/2010/main" val="3823713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27</a:t>
            </a:fld>
            <a:endParaRPr lang="en-US" dirty="0"/>
          </a:p>
        </p:txBody>
      </p:sp>
    </p:spTree>
    <p:extLst>
      <p:ext uri="{BB962C8B-B14F-4D97-AF65-F5344CB8AC3E}">
        <p14:creationId xmlns:p14="http://schemas.microsoft.com/office/powerpoint/2010/main" val="3079496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high</a:t>
            </a:r>
            <a:r>
              <a:rPr lang="en-US" baseline="0" dirty="0"/>
              <a:t> level process flow illustrates how product information flows through the system.</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28</a:t>
            </a:fld>
            <a:endParaRPr lang="en-US" dirty="0"/>
          </a:p>
        </p:txBody>
      </p:sp>
    </p:spTree>
    <p:extLst>
      <p:ext uri="{BB962C8B-B14F-4D97-AF65-F5344CB8AC3E}">
        <p14:creationId xmlns:p14="http://schemas.microsoft.com/office/powerpoint/2010/main" val="1508773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a:latin typeface="Arial" panose="020B0604020202020204" pitchFamily="34" charset="0"/>
                <a:cs typeface="Arial" panose="020B0604020202020204" pitchFamily="34" charset="0"/>
              </a:rPr>
              <a:t>When organizations integrate Unique Identifiers into their business operations they begin seeing immediate value.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Unique IDs..</a:t>
            </a:r>
          </a:p>
          <a:p>
            <a:pPr marL="342900" lvl="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Improves product position and visibility</a:t>
            </a:r>
          </a:p>
          <a:p>
            <a:pPr marL="342900" lvl="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Enables company to identify, capture, and share information about products, business locations, and more</a:t>
            </a:r>
          </a:p>
          <a:p>
            <a:pPr marL="342900" lvl="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Trading Partners across the ag industry use same identifiers for products and entities to ensure accuracy of delivery, billing and other E-business transactions</a:t>
            </a:r>
          </a:p>
          <a:p>
            <a:pPr marL="342900" lvl="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They help aid and enables the automation of business processes</a:t>
            </a:r>
          </a:p>
          <a:p>
            <a:pPr marL="342900" lvl="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They help reduce cost as standard schemes are implemented</a:t>
            </a:r>
          </a:p>
          <a:p>
            <a:pPr marL="342900" lvl="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The help mitigate the risk of incorrect or erred compliance reporting</a:t>
            </a:r>
          </a:p>
          <a:p>
            <a:pPr marL="342900" lvl="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Increases efficiency of field operations</a:t>
            </a:r>
          </a:p>
        </p:txBody>
      </p:sp>
      <p:sp>
        <p:nvSpPr>
          <p:cNvPr id="4" name="Slide Number Placeholder 3"/>
          <p:cNvSpPr>
            <a:spLocks noGrp="1"/>
          </p:cNvSpPr>
          <p:nvPr>
            <p:ph type="sldNum" sz="quarter" idx="10"/>
          </p:nvPr>
        </p:nvSpPr>
        <p:spPr/>
        <p:txBody>
          <a:bodyPr/>
          <a:lstStyle/>
          <a:p>
            <a:fld id="{034112AF-BEF8-497E-88B7-84326C335B13}" type="slidenum">
              <a:rPr lang="en-US" smtClean="0"/>
              <a:pPr/>
              <a:t>29</a:t>
            </a:fld>
            <a:endParaRPr lang="en-US" dirty="0"/>
          </a:p>
        </p:txBody>
      </p:sp>
    </p:spTree>
    <p:extLst>
      <p:ext uri="{BB962C8B-B14F-4D97-AF65-F5344CB8AC3E}">
        <p14:creationId xmlns:p14="http://schemas.microsoft.com/office/powerpoint/2010/main" val="2289677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We Can discuss</a:t>
            </a:r>
            <a:r>
              <a:rPr lang="en-US" b="1" baseline="0" dirty="0">
                <a:solidFill>
                  <a:srgbClr val="FF0000"/>
                </a:solidFill>
              </a:rPr>
              <a:t> which image you like</a:t>
            </a:r>
            <a:endParaRPr lang="en-US" b="1" dirty="0">
              <a:solidFill>
                <a:srgbClr val="FF0000"/>
              </a:solidFill>
            </a:endParaRPr>
          </a:p>
          <a:p>
            <a:endParaRPr lang="en-US" dirty="0"/>
          </a:p>
          <a:p>
            <a:r>
              <a:rPr lang="en-US" dirty="0"/>
              <a:t>Will</a:t>
            </a:r>
            <a:r>
              <a:rPr lang="en-US" baseline="0" dirty="0"/>
              <a:t> discuss the structure of the Directory Oversight Committee (DOC)</a:t>
            </a:r>
          </a:p>
          <a:p>
            <a:pPr marL="171450" indent="-171450">
              <a:buFontTx/>
              <a:buChar char="-"/>
            </a:pPr>
            <a:r>
              <a:rPr lang="en-US" baseline="0" dirty="0"/>
              <a:t>Representation from each AgGateway Council</a:t>
            </a:r>
          </a:p>
          <a:p>
            <a:pPr lvl="0">
              <a:defRPr sz="1800"/>
            </a:pPr>
            <a:r>
              <a:rPr lang="en-US" sz="1200" dirty="0"/>
              <a:t>Role</a:t>
            </a:r>
            <a:r>
              <a:rPr lang="en-US" sz="1200" baseline="0" dirty="0"/>
              <a:t> of DOC </a:t>
            </a:r>
          </a:p>
          <a:p>
            <a:pPr marL="171450" lvl="0" indent="-171450">
              <a:buFontTx/>
              <a:buChar char="-"/>
              <a:defRPr sz="1800"/>
            </a:pPr>
            <a:r>
              <a:rPr lang="en-US" sz="1200" dirty="0"/>
              <a:t>Evaluating enhancement, change or other modification requests, wherever the request comes from, against the purpose of AGIIS and the mission of AgGateway</a:t>
            </a:r>
          </a:p>
          <a:p>
            <a:pPr marL="171450" lvl="0" indent="-171450">
              <a:buFontTx/>
              <a:buChar char="-"/>
              <a:defRPr sz="1800"/>
            </a:pPr>
            <a:r>
              <a:rPr lang="en-US" sz="1200" dirty="0"/>
              <a:t>Ensuring data cleanliness and maintenance as defined in the AGIIS Policies and Procedures documents is implemented</a:t>
            </a:r>
          </a:p>
          <a:p>
            <a:pPr marL="171450" lvl="0" indent="-171450">
              <a:buFontTx/>
              <a:buChar char="-"/>
              <a:defRPr sz="1800"/>
            </a:pPr>
            <a:r>
              <a:rPr lang="en-US" sz="1200" dirty="0"/>
              <a:t>Communicating needs and relevant messages between councils and the committee</a:t>
            </a:r>
          </a:p>
          <a:p>
            <a:pPr marL="0" lvl="0" indent="0">
              <a:buFontTx/>
              <a:buNone/>
              <a:defRPr sz="1800"/>
            </a:pPr>
            <a:r>
              <a:rPr lang="en-US" sz="1200" dirty="0"/>
              <a:t>Subscriber Input</a:t>
            </a:r>
          </a:p>
          <a:p>
            <a:pPr marL="171450" lvl="0" indent="-171450">
              <a:buFontTx/>
              <a:buChar char="-"/>
              <a:defRPr sz="1800"/>
            </a:pPr>
            <a:r>
              <a:rPr lang="en-US" sz="1200" baseline="0" dirty="0"/>
              <a:t>Each AgGateway Member Company or Subscribing Company can recommend an improvement or enhancement to AGIIS</a:t>
            </a:r>
          </a:p>
          <a:p>
            <a:pPr marL="0" lvl="0" indent="0">
              <a:buFontTx/>
              <a:buNone/>
              <a:defRPr sz="1800"/>
            </a:pPr>
            <a:r>
              <a:rPr lang="en-US" sz="1200" baseline="0" dirty="0"/>
              <a:t>Formal Request Process </a:t>
            </a:r>
          </a:p>
          <a:p>
            <a:pPr marL="0" lvl="0" indent="0">
              <a:buFontTx/>
              <a:buNone/>
              <a:defRPr sz="1800"/>
            </a:pPr>
            <a:r>
              <a:rPr lang="en-US" sz="1200" baseline="0" dirty="0"/>
              <a:t>- Discuss a form is submitted to Member Services and then passed on to Directory Oversight Committee for evaluation and prioritization</a:t>
            </a:r>
            <a:endParaRPr lang="en-US" sz="120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32</a:t>
            </a:fld>
            <a:endParaRPr lang="en-US" dirty="0"/>
          </a:p>
        </p:txBody>
      </p:sp>
    </p:spTree>
    <p:extLst>
      <p:ext uri="{BB962C8B-B14F-4D97-AF65-F5344CB8AC3E}">
        <p14:creationId xmlns:p14="http://schemas.microsoft.com/office/powerpoint/2010/main" val="923251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33</a:t>
            </a:fld>
            <a:endParaRPr lang="en-US" dirty="0"/>
          </a:p>
        </p:txBody>
      </p:sp>
    </p:spTree>
    <p:extLst>
      <p:ext uri="{BB962C8B-B14F-4D97-AF65-F5344CB8AC3E}">
        <p14:creationId xmlns:p14="http://schemas.microsoft.com/office/powerpoint/2010/main" val="1449806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34</a:t>
            </a:fld>
            <a:endParaRPr lang="en-US" dirty="0"/>
          </a:p>
        </p:txBody>
      </p:sp>
    </p:spTree>
    <p:extLst>
      <p:ext uri="{BB962C8B-B14F-4D97-AF65-F5344CB8AC3E}">
        <p14:creationId xmlns:p14="http://schemas.microsoft.com/office/powerpoint/2010/main" val="390813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a:latin typeface="Arial" pitchFamily="34" charset="0"/>
              </a:rPr>
              <a:t>Provide commentary around common business challenges in Agriculture.</a:t>
            </a:r>
          </a:p>
          <a:p>
            <a:r>
              <a:rPr lang="en-US" baseline="0" dirty="0">
                <a:latin typeface="Arial" pitchFamily="34" charset="0"/>
              </a:rPr>
              <a:t>I want to let the audience know that business challenges brought companies together to develop tools such as AGIIS  to better handle these business issues.  I believe the audience will be able to relate with one of the challenges listed.</a:t>
            </a:r>
          </a:p>
          <a:p>
            <a:r>
              <a:rPr lang="en-US" sz="1000" dirty="0">
                <a:latin typeface="Arial" pitchFamily="34" charset="0"/>
                <a:cs typeface="Arial" pitchFamily="34" charset="0"/>
              </a:rPr>
              <a:t>Regulatory Environment</a:t>
            </a:r>
          </a:p>
          <a:p>
            <a:pPr lvl="1"/>
            <a:r>
              <a:rPr lang="en-US" sz="1000" dirty="0">
                <a:latin typeface="Arial" pitchFamily="34" charset="0"/>
                <a:cs typeface="Arial" pitchFamily="34" charset="0"/>
              </a:rPr>
              <a:t>Federal as well as state and locality requirements</a:t>
            </a:r>
          </a:p>
          <a:p>
            <a:pPr lvl="1"/>
            <a:r>
              <a:rPr lang="en-US" sz="1000" dirty="0">
                <a:latin typeface="Arial" pitchFamily="34" charset="0"/>
                <a:cs typeface="Arial" pitchFamily="34" charset="0"/>
              </a:rPr>
              <a:t>Uncertainty as to future direction</a:t>
            </a:r>
          </a:p>
          <a:p>
            <a:r>
              <a:rPr lang="en-US" sz="1000" dirty="0">
                <a:latin typeface="Arial" pitchFamily="34" charset="0"/>
                <a:cs typeface="Arial" pitchFamily="34" charset="0"/>
              </a:rPr>
              <a:t>Consumer Interests</a:t>
            </a:r>
          </a:p>
          <a:p>
            <a:pPr lvl="1"/>
            <a:r>
              <a:rPr lang="en-US" sz="1000" dirty="0">
                <a:latin typeface="Arial" pitchFamily="34" charset="0"/>
                <a:cs typeface="Arial" pitchFamily="34" charset="0"/>
              </a:rPr>
              <a:t>Product recalls due to disease or contamination</a:t>
            </a:r>
          </a:p>
          <a:p>
            <a:pPr lvl="1"/>
            <a:r>
              <a:rPr lang="en-US" sz="1000" dirty="0">
                <a:latin typeface="Arial" pitchFamily="34" charset="0"/>
                <a:cs typeface="Arial" pitchFamily="34" charset="0"/>
              </a:rPr>
              <a:t>Desire to know where food comes from</a:t>
            </a:r>
          </a:p>
          <a:p>
            <a:pPr lvl="1"/>
            <a:r>
              <a:rPr lang="en-US" sz="1000" dirty="0">
                <a:latin typeface="Arial" pitchFamily="34" charset="0"/>
                <a:cs typeface="Arial" pitchFamily="34" charset="0"/>
              </a:rPr>
              <a:t>Organic and sustainable practices</a:t>
            </a:r>
          </a:p>
          <a:p>
            <a:r>
              <a:rPr lang="en-US" sz="1000" dirty="0">
                <a:latin typeface="Arial" pitchFamily="34" charset="0"/>
                <a:cs typeface="Arial" pitchFamily="34" charset="0"/>
              </a:rPr>
              <a:t>Consolidation</a:t>
            </a:r>
          </a:p>
          <a:p>
            <a:pPr lvl="1"/>
            <a:r>
              <a:rPr lang="en-US" sz="1000" dirty="0">
                <a:latin typeface="Arial" pitchFamily="34" charset="0"/>
                <a:cs typeface="Arial" pitchFamily="34" charset="0"/>
              </a:rPr>
              <a:t>Businesses merging systems, records and personnel</a:t>
            </a:r>
          </a:p>
          <a:p>
            <a:pPr lvl="1"/>
            <a:r>
              <a:rPr lang="en-US" sz="1000" dirty="0">
                <a:latin typeface="Arial" pitchFamily="34" charset="0"/>
                <a:cs typeface="Arial" pitchFamily="34" charset="0"/>
              </a:rPr>
              <a:t>International reach lengthens supply chains and requires improved planning</a:t>
            </a:r>
          </a:p>
          <a:p>
            <a:pPr lvl="1"/>
            <a:r>
              <a:rPr lang="en-US" sz="1000" dirty="0">
                <a:latin typeface="Arial" pitchFamily="34" charset="0"/>
                <a:cs typeface="Arial" pitchFamily="34" charset="0"/>
              </a:rPr>
              <a:t>Fewer farmers but greater demand for services and support</a:t>
            </a:r>
          </a:p>
          <a:p>
            <a:pPr lvl="1"/>
            <a:r>
              <a:rPr lang="en-US" sz="1000" b="1" dirty="0">
                <a:latin typeface="Arial" pitchFamily="34" charset="0"/>
                <a:cs typeface="Arial" pitchFamily="34" charset="0"/>
              </a:rPr>
              <a:t>Shifting</a:t>
            </a:r>
            <a:r>
              <a:rPr lang="en-US" sz="1000" b="1" baseline="0" dirty="0">
                <a:latin typeface="Arial" pitchFamily="34" charset="0"/>
                <a:cs typeface="Arial" pitchFamily="34" charset="0"/>
              </a:rPr>
              <a:t> Markets and Value</a:t>
            </a:r>
            <a:endParaRPr lang="en-US" sz="1000" b="1" dirty="0">
              <a:latin typeface="Arial" pitchFamily="34" charset="0"/>
              <a:cs typeface="Arial" pitchFamily="34" charset="0"/>
            </a:endParaRPr>
          </a:p>
          <a:p>
            <a:pPr lvl="1"/>
            <a:r>
              <a:rPr lang="en-US" sz="1000" dirty="0">
                <a:latin typeface="Arial" pitchFamily="34" charset="0"/>
                <a:cs typeface="Arial" pitchFamily="34" charset="0"/>
              </a:rPr>
              <a:t>Reduced margins</a:t>
            </a:r>
          </a:p>
          <a:p>
            <a:pPr lvl="1"/>
            <a:r>
              <a:rPr lang="en-US" sz="1000" dirty="0">
                <a:latin typeface="Arial" pitchFamily="34" charset="0"/>
                <a:cs typeface="Arial" pitchFamily="34" charset="0"/>
              </a:rPr>
              <a:t>Increased complexity</a:t>
            </a:r>
          </a:p>
          <a:p>
            <a:pPr lvl="1"/>
            <a:r>
              <a:rPr lang="en-US" sz="1000" dirty="0">
                <a:latin typeface="Arial" pitchFamily="34" charset="0"/>
                <a:cs typeface="Arial" pitchFamily="34" charset="0"/>
              </a:rPr>
              <a:t>Less business process automation in some industries (i.e. seed) </a:t>
            </a:r>
          </a:p>
          <a:p>
            <a:pPr lvl="1"/>
            <a:r>
              <a:rPr lang="en-US" sz="1000" dirty="0">
                <a:latin typeface="Arial" pitchFamily="34" charset="0"/>
                <a:cs typeface="Arial" pitchFamily="34" charset="0"/>
              </a:rPr>
              <a:t>Increased risk and increased cost as more information is required but infrastructure to identify it is not in place</a:t>
            </a:r>
          </a:p>
          <a:p>
            <a:r>
              <a:rPr lang="en-US" sz="1000" dirty="0">
                <a:latin typeface="Arial" pitchFamily="34" charset="0"/>
                <a:cs typeface="Arial" pitchFamily="34" charset="0"/>
              </a:rPr>
              <a:t>Consistent Standard</a:t>
            </a:r>
            <a:r>
              <a:rPr lang="en-US" sz="1000" baseline="0" dirty="0">
                <a:latin typeface="Arial" pitchFamily="34" charset="0"/>
                <a:cs typeface="Arial" pitchFamily="34" charset="0"/>
              </a:rPr>
              <a:t> Identification</a:t>
            </a:r>
            <a:endParaRPr lang="en-US" sz="1000" dirty="0">
              <a:latin typeface="Arial" pitchFamily="34" charset="0"/>
              <a:cs typeface="Arial" pitchFamily="34" charset="0"/>
            </a:endParaRPr>
          </a:p>
          <a:p>
            <a:pPr lvl="1"/>
            <a:r>
              <a:rPr lang="en-US" sz="1000" dirty="0">
                <a:latin typeface="Arial" pitchFamily="34" charset="0"/>
                <a:cs typeface="Arial" pitchFamily="34" charset="0"/>
              </a:rPr>
              <a:t>What is important?  What is required?  What is extraneous?</a:t>
            </a:r>
          </a:p>
          <a:p>
            <a:pPr lvl="1"/>
            <a:r>
              <a:rPr lang="en-US" sz="1000" dirty="0">
                <a:latin typeface="Arial" pitchFamily="34" charset="0"/>
                <a:cs typeface="Arial" pitchFamily="34" charset="0"/>
              </a:rPr>
              <a:t>Technologies exist but processes and practices are not consistent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latin typeface="Arial" pitchFamily="34" charset="0"/>
                <a:cs typeface="Arial" pitchFamily="34" charset="0"/>
              </a:rPr>
              <a:t>Sales Reporting – Crop Protection, Specialty and Seed Industry for Rebate Programs</a:t>
            </a:r>
          </a:p>
          <a:p>
            <a:r>
              <a:rPr lang="en-US" sz="1000" dirty="0">
                <a:latin typeface="Arial" pitchFamily="34" charset="0"/>
                <a:cs typeface="Arial" pitchFamily="34" charset="0"/>
              </a:rPr>
              <a:t>Regulatory Compliance – Seed License Reporting for EPA. </a:t>
            </a:r>
            <a:r>
              <a:rPr lang="en-US" sz="1000" dirty="0" err="1">
                <a:latin typeface="Arial" pitchFamily="34" charset="0"/>
                <a:cs typeface="Arial" pitchFamily="34" charset="0"/>
              </a:rPr>
              <a:t>ResponsibleAg</a:t>
            </a:r>
            <a:r>
              <a:rPr lang="en-US" sz="1000" dirty="0">
                <a:latin typeface="Arial" pitchFamily="34" charset="0"/>
                <a:cs typeface="Arial" pitchFamily="34" charset="0"/>
              </a:rPr>
              <a:t> Program for Crop Nutrient Industry, Data Privacy enhancement for CCPA</a:t>
            </a:r>
          </a:p>
          <a:p>
            <a:r>
              <a:rPr lang="en-US" sz="1000" dirty="0">
                <a:latin typeface="Arial" pitchFamily="34" charset="0"/>
                <a:cs typeface="Arial" pitchFamily="34" charset="0"/>
              </a:rPr>
              <a:t>Supply Chain eConnectivity – Ship Notice, Delivery Confirmation, Inventory, Invoicing</a:t>
            </a:r>
          </a:p>
          <a:p>
            <a:r>
              <a:rPr lang="en-US" sz="1000" dirty="0">
                <a:latin typeface="Arial" pitchFamily="34" charset="0"/>
                <a:cs typeface="Arial" pitchFamily="34" charset="0"/>
              </a:rPr>
              <a:t>Precision Ag Field Operations – Machine Reference Data potentially Field Identification.</a:t>
            </a:r>
          </a:p>
          <a:p>
            <a:r>
              <a:rPr lang="en-US" sz="1000" dirty="0">
                <a:latin typeface="Arial" pitchFamily="34" charset="0"/>
                <a:cs typeface="Arial" pitchFamily="34" charset="0"/>
              </a:rPr>
              <a:t>Connecting the Industry Together – Provides Unique Identification for the entire industry so they can be connected which enable </a:t>
            </a:r>
            <a:r>
              <a:rPr lang="en-US" sz="1000" dirty="0" err="1">
                <a:latin typeface="Arial" pitchFamily="34" charset="0"/>
                <a:cs typeface="Arial" pitchFamily="34" charset="0"/>
              </a:rPr>
              <a:t>tracebility</a:t>
            </a:r>
            <a:r>
              <a:rPr lang="en-US" sz="1000" dirty="0">
                <a:latin typeface="Arial" pitchFamily="34" charset="0"/>
                <a:cs typeface="Arial" pitchFamily="34" charset="0"/>
              </a:rPr>
              <a:t> </a:t>
            </a:r>
          </a:p>
          <a:p>
            <a:r>
              <a:rPr lang="en-US" sz="1000" dirty="0">
                <a:latin typeface="Arial" pitchFamily="34" charset="0"/>
                <a:cs typeface="Arial" pitchFamily="34" charset="0"/>
              </a:rPr>
              <a:t>Business Analysis – Allows for business analysis to be conducted with ease internally and externally </a:t>
            </a:r>
          </a:p>
        </p:txBody>
      </p:sp>
    </p:spTree>
    <p:extLst>
      <p:ext uri="{BB962C8B-B14F-4D97-AF65-F5344CB8AC3E}">
        <p14:creationId xmlns:p14="http://schemas.microsoft.com/office/powerpoint/2010/main" val="98895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ct val="0"/>
              </a:spcBef>
              <a:spcAft>
                <a:spcPts val="600"/>
              </a:spcAft>
              <a:buClrTx/>
              <a:buSzTx/>
              <a:buFontTx/>
              <a:buNone/>
              <a:tabLst/>
              <a:defRPr/>
            </a:pPr>
            <a:r>
              <a:rPr lang="en-US" sz="1100" b="0" dirty="0">
                <a:cs typeface="Arial" charset="0"/>
              </a:rPr>
              <a:t>This slide is a reminder to what unique identifiers AGIIS</a:t>
            </a:r>
            <a:r>
              <a:rPr lang="en-US" sz="1100" b="0" baseline="0" dirty="0">
                <a:cs typeface="Arial" charset="0"/>
              </a:rPr>
              <a:t> contains and provides a visual representation it also </a:t>
            </a:r>
            <a:r>
              <a:rPr lang="en-US" sz="1100" b="0" dirty="0">
                <a:cs typeface="Arial" charset="0"/>
              </a:rPr>
              <a:t>reinforces AGIIS is subscriber owned and subscriber maintained.</a:t>
            </a:r>
          </a:p>
          <a:p>
            <a:pPr marL="0" marR="0" indent="0" algn="l" defTabSz="914400" rtl="0" eaLnBrk="1" fontAlgn="auto" latinLnBrk="0" hangingPunct="1">
              <a:lnSpc>
                <a:spcPct val="100000"/>
              </a:lnSpc>
              <a:spcBef>
                <a:spcPct val="0"/>
              </a:spcBef>
              <a:spcAft>
                <a:spcPts val="600"/>
              </a:spcAft>
              <a:buClrTx/>
              <a:buSzTx/>
              <a:buFontTx/>
              <a:buNone/>
              <a:tabLst/>
              <a:defRPr/>
            </a:pPr>
            <a:r>
              <a:rPr lang="en-US" sz="1100" b="0" dirty="0">
                <a:cs typeface="Arial" charset="0"/>
              </a:rPr>
              <a:t>AGIIS is Created by the industry for the industry.  I will mention products are maintained and added by</a:t>
            </a:r>
            <a:r>
              <a:rPr lang="en-US" sz="1100" b="0" baseline="0" dirty="0">
                <a:cs typeface="Arial" charset="0"/>
              </a:rPr>
              <a:t> product owners, entities maintained and added by the community of subscribers and licenses maintained and added by the Licensor.</a:t>
            </a:r>
            <a:endParaRPr lang="en-US" sz="1100" b="0" dirty="0">
              <a:cs typeface="Arial" charset="0"/>
            </a:endParaRPr>
          </a:p>
          <a:p>
            <a:pPr marL="0" marR="0" indent="0" algn="l" defTabSz="914400" rtl="0" eaLnBrk="1" fontAlgn="auto" latinLnBrk="0" hangingPunct="1">
              <a:lnSpc>
                <a:spcPct val="100000"/>
              </a:lnSpc>
              <a:spcBef>
                <a:spcPct val="0"/>
              </a:spcBef>
              <a:spcAft>
                <a:spcPts val="600"/>
              </a:spcAft>
              <a:buClrTx/>
              <a:buSzTx/>
              <a:buFontTx/>
              <a:buNone/>
              <a:tabLst/>
              <a:defRPr/>
            </a:pPr>
            <a:endParaRPr lang="en-US" sz="1100" b="0" dirty="0">
              <a:cs typeface="Arial" charset="0"/>
            </a:endParaRPr>
          </a:p>
          <a:p>
            <a:pPr marL="0" marR="0" indent="0" algn="l" defTabSz="914400" rtl="0" eaLnBrk="1" fontAlgn="auto" latinLnBrk="0" hangingPunct="1">
              <a:lnSpc>
                <a:spcPct val="100000"/>
              </a:lnSpc>
              <a:spcBef>
                <a:spcPct val="0"/>
              </a:spcBef>
              <a:spcAft>
                <a:spcPts val="600"/>
              </a:spcAft>
              <a:buClrTx/>
              <a:buSzTx/>
              <a:buFontTx/>
              <a:buNone/>
              <a:tabLst/>
              <a:defRPr/>
            </a:pPr>
            <a:endParaRPr lang="en-US" sz="1100" dirty="0"/>
          </a:p>
          <a:p>
            <a:pPr>
              <a:spcBef>
                <a:spcPct val="0"/>
              </a:spcBef>
              <a:spcAft>
                <a:spcPts val="600"/>
              </a:spcAft>
            </a:pPr>
            <a:endParaRPr lang="en-US" sz="1100" b="0" dirty="0">
              <a:cs typeface="Arial" charset="0"/>
            </a:endParaRPr>
          </a:p>
        </p:txBody>
      </p:sp>
      <p:sp>
        <p:nvSpPr>
          <p:cNvPr id="63492" name="Slide Number Placeholder 3"/>
          <p:cNvSpPr>
            <a:spLocks noGrp="1"/>
          </p:cNvSpPr>
          <p:nvPr>
            <p:ph type="sldNum" sz="quarter" idx="5"/>
          </p:nvPr>
        </p:nvSpPr>
        <p:spPr>
          <a:noFill/>
        </p:spPr>
        <p:txBody>
          <a:bodyPr/>
          <a:lstStyle/>
          <a:p>
            <a:pPr defTabSz="926889"/>
            <a:fld id="{C6EC40BD-01FB-444A-8959-45D36DFF4779}" type="slidenum">
              <a:rPr lang="en-US" smtClean="0">
                <a:cs typeface="Arial" charset="0"/>
              </a:rPr>
              <a:pPr defTabSz="926889"/>
              <a:t>6</a:t>
            </a:fld>
            <a:endParaRPr lang="en-US" dirty="0">
              <a:cs typeface="Arial" charset="0"/>
            </a:endParaRPr>
          </a:p>
        </p:txBody>
      </p:sp>
    </p:spTree>
    <p:extLst>
      <p:ext uri="{BB962C8B-B14F-4D97-AF65-F5344CB8AC3E}">
        <p14:creationId xmlns:p14="http://schemas.microsoft.com/office/powerpoint/2010/main" val="67225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641" rtl="0" eaLnBrk="1" fontAlgn="auto" latinLnBrk="0" hangingPunct="1">
              <a:lnSpc>
                <a:spcPct val="100000"/>
              </a:lnSpc>
              <a:spcBef>
                <a:spcPts val="0"/>
              </a:spcBef>
              <a:spcAft>
                <a:spcPts val="0"/>
              </a:spcAft>
              <a:buClrTx/>
              <a:buSzTx/>
              <a:buFontTx/>
              <a:buNone/>
              <a:tabLst/>
              <a:defRPr/>
            </a:pPr>
            <a:r>
              <a:rPr lang="en-US" sz="1200" b="1" dirty="0">
                <a:latin typeface="Times New Roman" pitchFamily="18" charset="0"/>
                <a:ea typeface="ＭＳ Ｐゴシック" pitchFamily="34" charset="-128"/>
              </a:rPr>
              <a:t>As of 11/7/2022</a:t>
            </a:r>
          </a:p>
          <a:p>
            <a:pPr defTabSz="924641">
              <a:defRPr/>
            </a:pPr>
            <a:r>
              <a:rPr lang="en-US" sz="1200" dirty="0">
                <a:latin typeface="Times New Roman" pitchFamily="18" charset="0"/>
                <a:ea typeface="ＭＳ Ｐゴシック" pitchFamily="34" charset="-128"/>
              </a:rPr>
              <a:t>5,614,031 Entities</a:t>
            </a:r>
          </a:p>
          <a:p>
            <a:pPr defTabSz="924641">
              <a:defRPr/>
            </a:pPr>
            <a:r>
              <a:rPr lang="en-US" sz="1200" dirty="0">
                <a:latin typeface="Times New Roman" pitchFamily="18" charset="0"/>
                <a:ea typeface="ＭＳ Ｐゴシック" pitchFamily="34" charset="-128"/>
              </a:rPr>
              <a:t>672,151 Licenses</a:t>
            </a:r>
          </a:p>
          <a:p>
            <a:pPr defTabSz="924641">
              <a:defRPr/>
            </a:pPr>
            <a:r>
              <a:rPr lang="en-US" sz="1200" dirty="0">
                <a:latin typeface="Times New Roman" pitchFamily="18" charset="0"/>
                <a:ea typeface="ＭＳ Ｐゴシック" pitchFamily="34" charset="-128"/>
              </a:rPr>
              <a:t>240,498 Products</a:t>
            </a:r>
          </a:p>
          <a:p>
            <a:pPr defTabSz="924641">
              <a:defRPr/>
            </a:pPr>
            <a:r>
              <a:rPr lang="en-US" sz="1200" dirty="0">
                <a:latin typeface="Times New Roman" pitchFamily="18" charset="0"/>
                <a:ea typeface="ＭＳ Ｐゴシック" pitchFamily="34" charset="-128"/>
              </a:rPr>
              <a:t>142 Subscribers</a:t>
            </a:r>
          </a:p>
          <a:p>
            <a:endParaRPr lang="en-US" dirty="0"/>
          </a:p>
        </p:txBody>
      </p:sp>
      <p:sp>
        <p:nvSpPr>
          <p:cNvPr id="4" name="Slide Number Placeholder 3"/>
          <p:cNvSpPr>
            <a:spLocks noGrp="1"/>
          </p:cNvSpPr>
          <p:nvPr>
            <p:ph type="sldNum" sz="quarter" idx="5"/>
          </p:nvPr>
        </p:nvSpPr>
        <p:spPr/>
        <p:txBody>
          <a:bodyPr/>
          <a:lstStyle/>
          <a:p>
            <a:fld id="{034112AF-BEF8-497E-88B7-84326C335B13}" type="slidenum">
              <a:rPr lang="en-US" smtClean="0"/>
              <a:t>7</a:t>
            </a:fld>
            <a:endParaRPr lang="en-US" dirty="0"/>
          </a:p>
        </p:txBody>
      </p:sp>
    </p:spTree>
    <p:extLst>
      <p:ext uri="{BB962C8B-B14F-4D97-AF65-F5344CB8AC3E}">
        <p14:creationId xmlns:p14="http://schemas.microsoft.com/office/powerpoint/2010/main" val="77154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this section we will begin discuss the identifiers that are supported within AGIIS, How the system operates and how subscribers use the system. </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pPr/>
              <a:t>8</a:t>
            </a:fld>
            <a:endParaRPr lang="en-US" dirty="0"/>
          </a:p>
        </p:txBody>
      </p:sp>
    </p:spTree>
    <p:extLst>
      <p:ext uri="{BB962C8B-B14F-4D97-AF65-F5344CB8AC3E}">
        <p14:creationId xmlns:p14="http://schemas.microsoft.com/office/powerpoint/2010/main" val="87661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810064AF-D8B4-4C7E-8579-8D86D28E49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1943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5D6AA5E4-BAA7-424A-BE4D-EE4FB0BB4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8297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97F93C-5359-C7B0-05F0-DB1558939530}"/>
              </a:ext>
            </a:extLst>
          </p:cNvPr>
          <p:cNvPicPr>
            <a:picLocks noChangeAspect="1"/>
          </p:cNvPicPr>
          <p:nvPr userDrawn="1"/>
        </p:nvPicPr>
        <p:blipFill>
          <a:blip r:embed="rId2"/>
          <a:stretch>
            <a:fillRect/>
          </a:stretch>
        </p:blipFill>
        <p:spPr>
          <a:xfrm>
            <a:off x="0" y="-1822"/>
            <a:ext cx="9144000" cy="5152202"/>
          </a:xfrm>
          <a:prstGeom prst="rect">
            <a:avLst/>
          </a:prstGeom>
        </p:spPr>
      </p:pic>
      <p:sp>
        <p:nvSpPr>
          <p:cNvPr id="2" name="Title 1"/>
          <p:cNvSpPr>
            <a:spLocks noGrp="1"/>
          </p:cNvSpPr>
          <p:nvPr>
            <p:ph type="ctrTitle"/>
          </p:nvPr>
        </p:nvSpPr>
        <p:spPr>
          <a:xfrm>
            <a:off x="685800" y="1712120"/>
            <a:ext cx="7772400" cy="859631"/>
          </a:xfrm>
          <a:prstGeom prst="rect">
            <a:avLst/>
          </a:prstGeo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1690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500">
                <a:solidFill>
                  <a:schemeClr val="tx2"/>
                </a:solidFill>
              </a:defRPr>
            </a:lvl1pPr>
          </a:lstStyle>
          <a:p>
            <a:r>
              <a:rPr lang="en-US" noProof="0"/>
              <a:t>Click to Edit Title</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365006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noProof="0" dirty="0"/>
              <a:t>Click to Edit Title</a:t>
            </a:r>
          </a:p>
        </p:txBody>
      </p:sp>
      <p:sp>
        <p:nvSpPr>
          <p:cNvPr id="8" name="Text Placeholder 2"/>
          <p:cNvSpPr>
            <a:spLocks noGrp="1"/>
          </p:cNvSpPr>
          <p:nvPr>
            <p:ph idx="11" hasCustomPrompt="1"/>
          </p:nvPr>
        </p:nvSpPr>
        <p:spPr bwMode="auto">
          <a:xfrm>
            <a:off x="447722" y="1091410"/>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05740" indent="-205740">
              <a:defRPr sz="1125"/>
            </a:lvl1pPr>
            <a:lvl2pPr marL="411480" indent="-205740">
              <a:defRPr sz="1125"/>
            </a:lvl2pPr>
            <a:lvl3pPr indent="-205740">
              <a:defRPr sz="1125"/>
            </a:lvl3pPr>
            <a:lvl4pPr marL="836676" indent="-205740">
              <a:defRPr sz="1125"/>
            </a:lvl4pPr>
            <a:lvl5pPr marL="1028700" indent="-205740">
              <a:defRPr sz="1125"/>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Tree>
    <p:extLst>
      <p:ext uri="{BB962C8B-B14F-4D97-AF65-F5344CB8AC3E}">
        <p14:creationId xmlns:p14="http://schemas.microsoft.com/office/powerpoint/2010/main" val="240114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F8E171-1E24-0F1A-96AE-7C3E59F946C6}"/>
              </a:ext>
            </a:extLst>
          </p:cNvPr>
          <p:cNvPicPr>
            <a:picLocks noChangeAspect="1"/>
          </p:cNvPicPr>
          <p:nvPr userDrawn="1"/>
        </p:nvPicPr>
        <p:blipFill>
          <a:blip r:embed="rId2"/>
          <a:stretch>
            <a:fillRect/>
          </a:stretch>
        </p:blipFill>
        <p:spPr>
          <a:xfrm>
            <a:off x="552679" y="4448175"/>
            <a:ext cx="8591321" cy="819150"/>
          </a:xfrm>
          <a:prstGeom prst="rect">
            <a:avLst/>
          </a:prstGeom>
        </p:spPr>
      </p:pic>
      <p:sp>
        <p:nvSpPr>
          <p:cNvPr id="6" name="Title 1"/>
          <p:cNvSpPr txBox="1">
            <a:spLocks/>
          </p:cNvSpPr>
          <p:nvPr userDrawn="1"/>
        </p:nvSpPr>
        <p:spPr>
          <a:xfrm>
            <a:off x="685800" y="1712120"/>
            <a:ext cx="7772400" cy="859631"/>
          </a:xfrm>
          <a:prstGeom prst="rect">
            <a:avLst/>
          </a:prstGeom>
        </p:spPr>
        <p:txBody>
          <a:bodyPr vert="horz" lIns="91440" tIns="45720" rIns="91440" bIns="45720" rtlCol="0" anchor="ctr">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4000" kern="1200">
                <a:solidFill>
                  <a:schemeClr val="tx2"/>
                </a:solidFill>
                <a:latin typeface="Cambria"/>
                <a:ea typeface="+mj-ea"/>
                <a:cs typeface="Cambria"/>
              </a:defRPr>
            </a:lvl1pPr>
          </a:lstStyle>
          <a:p>
            <a:r>
              <a:rPr lang="en-US"/>
              <a:t>Click to edit Master title style</a:t>
            </a:r>
            <a:endParaRPr lang="en-US" dirty="0"/>
          </a:p>
        </p:txBody>
      </p:sp>
      <p:sp>
        <p:nvSpPr>
          <p:cNvPr id="7"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3"/>
          <a:stretch>
            <a:fillRect/>
          </a:stretch>
        </p:blipFill>
        <p:spPr>
          <a:xfrm>
            <a:off x="3429000" y="173830"/>
            <a:ext cx="1934510" cy="969170"/>
          </a:xfrm>
          <a:prstGeom prst="rect">
            <a:avLst/>
          </a:prstGeom>
        </p:spPr>
      </p:pic>
      <p:sp>
        <p:nvSpPr>
          <p:cNvPr id="11" name="Date Placeholder 3">
            <a:extLst>
              <a:ext uri="{FF2B5EF4-FFF2-40B4-BE49-F238E27FC236}">
                <a16:creationId xmlns:a16="http://schemas.microsoft.com/office/drawing/2014/main" id="{F9B8B8F0-88E2-DF42-E6FD-463889FFFD0B}"/>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2" name="Slide Number Placeholder 5">
            <a:extLst>
              <a:ext uri="{FF2B5EF4-FFF2-40B4-BE49-F238E27FC236}">
                <a16:creationId xmlns:a16="http://schemas.microsoft.com/office/drawing/2014/main" id="{80315B79-68B6-7749-2040-82A116AF9EC6}"/>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18016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CA42BC32-61B2-E763-0913-44EF8F3BBBD6}"/>
              </a:ext>
            </a:extLst>
          </p:cNvPr>
          <p:cNvPicPr>
            <a:picLocks noChangeAspect="1"/>
          </p:cNvPicPr>
          <p:nvPr userDrawn="1"/>
        </p:nvPicPr>
        <p:blipFill>
          <a:blip r:embed="rId2"/>
          <a:stretch>
            <a:fillRect/>
          </a:stretch>
        </p:blipFill>
        <p:spPr>
          <a:xfrm>
            <a:off x="552679" y="4448175"/>
            <a:ext cx="8591321" cy="819150"/>
          </a:xfrm>
          <a:prstGeom prst="rect">
            <a:avLst/>
          </a:prstGeom>
        </p:spPr>
      </p:pic>
      <p:sp>
        <p:nvSpPr>
          <p:cNvPr id="6" name="Date Placeholder 3">
            <a:extLst>
              <a:ext uri="{FF2B5EF4-FFF2-40B4-BE49-F238E27FC236}">
                <a16:creationId xmlns:a16="http://schemas.microsoft.com/office/drawing/2014/main" id="{DADC6F5C-5D98-55EA-6961-8F6FAA031753}"/>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8" name="Slide Number Placeholder 5">
            <a:extLst>
              <a:ext uri="{FF2B5EF4-FFF2-40B4-BE49-F238E27FC236}">
                <a16:creationId xmlns:a16="http://schemas.microsoft.com/office/drawing/2014/main" id="{D9DD4E14-E990-0A5F-7B2F-C2B7A6004E67}"/>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67011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pic>
        <p:nvPicPr>
          <p:cNvPr id="3" name="Picture 2">
            <a:extLst>
              <a:ext uri="{FF2B5EF4-FFF2-40B4-BE49-F238E27FC236}">
                <a16:creationId xmlns:a16="http://schemas.microsoft.com/office/drawing/2014/main" id="{06685ECA-A3C1-7598-33E1-8794815C7E81}"/>
              </a:ext>
            </a:extLst>
          </p:cNvPr>
          <p:cNvPicPr>
            <a:picLocks noChangeAspect="1"/>
          </p:cNvPicPr>
          <p:nvPr userDrawn="1"/>
        </p:nvPicPr>
        <p:blipFill>
          <a:blip r:embed="rId2"/>
          <a:stretch>
            <a:fillRect/>
          </a:stretch>
        </p:blipFill>
        <p:spPr>
          <a:xfrm>
            <a:off x="552679" y="4448175"/>
            <a:ext cx="8591321" cy="819150"/>
          </a:xfrm>
          <a:prstGeom prst="rect">
            <a:avLst/>
          </a:prstGeom>
        </p:spPr>
      </p:pic>
      <p:sp>
        <p:nvSpPr>
          <p:cNvPr id="4" name="Date Placeholder 3">
            <a:extLst>
              <a:ext uri="{FF2B5EF4-FFF2-40B4-BE49-F238E27FC236}">
                <a16:creationId xmlns:a16="http://schemas.microsoft.com/office/drawing/2014/main" id="{86FB9542-5405-05C8-6466-0564EE869C32}"/>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5" name="Slide Number Placeholder 5">
            <a:extLst>
              <a:ext uri="{FF2B5EF4-FFF2-40B4-BE49-F238E27FC236}">
                <a16:creationId xmlns:a16="http://schemas.microsoft.com/office/drawing/2014/main" id="{751CB8CA-AAC3-E404-AA54-1F6F8C2F3C90}"/>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387451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99163"/>
            <a:ext cx="7772400" cy="1021556"/>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391354"/>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2"/>
          <a:stretch>
            <a:fillRect/>
          </a:stretch>
        </p:blipFill>
        <p:spPr>
          <a:xfrm>
            <a:off x="3565806" y="209551"/>
            <a:ext cx="2012387" cy="1008186"/>
          </a:xfrm>
          <a:prstGeom prst="rect">
            <a:avLst/>
          </a:prstGeom>
        </p:spPr>
      </p:pic>
      <p:pic>
        <p:nvPicPr>
          <p:cNvPr id="9" name="Picture 8">
            <a:extLst>
              <a:ext uri="{FF2B5EF4-FFF2-40B4-BE49-F238E27FC236}">
                <a16:creationId xmlns:a16="http://schemas.microsoft.com/office/drawing/2014/main" id="{108C8CF1-8CC6-AD8E-79C6-5DF91B9291E2}"/>
              </a:ext>
            </a:extLst>
          </p:cNvPr>
          <p:cNvPicPr>
            <a:picLocks noChangeAspect="1"/>
          </p:cNvPicPr>
          <p:nvPr userDrawn="1"/>
        </p:nvPicPr>
        <p:blipFill>
          <a:blip r:embed="rId3"/>
          <a:stretch>
            <a:fillRect/>
          </a:stretch>
        </p:blipFill>
        <p:spPr>
          <a:xfrm>
            <a:off x="552679" y="4448175"/>
            <a:ext cx="8591321" cy="819150"/>
          </a:xfrm>
          <a:prstGeom prst="rect">
            <a:avLst/>
          </a:prstGeom>
        </p:spPr>
      </p:pic>
      <p:sp>
        <p:nvSpPr>
          <p:cNvPr id="10" name="Date Placeholder 3">
            <a:extLst>
              <a:ext uri="{FF2B5EF4-FFF2-40B4-BE49-F238E27FC236}">
                <a16:creationId xmlns:a16="http://schemas.microsoft.com/office/drawing/2014/main" id="{759A32BC-2A0F-7C81-9DB1-DAEE523528BE}"/>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1" name="Slide Number Placeholder 5">
            <a:extLst>
              <a:ext uri="{FF2B5EF4-FFF2-40B4-BE49-F238E27FC236}">
                <a16:creationId xmlns:a16="http://schemas.microsoft.com/office/drawing/2014/main" id="{4D2EBD2E-35EC-4914-539C-EDD946D7AAD9}"/>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95997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01CD3E4-F9CD-7FB8-1933-AACC953067CE}"/>
              </a:ext>
            </a:extLst>
          </p:cNvPr>
          <p:cNvPicPr>
            <a:picLocks noChangeAspect="1"/>
          </p:cNvPicPr>
          <p:nvPr userDrawn="1"/>
        </p:nvPicPr>
        <p:blipFill>
          <a:blip r:embed="rId2"/>
          <a:stretch>
            <a:fillRect/>
          </a:stretch>
        </p:blipFill>
        <p:spPr>
          <a:xfrm>
            <a:off x="552679" y="4448175"/>
            <a:ext cx="8591321" cy="819150"/>
          </a:xfrm>
          <a:prstGeom prst="rect">
            <a:avLst/>
          </a:prstGeom>
        </p:spPr>
      </p:pic>
      <p:sp>
        <p:nvSpPr>
          <p:cNvPr id="9" name="Date Placeholder 3">
            <a:extLst>
              <a:ext uri="{FF2B5EF4-FFF2-40B4-BE49-F238E27FC236}">
                <a16:creationId xmlns:a16="http://schemas.microsoft.com/office/drawing/2014/main" id="{913C7A85-6AC7-D326-BA16-988CA9EC5659}"/>
              </a:ext>
            </a:extLst>
          </p:cNvPr>
          <p:cNvSpPr>
            <a:spLocks noGrp="1"/>
          </p:cNvSpPr>
          <p:nvPr>
            <p:ph type="dt" sz="half" idx="10"/>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0" name="Slide Number Placeholder 5">
            <a:extLst>
              <a:ext uri="{FF2B5EF4-FFF2-40B4-BE49-F238E27FC236}">
                <a16:creationId xmlns:a16="http://schemas.microsoft.com/office/drawing/2014/main" id="{F32CCB48-38A0-16FE-753F-B5CC0816C101}"/>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16330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33234-8CA3-1880-B3DA-E1633CCA11C4}"/>
              </a:ext>
            </a:extLst>
          </p:cNvPr>
          <p:cNvPicPr>
            <a:picLocks noChangeAspect="1"/>
          </p:cNvPicPr>
          <p:nvPr userDrawn="1"/>
        </p:nvPicPr>
        <p:blipFill>
          <a:blip r:embed="rId2"/>
          <a:stretch>
            <a:fillRect/>
          </a:stretch>
        </p:blipFill>
        <p:spPr>
          <a:xfrm>
            <a:off x="552679" y="4448175"/>
            <a:ext cx="8591321" cy="819150"/>
          </a:xfrm>
          <a:prstGeom prst="rect">
            <a:avLst/>
          </a:prstGeom>
        </p:spPr>
      </p:pic>
      <p:sp>
        <p:nvSpPr>
          <p:cNvPr id="7" name="Date Placeholder 3">
            <a:extLst>
              <a:ext uri="{FF2B5EF4-FFF2-40B4-BE49-F238E27FC236}">
                <a16:creationId xmlns:a16="http://schemas.microsoft.com/office/drawing/2014/main" id="{EB6B5BAE-A5AB-4DAE-413D-DC07BE01D94C}"/>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8" name="Slide Number Placeholder 5">
            <a:extLst>
              <a:ext uri="{FF2B5EF4-FFF2-40B4-BE49-F238E27FC236}">
                <a16:creationId xmlns:a16="http://schemas.microsoft.com/office/drawing/2014/main" id="{C605BC93-4282-CCE8-11F5-805CD084A4BD}"/>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20620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8EA1A40E-F80F-D1AD-1EF4-3283A8443E8D}"/>
              </a:ext>
            </a:extLst>
          </p:cNvPr>
          <p:cNvPicPr>
            <a:picLocks noChangeAspect="1"/>
          </p:cNvPicPr>
          <p:nvPr userDrawn="1"/>
        </p:nvPicPr>
        <p:blipFill>
          <a:blip r:embed="rId2"/>
          <a:stretch>
            <a:fillRect/>
          </a:stretch>
        </p:blipFill>
        <p:spPr>
          <a:xfrm>
            <a:off x="552679" y="4448175"/>
            <a:ext cx="8591321" cy="819150"/>
          </a:xfrm>
          <a:prstGeom prst="rect">
            <a:avLst/>
          </a:prstGeom>
        </p:spPr>
      </p:pic>
      <p:sp>
        <p:nvSpPr>
          <p:cNvPr id="5" name="Date Placeholder 3">
            <a:extLst>
              <a:ext uri="{FF2B5EF4-FFF2-40B4-BE49-F238E27FC236}">
                <a16:creationId xmlns:a16="http://schemas.microsoft.com/office/drawing/2014/main" id="{ECF1B572-041E-A400-CA1E-8DFE678AA950}"/>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6" name="Slide Number Placeholder 5">
            <a:extLst>
              <a:ext uri="{FF2B5EF4-FFF2-40B4-BE49-F238E27FC236}">
                <a16:creationId xmlns:a16="http://schemas.microsoft.com/office/drawing/2014/main" id="{381A0222-C22F-2904-4DC7-10AC4CEA2CBA}"/>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77564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1"/>
            <a:ext cx="8246492" cy="650378"/>
          </a:xfrm>
          <a:prstGeom prst="rect">
            <a:avLst/>
          </a:prstGeom>
        </p:spPr>
        <p:txBody>
          <a:bodyPr>
            <a:noAutofit/>
          </a:bodyPr>
          <a:lstStyle>
            <a:lvl1pPr marL="0" indent="0">
              <a:lnSpc>
                <a:spcPct val="100000"/>
              </a:lnSpc>
              <a:buFontTx/>
              <a:buNone/>
              <a:defRPr sz="1350" b="1" i="0">
                <a:solidFill>
                  <a:schemeClr val="accent1"/>
                </a:solidFill>
              </a:defRPr>
            </a:lvl1pPr>
          </a:lstStyle>
          <a:p>
            <a:pPr lvl="0"/>
            <a:r>
              <a:rPr lang="en-US" noProof="0" dirty="0"/>
              <a:t>Click to edit text. Main idea, quote, or phrase two lines and under may go in this text box. </a:t>
            </a:r>
          </a:p>
        </p:txBody>
      </p:sp>
      <p:sp>
        <p:nvSpPr>
          <p:cNvPr id="4" name="Title 3"/>
          <p:cNvSpPr>
            <a:spLocks noGrp="1"/>
          </p:cNvSpPr>
          <p:nvPr>
            <p:ph type="title" hasCustomPrompt="1"/>
          </p:nvPr>
        </p:nvSpPr>
        <p:spPr/>
        <p:txBody>
          <a:bodyPr/>
          <a:lstStyle/>
          <a:p>
            <a:r>
              <a:rPr lang="en-US" noProof="0" dirty="0"/>
              <a:t>Click to Edit Title</a:t>
            </a:r>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noProof="0" smtClean="0"/>
              <a:pPr fontAlgn="base">
                <a:spcAft>
                  <a:spcPct val="0"/>
                </a:spcAft>
                <a:defRPr/>
              </a:pPr>
              <a:t>‹#›</a:t>
            </a:fld>
            <a:endParaRPr lang="en-US" noProof="0" dirty="0"/>
          </a:p>
        </p:txBody>
      </p:sp>
      <p:sp>
        <p:nvSpPr>
          <p:cNvPr id="7" name="Text Placeholder 2"/>
          <p:cNvSpPr>
            <a:spLocks noGrp="1"/>
          </p:cNvSpPr>
          <p:nvPr>
            <p:ph idx="15" hasCustomPrompt="1"/>
          </p:nvPr>
        </p:nvSpPr>
        <p:spPr bwMode="auto">
          <a:xfrm>
            <a:off x="447722"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05740" indent="-205740">
              <a:defRPr sz="1125"/>
            </a:lvl1pPr>
            <a:lvl2pPr marL="411480" indent="-205740">
              <a:defRPr sz="1125"/>
            </a:lvl2pPr>
            <a:lvl3pPr indent="-205740">
              <a:defRPr sz="1125"/>
            </a:lvl3pPr>
            <a:lvl4pPr marL="836676" indent="-205740">
              <a:defRPr sz="1125"/>
            </a:lvl4pPr>
            <a:lvl5pPr marL="1028700" indent="-205740">
              <a:defRPr sz="1125"/>
            </a:lvl5pPr>
          </a:lstStyle>
          <a:p>
            <a:pPr lvl="0"/>
            <a:r>
              <a:rPr lang="en-US" noProof="0" dirty="0"/>
              <a:t>Add text here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2719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endParaRPr lang="en-US" dirty="0"/>
          </a:p>
        </p:txBody>
      </p:sp>
      <p:sp>
        <p:nvSpPr>
          <p:cNvPr id="29"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457200" marR="0" lvl="1"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Third level</a:t>
            </a:r>
          </a:p>
          <a:p>
            <a:pPr marL="1005840" marR="0" lvl="3"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1188720" marR="0" lvl="4"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496294311"/>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74" r:id="rId3"/>
    <p:sldLayoutId id="2147483685" r:id="rId4"/>
    <p:sldLayoutId id="2147483675" r:id="rId5"/>
    <p:sldLayoutId id="2147483676" r:id="rId6"/>
    <p:sldLayoutId id="2147483679" r:id="rId7"/>
    <p:sldLayoutId id="2147483688" r:id="rId8"/>
    <p:sldLayoutId id="2147483689" r:id="rId9"/>
    <p:sldLayoutId id="2147483690" r:id="rId10"/>
    <p:sldLayoutId id="2147483691" r:id="rId11"/>
  </p:sldLayoutIdLst>
  <p:hf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000" b="1" kern="1200">
          <a:solidFill>
            <a:schemeClr val="tx2"/>
          </a:solidFill>
          <a:latin typeface="Arial" panose="020B0604020202020204" pitchFamily="34" charset="0"/>
          <a:ea typeface="+mj-ea"/>
          <a:cs typeface="Arial" panose="020B0604020202020204" pitchFamily="34" charset="0"/>
        </a:defRPr>
      </a:lvl1pPr>
    </p:titleStyle>
    <p:bodyStyle>
      <a:lvl1pPr marL="18288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45720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731520" marR="0"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005840" marR="0"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1188720" marR="0"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9.jfi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7.jfi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Member.Services@AgGateway.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hyperlink" Target="http://www.aggateway.org/"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mailto:Member.Services@AgGatewa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Member.Services@AgGateway.org" TargetMode="External"/><Relationship Id="rId2" Type="http://schemas.openxmlformats.org/officeDocument/2006/relationships/hyperlink" Target="http://www.aggateway.or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AGIIS “101” Education Session</a:t>
            </a:r>
          </a:p>
        </p:txBody>
      </p:sp>
      <p:sp>
        <p:nvSpPr>
          <p:cNvPr id="8" name="Subtitle 7"/>
          <p:cNvSpPr>
            <a:spLocks noGrp="1"/>
          </p:cNvSpPr>
          <p:nvPr>
            <p:ph type="subTitle" idx="1"/>
          </p:nvPr>
        </p:nvSpPr>
        <p:spPr/>
        <p:txBody>
          <a:bodyPr/>
          <a:lstStyle/>
          <a:p>
            <a:r>
              <a:rPr lang="en-US" dirty="0"/>
              <a:t>November 14, 2022</a:t>
            </a:r>
          </a:p>
          <a:p>
            <a:r>
              <a:rPr lang="en-US" dirty="0"/>
              <a:t>Josh Wall, AGIIS Product Manager</a:t>
            </a:r>
          </a:p>
        </p:txBody>
      </p:sp>
    </p:spTree>
    <p:extLst>
      <p:ext uri="{BB962C8B-B14F-4D97-AF65-F5344CB8AC3E}">
        <p14:creationId xmlns:p14="http://schemas.microsoft.com/office/powerpoint/2010/main" val="330272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BDF55F-4292-9944-918A-5FCAADE44486}"/>
              </a:ext>
            </a:extLst>
          </p:cNvPr>
          <p:cNvSpPr>
            <a:spLocks noGrp="1"/>
          </p:cNvSpPr>
          <p:nvPr>
            <p:ph type="body" sz="quarter" idx="11"/>
          </p:nvPr>
        </p:nvSpPr>
        <p:spPr/>
        <p:txBody>
          <a:bodyPr/>
          <a:lstStyle/>
          <a:p>
            <a:r>
              <a:rPr lang="en-US" sz="1600" dirty="0"/>
              <a:t>GS1 US</a:t>
            </a:r>
            <a:r>
              <a:rPr lang="en-US" sz="1600" baseline="30000" dirty="0"/>
              <a:t>®</a:t>
            </a:r>
            <a:r>
              <a:rPr lang="en-US" sz="1600" dirty="0"/>
              <a:t> serves more than 300,000 businesses across 25 industries in the United States.</a:t>
            </a:r>
          </a:p>
        </p:txBody>
      </p:sp>
      <p:sp>
        <p:nvSpPr>
          <p:cNvPr id="3" name="Title 2">
            <a:extLst>
              <a:ext uri="{FF2B5EF4-FFF2-40B4-BE49-F238E27FC236}">
                <a16:creationId xmlns:a16="http://schemas.microsoft.com/office/drawing/2014/main" id="{FC0C18AB-6894-E447-93D1-9E5F432BA152}"/>
              </a:ext>
            </a:extLst>
          </p:cNvPr>
          <p:cNvSpPr>
            <a:spLocks noGrp="1"/>
          </p:cNvSpPr>
          <p:nvPr>
            <p:ph type="title"/>
          </p:nvPr>
        </p:nvSpPr>
        <p:spPr/>
        <p:txBody>
          <a:bodyPr/>
          <a:lstStyle/>
          <a:p>
            <a:r>
              <a:rPr lang="en-US" dirty="0"/>
              <a:t>About GS1 US</a:t>
            </a:r>
          </a:p>
        </p:txBody>
      </p:sp>
      <p:sp>
        <p:nvSpPr>
          <p:cNvPr id="2" name="Slide Number Placeholder 1">
            <a:extLst>
              <a:ext uri="{FF2B5EF4-FFF2-40B4-BE49-F238E27FC236}">
                <a16:creationId xmlns:a16="http://schemas.microsoft.com/office/drawing/2014/main" id="{342F121F-0DF8-4B46-BD92-759C4D4AE320}"/>
              </a:ext>
            </a:extLst>
          </p:cNvPr>
          <p:cNvSpPr>
            <a:spLocks noGrp="1"/>
          </p:cNvSpPr>
          <p:nvPr>
            <p:ph type="sldNum" sz="quarter" idx="14"/>
          </p:nvPr>
        </p:nvSpPr>
        <p:spPr>
          <a:prstGeom prst="rect">
            <a:avLst/>
          </a:prstGeom>
        </p:spPr>
        <p:txBody>
          <a:bodyPr vert="horz" wrap="square" lIns="0" tIns="0" rIns="0" bIns="0" numCol="1" anchor="ctr" anchorCtr="0" compatLnSpc="1">
            <a:prstTxWarp prst="textNoShape">
              <a:avLst/>
            </a:prstTxWarp>
          </a:bodyPr>
          <a:lstStyle>
            <a:defPPr>
              <a:defRPr lang="en-US"/>
            </a:defPPr>
            <a:lvl1pPr marL="0" algn="r" defTabSz="914288" rtl="0" eaLnBrk="1" latinLnBrk="0" hangingPunct="1">
              <a:defRPr sz="700" kern="1200" smtClean="0">
                <a:solidFill>
                  <a:srgbClr val="454545"/>
                </a:solidFill>
                <a:latin typeface="Verdana"/>
                <a:ea typeface="+mn-ea"/>
                <a:cs typeface="Verdana"/>
              </a:defRPr>
            </a:lvl1pPr>
            <a:lvl2pPr marL="457144"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2" algn="l" defTabSz="914288" rtl="0" eaLnBrk="1" latinLnBrk="0" hangingPunct="1">
              <a:defRPr sz="1800" kern="1200">
                <a:solidFill>
                  <a:schemeClr val="tx1"/>
                </a:solidFill>
                <a:latin typeface="+mn-lt"/>
                <a:ea typeface="+mn-ea"/>
                <a:cs typeface="+mn-cs"/>
              </a:defRPr>
            </a:lvl4pPr>
            <a:lvl5pPr marL="1828577" algn="l" defTabSz="914288" rtl="0" eaLnBrk="1" latinLnBrk="0" hangingPunct="1">
              <a:defRPr sz="1800" kern="1200">
                <a:solidFill>
                  <a:schemeClr val="tx1"/>
                </a:solidFill>
                <a:latin typeface="+mn-lt"/>
                <a:ea typeface="+mn-ea"/>
                <a:cs typeface="+mn-cs"/>
              </a:defRPr>
            </a:lvl5pPr>
            <a:lvl6pPr marL="2285720" algn="l" defTabSz="914288" rtl="0" eaLnBrk="1" latinLnBrk="0" hangingPunct="1">
              <a:defRPr sz="1800" kern="1200">
                <a:solidFill>
                  <a:schemeClr val="tx1"/>
                </a:solidFill>
                <a:latin typeface="+mn-lt"/>
                <a:ea typeface="+mn-ea"/>
                <a:cs typeface="+mn-cs"/>
              </a:defRPr>
            </a:lvl6pPr>
            <a:lvl7pPr marL="2742863" algn="l" defTabSz="914288" rtl="0" eaLnBrk="1" latinLnBrk="0" hangingPunct="1">
              <a:defRPr sz="1800" kern="1200">
                <a:solidFill>
                  <a:schemeClr val="tx1"/>
                </a:solidFill>
                <a:latin typeface="+mn-lt"/>
                <a:ea typeface="+mn-ea"/>
                <a:cs typeface="+mn-cs"/>
              </a:defRPr>
            </a:lvl7pPr>
            <a:lvl8pPr marL="3200007" algn="l" defTabSz="914288" rtl="0" eaLnBrk="1" latinLnBrk="0" hangingPunct="1">
              <a:defRPr sz="1800" kern="1200">
                <a:solidFill>
                  <a:schemeClr val="tx1"/>
                </a:solidFill>
                <a:latin typeface="+mn-lt"/>
                <a:ea typeface="+mn-ea"/>
                <a:cs typeface="+mn-cs"/>
              </a:defRPr>
            </a:lvl8pPr>
            <a:lvl9pPr marL="3657152" algn="l" defTabSz="914288" rtl="0" eaLnBrk="1" latinLnBrk="0" hangingPunct="1">
              <a:defRPr sz="1800" kern="1200">
                <a:solidFill>
                  <a:schemeClr val="tx1"/>
                </a:solidFill>
                <a:latin typeface="+mn-lt"/>
                <a:ea typeface="+mn-ea"/>
                <a:cs typeface="+mn-cs"/>
              </a:defRPr>
            </a:lvl9pPr>
          </a:lstStyle>
          <a:p>
            <a:pPr fontAlgn="base">
              <a:spcAft>
                <a:spcPct val="0"/>
              </a:spcAft>
              <a:defRPr/>
            </a:pPr>
            <a:fld id="{4472AB7F-E8D0-4874-A9B8-335B68DC5F05}" type="slidenum">
              <a:rPr lang="en-US"/>
              <a:pPr fontAlgn="base">
                <a:spcAft>
                  <a:spcPct val="0"/>
                </a:spcAft>
                <a:defRPr/>
              </a:pPr>
              <a:t>10</a:t>
            </a:fld>
            <a:endParaRPr lang="en-US" dirty="0"/>
          </a:p>
        </p:txBody>
      </p:sp>
      <p:sp>
        <p:nvSpPr>
          <p:cNvPr id="5" name="Content Placeholder 4">
            <a:extLst>
              <a:ext uri="{FF2B5EF4-FFF2-40B4-BE49-F238E27FC236}">
                <a16:creationId xmlns:a16="http://schemas.microsoft.com/office/drawing/2014/main" id="{EC6F48B0-2FEA-054C-824C-9C4B301BFAF6}"/>
              </a:ext>
            </a:extLst>
          </p:cNvPr>
          <p:cNvSpPr>
            <a:spLocks noGrp="1"/>
          </p:cNvSpPr>
          <p:nvPr>
            <p:ph idx="15"/>
          </p:nvPr>
        </p:nvSpPr>
        <p:spPr>
          <a:xfrm>
            <a:off x="447721" y="1833518"/>
            <a:ext cx="5269848" cy="2569977"/>
          </a:xfrm>
        </p:spPr>
        <p:txBody>
          <a:bodyPr/>
          <a:lstStyle/>
          <a:p>
            <a:r>
              <a:rPr lang="en-US" sz="1400" dirty="0"/>
              <a:t>Administrating the GS1 System of Standards</a:t>
            </a:r>
          </a:p>
          <a:p>
            <a:r>
              <a:rPr lang="en-US" sz="1400" dirty="0"/>
              <a:t>Providing support services, tools, education, and training</a:t>
            </a:r>
          </a:p>
          <a:p>
            <a:r>
              <a:rPr lang="en-US" sz="1400" dirty="0">
                <a:solidFill>
                  <a:srgbClr val="002C6C"/>
                </a:solidFill>
              </a:rPr>
              <a:t>International Standards Organization </a:t>
            </a:r>
          </a:p>
          <a:p>
            <a:r>
              <a:rPr lang="en-US" sz="1400" dirty="0" err="1">
                <a:solidFill>
                  <a:srgbClr val="002C6C"/>
                </a:solidFill>
              </a:rPr>
              <a:t>AgGateway</a:t>
            </a:r>
            <a:r>
              <a:rPr lang="en-US" sz="1400" dirty="0">
                <a:solidFill>
                  <a:srgbClr val="002C6C"/>
                </a:solidFill>
              </a:rPr>
              <a:t> has built a strong relationship with GS1 U.S. for over 16 years</a:t>
            </a:r>
          </a:p>
          <a:p>
            <a:r>
              <a:rPr lang="en-US" sz="1400" dirty="0">
                <a:solidFill>
                  <a:srgbClr val="002C6C"/>
                </a:solidFill>
              </a:rPr>
              <a:t>Agreement with GS1 U.S. for AGIIS to assign GLN’s </a:t>
            </a:r>
          </a:p>
          <a:p>
            <a:endParaRPr lang="en-US" sz="1400" dirty="0"/>
          </a:p>
          <a:p>
            <a:pPr marL="74249" indent="0">
              <a:buNone/>
            </a:pPr>
            <a:endParaRPr lang="en-US" sz="1400" dirty="0"/>
          </a:p>
          <a:p>
            <a:pPr marL="74249" indent="0">
              <a:buNone/>
            </a:pPr>
            <a:r>
              <a:rPr lang="en-US" sz="1400" dirty="0"/>
              <a:t>GS1 US is the pioneer of the Universal Product Code (U.P.C.) and the Electronic Product Code (EPC</a:t>
            </a:r>
            <a:r>
              <a:rPr lang="en-US" sz="1400" baseline="30000" dirty="0"/>
              <a:t>®</a:t>
            </a:r>
            <a:r>
              <a:rPr lang="en-US" sz="1400" dirty="0"/>
              <a:t>).</a:t>
            </a:r>
          </a:p>
          <a:p>
            <a:pPr marL="74249" indent="0">
              <a:buNone/>
            </a:pPr>
            <a:endParaRPr lang="en-US" sz="1050" dirty="0"/>
          </a:p>
        </p:txBody>
      </p:sp>
      <p:pic>
        <p:nvPicPr>
          <p:cNvPr id="6" name="Picture 4">
            <a:extLst>
              <a:ext uri="{FF2B5EF4-FFF2-40B4-BE49-F238E27FC236}">
                <a16:creationId xmlns:a16="http://schemas.microsoft.com/office/drawing/2014/main" id="{D822A07F-B269-4255-A479-8328FEB2AB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290" y="2343150"/>
            <a:ext cx="3521005" cy="191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77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646AA7E-A363-EC41-96DC-C78B91DED0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9121" y="1047750"/>
            <a:ext cx="8242300" cy="3429000"/>
          </a:xfrm>
          <a:prstGeom prst="rect">
            <a:avLst/>
          </a:prstGeom>
        </p:spPr>
      </p:pic>
      <p:sp>
        <p:nvSpPr>
          <p:cNvPr id="6" name="Title 5">
            <a:extLst>
              <a:ext uri="{FF2B5EF4-FFF2-40B4-BE49-F238E27FC236}">
                <a16:creationId xmlns:a16="http://schemas.microsoft.com/office/drawing/2014/main" id="{00C06381-DF03-4C4A-8B0B-460E59BB4037}"/>
              </a:ext>
            </a:extLst>
          </p:cNvPr>
          <p:cNvSpPr>
            <a:spLocks noGrp="1"/>
          </p:cNvSpPr>
          <p:nvPr>
            <p:ph type="title"/>
          </p:nvPr>
        </p:nvSpPr>
        <p:spPr/>
        <p:txBody>
          <a:bodyPr/>
          <a:lstStyle/>
          <a:p>
            <a:r>
              <a:rPr lang="en-US"/>
              <a:t>Identify, Capture &amp; Share in the Supply Chain</a:t>
            </a:r>
          </a:p>
        </p:txBody>
      </p:sp>
      <p:sp>
        <p:nvSpPr>
          <p:cNvPr id="4" name="Slide Number Placeholder 3"/>
          <p:cNvSpPr>
            <a:spLocks noGrp="1"/>
          </p:cNvSpPr>
          <p:nvPr>
            <p:ph type="sldNum" sz="quarter" idx="12"/>
          </p:nvPr>
        </p:nvSpPr>
        <p:spPr/>
        <p:txBody>
          <a:bodyPr/>
          <a:lstStyle/>
          <a:p>
            <a:pPr defTabSz="914288" fontAlgn="base">
              <a:spcAft>
                <a:spcPct val="0"/>
              </a:spcAft>
              <a:defRPr/>
            </a:pPr>
            <a:fld id="{4472AB7F-E8D0-4874-A9B8-335B68DC5F05}" type="slidenum">
              <a:rPr lang="en-US"/>
              <a:pPr defTabSz="914288" fontAlgn="base">
                <a:spcAft>
                  <a:spcPct val="0"/>
                </a:spcAft>
                <a:defRPr/>
              </a:pPr>
              <a:t>11</a:t>
            </a:fld>
            <a:endParaRPr lang="en-US"/>
          </a:p>
        </p:txBody>
      </p:sp>
      <p:grpSp>
        <p:nvGrpSpPr>
          <p:cNvPr id="7" name="Group 6">
            <a:extLst>
              <a:ext uri="{FF2B5EF4-FFF2-40B4-BE49-F238E27FC236}">
                <a16:creationId xmlns:a16="http://schemas.microsoft.com/office/drawing/2014/main" id="{A0D0CD25-FEA8-5643-A038-4B74F80DC1E0}"/>
              </a:ext>
            </a:extLst>
          </p:cNvPr>
          <p:cNvGrpSpPr/>
          <p:nvPr/>
        </p:nvGrpSpPr>
        <p:grpSpPr>
          <a:xfrm>
            <a:off x="5128754" y="1305445"/>
            <a:ext cx="2940076" cy="2862504"/>
            <a:chOff x="4937370" y="559571"/>
            <a:chExt cx="3587410" cy="3492758"/>
          </a:xfrm>
        </p:grpSpPr>
        <p:sp>
          <p:nvSpPr>
            <p:cNvPr id="8" name="Rectangle 7">
              <a:extLst>
                <a:ext uri="{FF2B5EF4-FFF2-40B4-BE49-F238E27FC236}">
                  <a16:creationId xmlns:a16="http://schemas.microsoft.com/office/drawing/2014/main" id="{900150A0-5276-3447-93FC-2AD01D200E1E}"/>
                </a:ext>
              </a:extLst>
            </p:cNvPr>
            <p:cNvSpPr/>
            <p:nvPr/>
          </p:nvSpPr>
          <p:spPr>
            <a:xfrm>
              <a:off x="5896582" y="1726906"/>
              <a:ext cx="1703031" cy="488204"/>
            </a:xfrm>
            <a:prstGeom prst="rect">
              <a:avLst/>
            </a:prstGeom>
          </p:spPr>
          <p:txBody>
            <a:bodyPr wrap="square">
              <a:spAutoFit/>
            </a:bodyPr>
            <a:lstStyle/>
            <a:p>
              <a:pPr defTabSz="914288">
                <a:defRPr/>
              </a:pPr>
              <a:r>
                <a:rPr lang="en-US" sz="2000" b="1">
                  <a:solidFill>
                    <a:srgbClr val="00B6DE"/>
                  </a:solidFill>
                  <a:latin typeface="Verdana"/>
                </a:rPr>
                <a:t>Identify</a:t>
              </a:r>
              <a:endParaRPr lang="en-GB" sz="2000">
                <a:solidFill>
                  <a:srgbClr val="454545"/>
                </a:solidFill>
                <a:latin typeface="Verdana"/>
              </a:endParaRPr>
            </a:p>
          </p:txBody>
        </p:sp>
        <p:sp>
          <p:nvSpPr>
            <p:cNvPr id="9" name="Rectangle 8">
              <a:extLst>
                <a:ext uri="{FF2B5EF4-FFF2-40B4-BE49-F238E27FC236}">
                  <a16:creationId xmlns:a16="http://schemas.microsoft.com/office/drawing/2014/main" id="{7A2D7C37-469A-D545-A2A2-F7A37A136DA4}"/>
                </a:ext>
              </a:extLst>
            </p:cNvPr>
            <p:cNvSpPr/>
            <p:nvPr/>
          </p:nvSpPr>
          <p:spPr>
            <a:xfrm>
              <a:off x="4937370" y="3564125"/>
              <a:ext cx="1703031" cy="488204"/>
            </a:xfrm>
            <a:prstGeom prst="rect">
              <a:avLst/>
            </a:prstGeom>
          </p:spPr>
          <p:txBody>
            <a:bodyPr wrap="square">
              <a:spAutoFit/>
            </a:bodyPr>
            <a:lstStyle/>
            <a:p>
              <a:pPr defTabSz="914288">
                <a:defRPr/>
              </a:pPr>
              <a:r>
                <a:rPr lang="en-US" sz="2000" b="1">
                  <a:solidFill>
                    <a:srgbClr val="F05587"/>
                  </a:solidFill>
                  <a:latin typeface="Verdana"/>
                </a:rPr>
                <a:t>Capture</a:t>
              </a:r>
              <a:endParaRPr lang="en-GB" sz="2000">
                <a:solidFill>
                  <a:srgbClr val="F05587"/>
                </a:solidFill>
                <a:latin typeface="Verdana"/>
              </a:endParaRPr>
            </a:p>
          </p:txBody>
        </p:sp>
        <p:sp>
          <p:nvSpPr>
            <p:cNvPr id="10" name="Rectangle 9">
              <a:extLst>
                <a:ext uri="{FF2B5EF4-FFF2-40B4-BE49-F238E27FC236}">
                  <a16:creationId xmlns:a16="http://schemas.microsoft.com/office/drawing/2014/main" id="{ECE280DC-C19E-0F4A-A1DA-97C1EEF08A47}"/>
                </a:ext>
              </a:extLst>
            </p:cNvPr>
            <p:cNvSpPr/>
            <p:nvPr/>
          </p:nvSpPr>
          <p:spPr>
            <a:xfrm>
              <a:off x="7216255" y="3564124"/>
              <a:ext cx="1308525" cy="488205"/>
            </a:xfrm>
            <a:prstGeom prst="rect">
              <a:avLst/>
            </a:prstGeom>
          </p:spPr>
          <p:txBody>
            <a:bodyPr wrap="square">
              <a:spAutoFit/>
            </a:bodyPr>
            <a:lstStyle/>
            <a:p>
              <a:pPr defTabSz="914288">
                <a:defRPr/>
              </a:pPr>
              <a:r>
                <a:rPr lang="en-US" sz="2000" b="1">
                  <a:solidFill>
                    <a:srgbClr val="7AC143"/>
                  </a:solidFill>
                  <a:latin typeface="Verdana"/>
                </a:rPr>
                <a:t>Share</a:t>
              </a:r>
              <a:endParaRPr lang="en-GB" sz="2000">
                <a:solidFill>
                  <a:srgbClr val="7AC143"/>
                </a:solidFill>
                <a:latin typeface="Verdana"/>
              </a:endParaRPr>
            </a:p>
          </p:txBody>
        </p:sp>
        <p:pic>
          <p:nvPicPr>
            <p:cNvPr id="18" name="Picture 17" descr="A picture containing drawing&#10;&#10;Description automatically generated">
              <a:extLst>
                <a:ext uri="{FF2B5EF4-FFF2-40B4-BE49-F238E27FC236}">
                  <a16:creationId xmlns:a16="http://schemas.microsoft.com/office/drawing/2014/main" id="{ACE1656A-0563-5446-8D39-B6919C5595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802" y="2421125"/>
              <a:ext cx="1143000" cy="1143000"/>
            </a:xfrm>
            <a:prstGeom prst="rect">
              <a:avLst/>
            </a:prstGeom>
          </p:spPr>
        </p:pic>
        <p:pic>
          <p:nvPicPr>
            <p:cNvPr id="23" name="Picture 22" descr="A close up of a sign&#10;&#10;Description automatically generated">
              <a:extLst>
                <a:ext uri="{FF2B5EF4-FFF2-40B4-BE49-F238E27FC236}">
                  <a16:creationId xmlns:a16="http://schemas.microsoft.com/office/drawing/2014/main" id="{435F164C-CAAB-FC42-90E1-F48B82F1CD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6255" y="2421125"/>
              <a:ext cx="1143000" cy="1143000"/>
            </a:xfrm>
            <a:prstGeom prst="rect">
              <a:avLst/>
            </a:prstGeom>
          </p:spPr>
        </p:pic>
        <p:pic>
          <p:nvPicPr>
            <p:cNvPr id="24" name="Picture 23" descr="A picture containing room&#10;&#10;Description automatically generated">
              <a:extLst>
                <a:ext uri="{FF2B5EF4-FFF2-40B4-BE49-F238E27FC236}">
                  <a16:creationId xmlns:a16="http://schemas.microsoft.com/office/drawing/2014/main" id="{9B45CB24-FFEB-6B49-80E3-E473CBCC4A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3594" y="559571"/>
              <a:ext cx="1143000" cy="1143000"/>
            </a:xfrm>
            <a:prstGeom prst="rect">
              <a:avLst/>
            </a:prstGeom>
          </p:spPr>
        </p:pic>
      </p:grpSp>
      <p:sp>
        <p:nvSpPr>
          <p:cNvPr id="16" name="Content Placeholder 2">
            <a:extLst>
              <a:ext uri="{FF2B5EF4-FFF2-40B4-BE49-F238E27FC236}">
                <a16:creationId xmlns:a16="http://schemas.microsoft.com/office/drawing/2014/main" id="{3B2EF65F-3F1C-9343-95BD-76B4AD8DF85A}"/>
              </a:ext>
            </a:extLst>
          </p:cNvPr>
          <p:cNvSpPr txBox="1">
            <a:spLocks/>
          </p:cNvSpPr>
          <p:nvPr/>
        </p:nvSpPr>
        <p:spPr>
          <a:xfrm>
            <a:off x="657142" y="1719671"/>
            <a:ext cx="3683792" cy="2222837"/>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44">
              <a:buClr>
                <a:srgbClr val="F26334"/>
              </a:buClr>
              <a:buNone/>
              <a:defRPr/>
            </a:pPr>
            <a:r>
              <a:rPr lang="en-US" sz="1600">
                <a:solidFill>
                  <a:srgbClr val="002C6C"/>
                </a:solidFill>
              </a:rPr>
              <a:t>GS1 Standards make it possible to </a:t>
            </a:r>
            <a:r>
              <a:rPr lang="en-US" sz="1600" b="1">
                <a:solidFill>
                  <a:srgbClr val="002C6C"/>
                </a:solidFill>
              </a:rPr>
              <a:t>identify</a:t>
            </a:r>
            <a:r>
              <a:rPr lang="en-US" sz="1600">
                <a:solidFill>
                  <a:srgbClr val="002C6C"/>
                </a:solidFill>
              </a:rPr>
              <a:t>, </a:t>
            </a:r>
            <a:r>
              <a:rPr lang="en-US" sz="1600" b="1">
                <a:solidFill>
                  <a:srgbClr val="002C6C"/>
                </a:solidFill>
              </a:rPr>
              <a:t>capture</a:t>
            </a:r>
            <a:r>
              <a:rPr lang="en-US" sz="1600">
                <a:solidFill>
                  <a:srgbClr val="002C6C"/>
                </a:solidFill>
              </a:rPr>
              <a:t>, and </a:t>
            </a:r>
            <a:r>
              <a:rPr lang="en-US" sz="1600" b="1">
                <a:solidFill>
                  <a:srgbClr val="002C6C"/>
                </a:solidFill>
              </a:rPr>
              <a:t>share</a:t>
            </a:r>
            <a:r>
              <a:rPr lang="en-US" sz="1600">
                <a:solidFill>
                  <a:srgbClr val="002C6C"/>
                </a:solidFill>
              </a:rPr>
              <a:t> information automatically and accurately about products, business locations, and more. This way anyone who wants that information can understand it, </a:t>
            </a:r>
            <a:br>
              <a:rPr lang="en-US" sz="1600">
                <a:solidFill>
                  <a:srgbClr val="002C6C"/>
                </a:solidFill>
              </a:rPr>
            </a:br>
            <a:r>
              <a:rPr lang="en-US" sz="1600">
                <a:solidFill>
                  <a:srgbClr val="002C6C"/>
                </a:solidFill>
              </a:rPr>
              <a:t>no matter who or where they are. </a:t>
            </a:r>
          </a:p>
          <a:p>
            <a:pPr marL="359991" indent="-285743" defTabSz="457144">
              <a:buClr>
                <a:srgbClr val="F26334"/>
              </a:buClr>
              <a:defRPr/>
            </a:pPr>
            <a:endParaRPr lang="en-US">
              <a:solidFill>
                <a:srgbClr val="002C6C"/>
              </a:solidFill>
            </a:endParaRPr>
          </a:p>
        </p:txBody>
      </p:sp>
    </p:spTree>
    <p:extLst>
      <p:ext uri="{BB962C8B-B14F-4D97-AF65-F5344CB8AC3E}">
        <p14:creationId xmlns:p14="http://schemas.microsoft.com/office/powerpoint/2010/main" val="144054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Global Language of Business</a:t>
            </a:r>
          </a:p>
        </p:txBody>
      </p:sp>
      <p:sp>
        <p:nvSpPr>
          <p:cNvPr id="4" name="Slide Number Placeholder 3"/>
          <p:cNvSpPr>
            <a:spLocks noGrp="1"/>
          </p:cNvSpPr>
          <p:nvPr>
            <p:ph type="sldNum" sz="quarter" idx="12"/>
          </p:nvPr>
        </p:nvSpPr>
        <p:spPr/>
        <p:txBody>
          <a:bodyPr/>
          <a:lstStyle/>
          <a:p>
            <a:pPr defTabSz="914288" fontAlgn="base">
              <a:spcAft>
                <a:spcPct val="0"/>
              </a:spcAft>
              <a:defRPr/>
            </a:pPr>
            <a:fld id="{4472AB7F-E8D0-4874-A9B8-335B68DC5F05}" type="slidenum">
              <a:rPr lang="en-US"/>
              <a:pPr defTabSz="914288" fontAlgn="base">
                <a:spcAft>
                  <a:spcPct val="0"/>
                </a:spcAft>
                <a:defRPr/>
              </a:pPr>
              <a:t>12</a:t>
            </a:fld>
            <a:endParaRPr lang="en-US" dirty="0"/>
          </a:p>
        </p:txBody>
      </p:sp>
      <p:sp>
        <p:nvSpPr>
          <p:cNvPr id="11" name="Text Placeholder 2"/>
          <p:cNvSpPr txBox="1">
            <a:spLocks/>
          </p:cNvSpPr>
          <p:nvPr/>
        </p:nvSpPr>
        <p:spPr bwMode="auto">
          <a:xfrm>
            <a:off x="447736" y="1091940"/>
            <a:ext cx="8246492" cy="412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274320" marR="0" indent="-274320" algn="l" defTabSz="457155" rtl="0" eaLnBrk="1" fontAlgn="base" latinLnBrk="0" hangingPunct="1">
              <a:lnSpc>
                <a:spcPct val="110000"/>
              </a:lnSpc>
              <a:spcBef>
                <a:spcPts val="400"/>
              </a:spcBef>
              <a:spcAft>
                <a:spcPct val="0"/>
              </a:spcAft>
              <a:buClr>
                <a:srgbClr val="FF8200"/>
              </a:buClr>
              <a:buSzTx/>
              <a:buFont typeface="Arial"/>
              <a:buChar char="•"/>
              <a:tabLst/>
              <a:defRPr sz="1500" b="0" i="0" kern="1200" baseline="0">
                <a:solidFill>
                  <a:schemeClr val="tx2"/>
                </a:solidFill>
                <a:latin typeface="Verdana"/>
                <a:ea typeface="ＭＳ Ｐゴシック" charset="0"/>
                <a:cs typeface="Verdana"/>
              </a:defRPr>
            </a:lvl1pPr>
            <a:lvl2pPr marL="548640" marR="0" indent="-274320" algn="l" defTabSz="457155" rtl="0" eaLnBrk="1" fontAlgn="base" latinLnBrk="0" hangingPunct="1">
              <a:lnSpc>
                <a:spcPct val="110000"/>
              </a:lnSpc>
              <a:spcBef>
                <a:spcPts val="400"/>
              </a:spcBef>
              <a:spcAft>
                <a:spcPct val="0"/>
              </a:spcAft>
              <a:buClr>
                <a:srgbClr val="FF8200"/>
              </a:buClr>
              <a:buSzTx/>
              <a:buFont typeface="Lucida Grande"/>
              <a:buChar char="­"/>
              <a:tabLst/>
              <a:defRPr sz="1500" b="0" i="0" kern="1200">
                <a:solidFill>
                  <a:schemeClr val="tx2"/>
                </a:solidFill>
                <a:latin typeface="Verdana"/>
                <a:ea typeface="ＭＳ Ｐゴシック" charset="0"/>
                <a:cs typeface="Verdana"/>
              </a:defRPr>
            </a:lvl2pPr>
            <a:lvl3pPr marL="824400" indent="-274320" algn="l" defTabSz="457155" rtl="0" eaLnBrk="1" fontAlgn="base" hangingPunct="1">
              <a:lnSpc>
                <a:spcPct val="110000"/>
              </a:lnSpc>
              <a:spcBef>
                <a:spcPts val="400"/>
              </a:spcBef>
              <a:spcAft>
                <a:spcPct val="0"/>
              </a:spcAft>
              <a:buClr>
                <a:srgbClr val="FF8200"/>
              </a:buClr>
              <a:buFont typeface="Arial"/>
              <a:buChar char="•"/>
              <a:defRPr sz="1500" b="0" i="0" kern="1200">
                <a:solidFill>
                  <a:schemeClr val="tx2"/>
                </a:solidFill>
                <a:latin typeface="Verdana"/>
                <a:ea typeface="ＭＳ Ｐゴシック" charset="0"/>
                <a:cs typeface="Verdana"/>
              </a:defRPr>
            </a:lvl3pPr>
            <a:lvl4pPr marL="1115568" indent="-274320" algn="l" defTabSz="457155" rtl="0" eaLnBrk="1" fontAlgn="base" hangingPunct="1">
              <a:lnSpc>
                <a:spcPct val="110000"/>
              </a:lnSpc>
              <a:spcBef>
                <a:spcPts val="400"/>
              </a:spcBef>
              <a:spcAft>
                <a:spcPct val="0"/>
              </a:spcAft>
              <a:buClr>
                <a:srgbClr val="FF8200"/>
              </a:buClr>
              <a:buFont typeface="Lucida Grande"/>
              <a:buChar char="­"/>
              <a:defRPr sz="1500" b="0" i="0" kern="1200">
                <a:solidFill>
                  <a:schemeClr val="tx2"/>
                </a:solidFill>
                <a:latin typeface="Verdana"/>
                <a:ea typeface="ＭＳ Ｐゴシック" charset="0"/>
                <a:cs typeface="Verdana"/>
              </a:defRPr>
            </a:lvl4pPr>
            <a:lvl5pPr marL="1371600" indent="-274320" algn="l" defTabSz="457155" rtl="0" eaLnBrk="1" fontAlgn="base" hangingPunct="1">
              <a:lnSpc>
                <a:spcPct val="110000"/>
              </a:lnSpc>
              <a:spcBef>
                <a:spcPts val="400"/>
              </a:spcBef>
              <a:spcAft>
                <a:spcPct val="0"/>
              </a:spcAft>
              <a:buClr>
                <a:srgbClr val="FF8200"/>
              </a:buClr>
              <a:buSzPct val="100000"/>
              <a:buFont typeface="Arial"/>
              <a:buChar char="•"/>
              <a:defRPr sz="15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44">
              <a:buNone/>
            </a:pPr>
            <a:r>
              <a:rPr lang="en-US" sz="1800" b="1" dirty="0">
                <a:solidFill>
                  <a:srgbClr val="002C6C"/>
                </a:solidFill>
              </a:rPr>
              <a:t>GS1 Standards</a:t>
            </a:r>
          </a:p>
        </p:txBody>
      </p:sp>
      <p:sp>
        <p:nvSpPr>
          <p:cNvPr id="12" name="Text Placeholder 16"/>
          <p:cNvSpPr txBox="1">
            <a:spLocks/>
          </p:cNvSpPr>
          <p:nvPr/>
        </p:nvSpPr>
        <p:spPr>
          <a:xfrm>
            <a:off x="1456481" y="1710402"/>
            <a:ext cx="7018620" cy="2571552"/>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1487451" indent="-1487451" defTabSz="457144">
              <a:spcBef>
                <a:spcPts val="1800"/>
              </a:spcBef>
              <a:spcAft>
                <a:spcPts val="400"/>
              </a:spcAft>
              <a:buClr>
                <a:srgbClr val="F26334"/>
              </a:buClr>
              <a:buNone/>
            </a:pPr>
            <a:r>
              <a:rPr lang="en-US" sz="1800" b="1" dirty="0">
                <a:solidFill>
                  <a:srgbClr val="00B6DE"/>
                </a:solidFill>
              </a:rPr>
              <a:t>Identify</a:t>
            </a:r>
            <a:r>
              <a:rPr lang="en-US" sz="1400" dirty="0">
                <a:solidFill>
                  <a:srgbClr val="00B6DE"/>
                </a:solidFill>
              </a:rPr>
              <a:t>	GS1 Identification Numbers</a:t>
            </a:r>
            <a:br>
              <a:rPr lang="en-US" sz="1400" b="1" dirty="0">
                <a:solidFill>
                  <a:srgbClr val="002C6C"/>
                </a:solidFill>
              </a:rPr>
            </a:br>
            <a:r>
              <a:rPr lang="en-US" sz="1400" dirty="0">
                <a:solidFill>
                  <a:srgbClr val="002C6C"/>
                </a:solidFill>
              </a:rPr>
              <a:t>Companies, Products, Locations, Logistics, Assets, </a:t>
            </a:r>
            <a:br>
              <a:rPr lang="en-US" sz="1400" dirty="0">
                <a:solidFill>
                  <a:srgbClr val="002C6C"/>
                </a:solidFill>
              </a:rPr>
            </a:br>
            <a:r>
              <a:rPr lang="en-US" sz="1400" dirty="0">
                <a:solidFill>
                  <a:srgbClr val="002C6C"/>
                </a:solidFill>
              </a:rPr>
              <a:t>and Services</a:t>
            </a:r>
            <a:endParaRPr lang="en-US" sz="1400" b="1" dirty="0">
              <a:solidFill>
                <a:srgbClr val="002C6C"/>
              </a:solidFill>
            </a:endParaRPr>
          </a:p>
          <a:p>
            <a:pPr marL="1487451" indent="-1487451" defTabSz="457144">
              <a:spcBef>
                <a:spcPts val="1800"/>
              </a:spcBef>
              <a:spcAft>
                <a:spcPts val="400"/>
              </a:spcAft>
              <a:buClr>
                <a:srgbClr val="F26334"/>
              </a:buClr>
              <a:buNone/>
            </a:pPr>
            <a:r>
              <a:rPr lang="en-US" sz="1800" b="1" dirty="0">
                <a:solidFill>
                  <a:srgbClr val="F05587"/>
                </a:solidFill>
              </a:rPr>
              <a:t>Capture</a:t>
            </a:r>
            <a:r>
              <a:rPr lang="en-US" sz="1400" dirty="0">
                <a:solidFill>
                  <a:srgbClr val="002C6C"/>
                </a:solidFill>
              </a:rPr>
              <a:t>	</a:t>
            </a:r>
            <a:r>
              <a:rPr lang="en-US" sz="1400" dirty="0">
                <a:solidFill>
                  <a:srgbClr val="F05587"/>
                </a:solidFill>
              </a:rPr>
              <a:t>GS1 Data Carriers</a:t>
            </a:r>
            <a:br>
              <a:rPr lang="en-US" sz="1400" dirty="0">
                <a:solidFill>
                  <a:srgbClr val="F05587"/>
                </a:solidFill>
              </a:rPr>
            </a:br>
            <a:r>
              <a:rPr lang="en-US" sz="1400" dirty="0">
                <a:solidFill>
                  <a:srgbClr val="002C6C"/>
                </a:solidFill>
              </a:rPr>
              <a:t>Barcodes and EPC</a:t>
            </a:r>
            <a:r>
              <a:rPr lang="en-US" sz="1400" baseline="30000" dirty="0">
                <a:solidFill>
                  <a:srgbClr val="002C6C"/>
                </a:solidFill>
              </a:rPr>
              <a:t>®</a:t>
            </a:r>
            <a:r>
              <a:rPr lang="en-US" sz="1400" dirty="0">
                <a:solidFill>
                  <a:srgbClr val="002C6C"/>
                </a:solidFill>
              </a:rPr>
              <a:t>-enabled RFID</a:t>
            </a:r>
            <a:endParaRPr lang="en-US" sz="1400" dirty="0">
              <a:solidFill>
                <a:srgbClr val="555555"/>
              </a:solidFill>
            </a:endParaRPr>
          </a:p>
          <a:p>
            <a:pPr marL="1487451" indent="-1487451" defTabSz="457144">
              <a:spcBef>
                <a:spcPts val="1800"/>
              </a:spcBef>
              <a:spcAft>
                <a:spcPts val="300"/>
              </a:spcAft>
              <a:buClr>
                <a:srgbClr val="F26334"/>
              </a:buClr>
              <a:buNone/>
            </a:pPr>
            <a:r>
              <a:rPr lang="en-US" sz="1800" b="1" dirty="0">
                <a:solidFill>
                  <a:srgbClr val="7AC143"/>
                </a:solidFill>
              </a:rPr>
              <a:t>Share</a:t>
            </a:r>
            <a:r>
              <a:rPr lang="en-US" sz="1400" dirty="0">
                <a:solidFill>
                  <a:srgbClr val="002C6C"/>
                </a:solidFill>
              </a:rPr>
              <a:t>	</a:t>
            </a:r>
            <a:r>
              <a:rPr lang="en-US" sz="1400" dirty="0">
                <a:solidFill>
                  <a:srgbClr val="7AC143"/>
                </a:solidFill>
              </a:rPr>
              <a:t>GS1 Data Exchange</a:t>
            </a:r>
            <a:br>
              <a:rPr lang="en-US" sz="1400" b="1" dirty="0">
                <a:solidFill>
                  <a:srgbClr val="002C6C"/>
                </a:solidFill>
              </a:rPr>
            </a:br>
            <a:r>
              <a:rPr lang="en-US" sz="1400" dirty="0">
                <a:solidFill>
                  <a:srgbClr val="002C6C"/>
                </a:solidFill>
              </a:rPr>
              <a:t>Master Data, Transactional Data, and Physical Event Data</a:t>
            </a:r>
          </a:p>
          <a:p>
            <a:pPr marL="1487451" indent="-1487451" defTabSz="457144">
              <a:spcBef>
                <a:spcPts val="1800"/>
              </a:spcBef>
              <a:spcAft>
                <a:spcPts val="300"/>
              </a:spcAft>
              <a:buClr>
                <a:srgbClr val="F26334"/>
              </a:buClr>
              <a:buNone/>
            </a:pPr>
            <a:endParaRPr lang="en-US" sz="2000" dirty="0">
              <a:solidFill>
                <a:srgbClr val="002C6C"/>
              </a:solidFill>
            </a:endParaRPr>
          </a:p>
        </p:txBody>
      </p:sp>
      <p:pic>
        <p:nvPicPr>
          <p:cNvPr id="13" name="Picture 12" descr="IdentifyCaptureShare.png"/>
          <p:cNvPicPr>
            <a:picLocks noChangeAspect="1"/>
          </p:cNvPicPr>
          <p:nvPr/>
        </p:nvPicPr>
        <p:blipFill rotWithShape="1">
          <a:blip r:embed="rId2" cstate="print">
            <a:extLst>
              <a:ext uri="{28A0092B-C50C-407E-A947-70E740481C1C}">
                <a14:useLocalDpi xmlns:a14="http://schemas.microsoft.com/office/drawing/2010/main" val="0"/>
              </a:ext>
            </a:extLst>
          </a:blip>
          <a:srcRect l="41462" r="40583" b="27616"/>
          <a:stretch/>
        </p:blipFill>
        <p:spPr>
          <a:xfrm>
            <a:off x="482564" y="2602210"/>
            <a:ext cx="730600" cy="714571"/>
          </a:xfrm>
          <a:prstGeom prst="rect">
            <a:avLst/>
          </a:prstGeom>
        </p:spPr>
      </p:pic>
      <p:pic>
        <p:nvPicPr>
          <p:cNvPr id="14" name="Picture 13" descr="IdentifyCaptureShare.png"/>
          <p:cNvPicPr>
            <a:picLocks noChangeAspect="1"/>
          </p:cNvPicPr>
          <p:nvPr/>
        </p:nvPicPr>
        <p:blipFill rotWithShape="1">
          <a:blip r:embed="rId2" cstate="print">
            <a:extLst>
              <a:ext uri="{28A0092B-C50C-407E-A947-70E740481C1C}">
                <a14:useLocalDpi xmlns:a14="http://schemas.microsoft.com/office/drawing/2010/main" val="0"/>
              </a:ext>
            </a:extLst>
          </a:blip>
          <a:srcRect r="82469" b="27928"/>
          <a:stretch/>
        </p:blipFill>
        <p:spPr>
          <a:xfrm>
            <a:off x="493882" y="1640121"/>
            <a:ext cx="713337" cy="711488"/>
          </a:xfrm>
          <a:prstGeom prst="rect">
            <a:avLst/>
          </a:prstGeom>
        </p:spPr>
      </p:pic>
      <p:pic>
        <p:nvPicPr>
          <p:cNvPr id="15" name="Picture 14" descr="IdentifyCaptureShare.png"/>
          <p:cNvPicPr>
            <a:picLocks noChangeAspect="1"/>
          </p:cNvPicPr>
          <p:nvPr/>
        </p:nvPicPr>
        <p:blipFill rotWithShape="1">
          <a:blip r:embed="rId2" cstate="print">
            <a:extLst>
              <a:ext uri="{28A0092B-C50C-407E-A947-70E740481C1C}">
                <a14:useLocalDpi xmlns:a14="http://schemas.microsoft.com/office/drawing/2010/main" val="0"/>
              </a:ext>
            </a:extLst>
          </a:blip>
          <a:srcRect l="82500" b="27616"/>
          <a:stretch/>
        </p:blipFill>
        <p:spPr>
          <a:xfrm>
            <a:off x="494693" y="3523109"/>
            <a:ext cx="712104" cy="714571"/>
          </a:xfrm>
          <a:prstGeom prst="rect">
            <a:avLst/>
          </a:prstGeom>
        </p:spPr>
      </p:pic>
    </p:spTree>
    <p:extLst>
      <p:ext uri="{BB962C8B-B14F-4D97-AF65-F5344CB8AC3E}">
        <p14:creationId xmlns:p14="http://schemas.microsoft.com/office/powerpoint/2010/main" val="160982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It All Starts</a:t>
            </a:r>
          </a:p>
        </p:txBody>
      </p:sp>
      <p:sp>
        <p:nvSpPr>
          <p:cNvPr id="3" name="Slide Number Placeholder 2"/>
          <p:cNvSpPr>
            <a:spLocks noGrp="1"/>
          </p:cNvSpPr>
          <p:nvPr>
            <p:ph type="sldNum" sz="quarter" idx="12"/>
          </p:nvPr>
        </p:nvSpPr>
        <p:spPr/>
        <p:txBody>
          <a:bodyPr/>
          <a:lstStyle/>
          <a:p>
            <a:pPr defTabSz="914288">
              <a:defRPr/>
            </a:pPr>
            <a:fld id="{0B02F406-A951-4782-A125-F0F9A54F00BD}" type="slidenum">
              <a:rPr lang="en-US"/>
              <a:pPr defTabSz="914288">
                <a:defRPr/>
              </a:pPr>
              <a:t>13</a:t>
            </a:fld>
            <a:endParaRPr lang="en-US"/>
          </a:p>
        </p:txBody>
      </p:sp>
      <p:pic>
        <p:nvPicPr>
          <p:cNvPr id="6" name="Picture 5" descr="G1_TheGS1_CompanyPrefix_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099" y="1123951"/>
            <a:ext cx="1426653" cy="2990377"/>
          </a:xfrm>
          <a:prstGeom prst="rect">
            <a:avLst/>
          </a:prstGeom>
        </p:spPr>
      </p:pic>
      <p:pic>
        <p:nvPicPr>
          <p:cNvPr id="5" name="Picture 4" descr="G1_D02_TheGS1_CompanyPrefix_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7906" y="1123950"/>
            <a:ext cx="2702248" cy="2990376"/>
          </a:xfrm>
          <a:prstGeom prst="rect">
            <a:avLst/>
          </a:prstGeom>
        </p:spPr>
      </p:pic>
      <p:pic>
        <p:nvPicPr>
          <p:cNvPr id="7" name="Picture 6">
            <a:extLst>
              <a:ext uri="{FF2B5EF4-FFF2-40B4-BE49-F238E27FC236}">
                <a16:creationId xmlns:a16="http://schemas.microsoft.com/office/drawing/2014/main" id="{3D96AC14-3882-473A-B8BE-1049971616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3614" y="1841230"/>
            <a:ext cx="1537638" cy="2152693"/>
          </a:xfrm>
          <a:prstGeom prst="rect">
            <a:avLst/>
          </a:prstGeom>
        </p:spPr>
      </p:pic>
    </p:spTree>
    <p:extLst>
      <p:ext uri="{BB962C8B-B14F-4D97-AF65-F5344CB8AC3E}">
        <p14:creationId xmlns:p14="http://schemas.microsoft.com/office/powerpoint/2010/main" val="199347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Identify: </a:t>
            </a:r>
            <a:r>
              <a:rPr lang="en-US" dirty="0"/>
              <a:t>Unique Identifiers</a:t>
            </a:r>
          </a:p>
        </p:txBody>
      </p:sp>
      <p:sp>
        <p:nvSpPr>
          <p:cNvPr id="5" name="Content Placeholder 4"/>
          <p:cNvSpPr>
            <a:spLocks noGrp="1"/>
          </p:cNvSpPr>
          <p:nvPr>
            <p:ph idx="1"/>
          </p:nvPr>
        </p:nvSpPr>
        <p:spPr>
          <a:xfrm>
            <a:off x="1485900" y="949252"/>
            <a:ext cx="6172200" cy="3881087"/>
          </a:xfrm>
        </p:spPr>
        <p:txBody>
          <a:bodyPr>
            <a:normAutofit/>
          </a:bodyPr>
          <a:lstStyle/>
          <a:p>
            <a:r>
              <a:rPr lang="en-US" sz="1600" dirty="0">
                <a:latin typeface="Calibri" pitchFamily="34" charset="0"/>
                <a:cs typeface="Calibri" pitchFamily="34" charset="0"/>
              </a:rPr>
              <a:t>GTIN – Global Trade Item Number</a:t>
            </a:r>
          </a:p>
          <a:p>
            <a:pPr lvl="1"/>
            <a:r>
              <a:rPr lang="en-US" sz="1600" dirty="0">
                <a:latin typeface="Calibri" pitchFamily="34" charset="0"/>
                <a:cs typeface="Calibri" pitchFamily="34" charset="0"/>
              </a:rPr>
              <a:t>Used to identify products at the lowest salable unit</a:t>
            </a:r>
          </a:p>
          <a:p>
            <a:pPr lvl="1"/>
            <a:r>
              <a:rPr lang="en-US" sz="1600" dirty="0">
                <a:latin typeface="Calibri" pitchFamily="34" charset="0"/>
                <a:cs typeface="Calibri" pitchFamily="34" charset="0"/>
              </a:rPr>
              <a:t>Assigned by product owner and displayed in AGIIS 	</a:t>
            </a:r>
            <a:br>
              <a:rPr lang="en-US" sz="1600" dirty="0">
                <a:latin typeface="Calibri" pitchFamily="34" charset="0"/>
                <a:cs typeface="Calibri" pitchFamily="34" charset="0"/>
              </a:rPr>
            </a:br>
            <a:endParaRPr lang="en-US" sz="1600" dirty="0">
              <a:latin typeface="Calibri" pitchFamily="34" charset="0"/>
              <a:cs typeface="Calibri" pitchFamily="34" charset="0"/>
            </a:endParaRPr>
          </a:p>
          <a:p>
            <a:r>
              <a:rPr lang="en-US" sz="1600" dirty="0">
                <a:latin typeface="Calibri" pitchFamily="34" charset="0"/>
                <a:cs typeface="Calibri" pitchFamily="34" charset="0"/>
              </a:rPr>
              <a:t>GLN – Global Location Number</a:t>
            </a:r>
          </a:p>
          <a:p>
            <a:pPr lvl="1"/>
            <a:r>
              <a:rPr lang="en-US" sz="1600" dirty="0">
                <a:latin typeface="Calibri" pitchFamily="34" charset="0"/>
                <a:cs typeface="Calibri" pitchFamily="34" charset="0"/>
              </a:rPr>
              <a:t>Used to identify entities (Businesses, Consumers, Locations)</a:t>
            </a:r>
          </a:p>
          <a:p>
            <a:pPr lvl="1"/>
            <a:r>
              <a:rPr lang="en-US" sz="1600" dirty="0">
                <a:latin typeface="Calibri" pitchFamily="34" charset="0"/>
                <a:cs typeface="Calibri" pitchFamily="34" charset="0"/>
              </a:rPr>
              <a:t>All active entity records in AGIIS have a GLN identifier.</a:t>
            </a:r>
          </a:p>
          <a:p>
            <a:pPr lvl="1">
              <a:buNone/>
            </a:pPr>
            <a:r>
              <a:rPr lang="en-US" sz="1800" dirty="0">
                <a:latin typeface="Calibri" pitchFamily="34" charset="0"/>
                <a:cs typeface="Calibri" pitchFamily="34" charset="0"/>
              </a:rPr>
              <a:t> </a:t>
            </a:r>
            <a:endParaRPr lang="en-US" sz="1800" b="1" dirty="0">
              <a:solidFill>
                <a:srgbClr val="002C6C"/>
              </a:solidFill>
              <a:latin typeface="Arial" pitchFamily="34" charset="0"/>
              <a:cs typeface="Arial" pitchFamily="34" charset="0"/>
            </a:endParaRPr>
          </a:p>
          <a:p>
            <a:pPr lvl="1">
              <a:buNone/>
            </a:pPr>
            <a:endParaRPr lang="en-US" sz="1800" dirty="0">
              <a:latin typeface="Calibri" pitchFamily="34" charset="0"/>
              <a:cs typeface="Calibri" pitchFamily="34" charset="0"/>
            </a:endParaRPr>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fld id="{ADE3A8B2-84D3-49A8-8E03-921EE22FAEA7}" type="slidenum">
              <a:rPr lang="en-US" smtClean="0"/>
              <a:pPr lvl="1">
                <a:defRPr/>
              </a:pPr>
              <a:t>14</a:t>
            </a:fld>
            <a:endParaRPr lang="en-US" dirty="0"/>
          </a:p>
        </p:txBody>
      </p:sp>
      <p:pic>
        <p:nvPicPr>
          <p:cNvPr id="8" name="Picture 2" descr="GSUS250A_TraceabilityDDB_Figure5 (2)">
            <a:extLst>
              <a:ext uri="{FF2B5EF4-FFF2-40B4-BE49-F238E27FC236}">
                <a16:creationId xmlns:a16="http://schemas.microsoft.com/office/drawing/2014/main" id="{0847E4E2-1DE8-486C-9463-1DDD84245B05}"/>
              </a:ext>
            </a:extLst>
          </p:cNvPr>
          <p:cNvPicPr>
            <a:picLocks noChangeAspect="1" noChangeArrowheads="1"/>
          </p:cNvPicPr>
          <p:nvPr/>
        </p:nvPicPr>
        <p:blipFill>
          <a:blip r:embed="rId3" cstate="print"/>
          <a:srcRect l="37908" t="-2450" r="35948" b="82848"/>
          <a:stretch>
            <a:fillRect/>
          </a:stretch>
        </p:blipFill>
        <p:spPr bwMode="auto">
          <a:xfrm>
            <a:off x="3413178" y="2795471"/>
            <a:ext cx="1500188" cy="1200150"/>
          </a:xfrm>
          <a:prstGeom prst="rect">
            <a:avLst/>
          </a:prstGeom>
          <a:noFill/>
          <a:ln w="9525">
            <a:noFill/>
            <a:miter lim="800000"/>
            <a:headEnd/>
            <a:tailEnd/>
          </a:ln>
        </p:spPr>
      </p:pic>
      <p:sp>
        <p:nvSpPr>
          <p:cNvPr id="9" name="Rectangle 8">
            <a:extLst>
              <a:ext uri="{FF2B5EF4-FFF2-40B4-BE49-F238E27FC236}">
                <a16:creationId xmlns:a16="http://schemas.microsoft.com/office/drawing/2014/main" id="{08B7BDB6-367F-48E0-8C22-D313051AB4F8}"/>
              </a:ext>
            </a:extLst>
          </p:cNvPr>
          <p:cNvSpPr/>
          <p:nvPr/>
        </p:nvSpPr>
        <p:spPr>
          <a:xfrm>
            <a:off x="3433358" y="4131414"/>
            <a:ext cx="1848583" cy="300082"/>
          </a:xfrm>
          <a:prstGeom prst="rect">
            <a:avLst/>
          </a:prstGeom>
        </p:spPr>
        <p:txBody>
          <a:bodyPr wrap="none">
            <a:spAutoFit/>
          </a:bodyPr>
          <a:lstStyle/>
          <a:p>
            <a:pPr defTabSz="514300"/>
            <a:r>
              <a:rPr lang="en-GB" sz="1350" b="1" dirty="0">
                <a:solidFill>
                  <a:srgbClr val="002C6C"/>
                </a:solidFill>
                <a:latin typeface="Arial" pitchFamily="34" charset="0"/>
                <a:cs typeface="Arial" pitchFamily="34" charset="0"/>
              </a:rPr>
              <a:t>GLN </a:t>
            </a:r>
            <a:r>
              <a:rPr lang="en-US" sz="1350" b="1" dirty="0">
                <a:solidFill>
                  <a:schemeClr val="tx2">
                    <a:lumMod val="75000"/>
                  </a:schemeClr>
                </a:solidFill>
                <a:latin typeface="Arial" panose="020B0604020202020204" pitchFamily="34" charset="0"/>
                <a:cs typeface="Arial" panose="020B0604020202020204" pitchFamily="34" charset="0"/>
              </a:rPr>
              <a:t>0707755</a:t>
            </a:r>
            <a:r>
              <a:rPr lang="en-GB" sz="1350" b="1" dirty="0">
                <a:solidFill>
                  <a:srgbClr val="002C6C"/>
                </a:solidFill>
                <a:latin typeface="Arial" pitchFamily="34" charset="0"/>
                <a:cs typeface="Arial" pitchFamily="34" charset="0"/>
              </a:rPr>
              <a:t>000068</a:t>
            </a:r>
            <a:endParaRPr lang="en-US" sz="1350" b="1" dirty="0">
              <a:solidFill>
                <a:srgbClr val="002C6C"/>
              </a:solidFill>
              <a:latin typeface="Arial" pitchFamily="34" charset="0"/>
              <a:cs typeface="Arial" pitchFamily="34" charset="0"/>
            </a:endParaRPr>
          </a:p>
        </p:txBody>
      </p:sp>
      <p:pic>
        <p:nvPicPr>
          <p:cNvPr id="11" name="Picture 10">
            <a:extLst>
              <a:ext uri="{FF2B5EF4-FFF2-40B4-BE49-F238E27FC236}">
                <a16:creationId xmlns:a16="http://schemas.microsoft.com/office/drawing/2014/main" id="{B6105126-A4C7-4EBE-8FAC-5ECBCC49F480}"/>
              </a:ext>
            </a:extLst>
          </p:cNvPr>
          <p:cNvPicPr>
            <a:picLocks noChangeAspect="1"/>
          </p:cNvPicPr>
          <p:nvPr/>
        </p:nvPicPr>
        <p:blipFill>
          <a:blip r:embed="rId4"/>
          <a:stretch>
            <a:fillRect/>
          </a:stretch>
        </p:blipFill>
        <p:spPr>
          <a:xfrm>
            <a:off x="5382469" y="2787578"/>
            <a:ext cx="1610801" cy="1215935"/>
          </a:xfrm>
          <a:prstGeom prst="rect">
            <a:avLst/>
          </a:prstGeom>
        </p:spPr>
      </p:pic>
      <p:sp>
        <p:nvSpPr>
          <p:cNvPr id="12" name="Rectangle 11">
            <a:extLst>
              <a:ext uri="{FF2B5EF4-FFF2-40B4-BE49-F238E27FC236}">
                <a16:creationId xmlns:a16="http://schemas.microsoft.com/office/drawing/2014/main" id="{F76E96DF-6374-459D-A643-BFF768552F6E}"/>
              </a:ext>
            </a:extLst>
          </p:cNvPr>
          <p:cNvSpPr/>
          <p:nvPr/>
        </p:nvSpPr>
        <p:spPr>
          <a:xfrm>
            <a:off x="5365395" y="4116844"/>
            <a:ext cx="1839030" cy="300082"/>
          </a:xfrm>
          <a:prstGeom prst="rect">
            <a:avLst/>
          </a:prstGeom>
        </p:spPr>
        <p:txBody>
          <a:bodyPr wrap="none">
            <a:spAutoFit/>
          </a:bodyPr>
          <a:lstStyle/>
          <a:p>
            <a:pPr defTabSz="514300"/>
            <a:r>
              <a:rPr lang="en-GB" sz="1350" b="1" dirty="0">
                <a:solidFill>
                  <a:srgbClr val="002C6C"/>
                </a:solidFill>
                <a:latin typeface="Arial" pitchFamily="34" charset="0"/>
                <a:cs typeface="Arial" pitchFamily="34" charset="0"/>
              </a:rPr>
              <a:t>GLN 1100012809673</a:t>
            </a:r>
            <a:endParaRPr lang="en-US" sz="1350" b="1" dirty="0">
              <a:solidFill>
                <a:srgbClr val="002C6C"/>
              </a:solidFill>
              <a:latin typeface="Arial" pitchFamily="34" charset="0"/>
              <a:cs typeface="Arial"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4AF82CB3-A7A4-465B-B086-332108B5DE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7107" y="3143777"/>
            <a:ext cx="712960" cy="814811"/>
          </a:xfrm>
          <a:prstGeom prst="rect">
            <a:avLst/>
          </a:prstGeom>
        </p:spPr>
      </p:pic>
      <p:sp>
        <p:nvSpPr>
          <p:cNvPr id="15" name="Rectangle 14">
            <a:extLst>
              <a:ext uri="{FF2B5EF4-FFF2-40B4-BE49-F238E27FC236}">
                <a16:creationId xmlns:a16="http://schemas.microsoft.com/office/drawing/2014/main" id="{4D32ABD4-7C46-4656-83E2-88A689169BEC}"/>
              </a:ext>
            </a:extLst>
          </p:cNvPr>
          <p:cNvSpPr/>
          <p:nvPr/>
        </p:nvSpPr>
        <p:spPr>
          <a:xfrm>
            <a:off x="1440505" y="4131414"/>
            <a:ext cx="1992853" cy="300082"/>
          </a:xfrm>
          <a:prstGeom prst="rect">
            <a:avLst/>
          </a:prstGeom>
        </p:spPr>
        <p:txBody>
          <a:bodyPr wrap="none">
            <a:spAutoFit/>
          </a:bodyPr>
          <a:lstStyle/>
          <a:p>
            <a:pPr defTabSz="514300"/>
            <a:r>
              <a:rPr lang="en-GB" sz="1350" b="1" dirty="0">
                <a:solidFill>
                  <a:srgbClr val="002C6C"/>
                </a:solidFill>
                <a:latin typeface="Arial" panose="020B0604020202020204" pitchFamily="34" charset="0"/>
                <a:cs typeface="Arial" pitchFamily="34" charset="0"/>
              </a:rPr>
              <a:t>GTIN </a:t>
            </a:r>
            <a:r>
              <a:rPr lang="en-US" sz="1350" b="1" dirty="0">
                <a:solidFill>
                  <a:schemeClr val="tx2">
                    <a:lumMod val="75000"/>
                  </a:schemeClr>
                </a:solidFill>
                <a:latin typeface="Arial" panose="020B0604020202020204" pitchFamily="34" charset="0"/>
                <a:cs typeface="Arial" panose="020B0604020202020204" pitchFamily="34" charset="0"/>
              </a:rPr>
              <a:t>00707755364158</a:t>
            </a:r>
          </a:p>
        </p:txBody>
      </p:sp>
    </p:spTree>
    <p:extLst>
      <p:ext uri="{BB962C8B-B14F-4D97-AF65-F5344CB8AC3E}">
        <p14:creationId xmlns:p14="http://schemas.microsoft.com/office/powerpoint/2010/main" val="19179293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being Identified?</a:t>
            </a:r>
          </a:p>
        </p:txBody>
      </p:sp>
      <p:sp>
        <p:nvSpPr>
          <p:cNvPr id="5" name="Content Placeholder 4"/>
          <p:cNvSpPr>
            <a:spLocks noGrp="1"/>
          </p:cNvSpPr>
          <p:nvPr>
            <p:ph idx="1"/>
          </p:nvPr>
        </p:nvSpPr>
        <p:spPr/>
        <p:txBody>
          <a:bodyPr>
            <a:normAutofit fontScale="25000" lnSpcReduction="20000"/>
          </a:bodyPr>
          <a:lstStyle/>
          <a:p>
            <a:r>
              <a:rPr lang="en-US" sz="6400" dirty="0">
                <a:latin typeface="Calibri" pitchFamily="34" charset="0"/>
                <a:cs typeface="Calibri" pitchFamily="34" charset="0"/>
              </a:rPr>
              <a:t>Who/Where? (GLN)</a:t>
            </a:r>
          </a:p>
          <a:p>
            <a:pPr lvl="1"/>
            <a:r>
              <a:rPr lang="en-US" sz="6400" dirty="0">
                <a:latin typeface="Calibri" pitchFamily="34" charset="0"/>
                <a:cs typeface="Calibri" pitchFamily="34" charset="0"/>
              </a:rPr>
              <a:t>Manufactured a Product or Supplied a Service</a:t>
            </a:r>
          </a:p>
          <a:p>
            <a:pPr lvl="1"/>
            <a:r>
              <a:rPr lang="en-US" sz="6400" dirty="0">
                <a:latin typeface="Calibri" pitchFamily="34" charset="0"/>
                <a:cs typeface="Calibri" pitchFamily="34" charset="0"/>
              </a:rPr>
              <a:t>Sold a Product/Service</a:t>
            </a:r>
          </a:p>
          <a:p>
            <a:pPr lvl="1"/>
            <a:r>
              <a:rPr lang="en-US" sz="6400" dirty="0">
                <a:latin typeface="Calibri" pitchFamily="34" charset="0"/>
                <a:cs typeface="Calibri" pitchFamily="34" charset="0"/>
              </a:rPr>
              <a:t>Purchased a Product/Service</a:t>
            </a:r>
          </a:p>
          <a:p>
            <a:pPr lvl="1"/>
            <a:r>
              <a:rPr lang="en-US" sz="6400" dirty="0">
                <a:latin typeface="Calibri" pitchFamily="34" charset="0"/>
                <a:cs typeface="Calibri" pitchFamily="34" charset="0"/>
              </a:rPr>
              <a:t>Field identification </a:t>
            </a:r>
          </a:p>
          <a:p>
            <a:pPr lvl="1"/>
            <a:r>
              <a:rPr lang="en-US" sz="6400" dirty="0">
                <a:latin typeface="Calibri" pitchFamily="34" charset="0"/>
                <a:cs typeface="Calibri" pitchFamily="34" charset="0"/>
              </a:rPr>
              <a:t>Applied/Planted Product</a:t>
            </a:r>
          </a:p>
          <a:p>
            <a:pPr lvl="1"/>
            <a:r>
              <a:rPr lang="en-US" sz="6400" dirty="0">
                <a:latin typeface="Calibri" pitchFamily="34" charset="0"/>
                <a:cs typeface="Calibri" pitchFamily="34" charset="0"/>
              </a:rPr>
              <a:t>Received a Service (spray application or grid sampling)</a:t>
            </a:r>
          </a:p>
          <a:p>
            <a:pPr lvl="1"/>
            <a:r>
              <a:rPr lang="en-US" sz="6400" dirty="0">
                <a:latin typeface="Calibri" pitchFamily="34" charset="0"/>
                <a:cs typeface="Calibri" pitchFamily="34" charset="0"/>
              </a:rPr>
              <a:t>Shipped a Product</a:t>
            </a:r>
          </a:p>
          <a:p>
            <a:endParaRPr lang="en-US" sz="6400" dirty="0">
              <a:latin typeface="Calibri" pitchFamily="34" charset="0"/>
              <a:cs typeface="Calibri" pitchFamily="34" charset="0"/>
            </a:endParaRPr>
          </a:p>
          <a:p>
            <a:r>
              <a:rPr lang="en-US" sz="6400" dirty="0">
                <a:latin typeface="Calibri" pitchFamily="34" charset="0"/>
                <a:cs typeface="Calibri" pitchFamily="34" charset="0"/>
              </a:rPr>
              <a:t>What? (GTIN)</a:t>
            </a:r>
          </a:p>
          <a:p>
            <a:pPr lvl="1"/>
            <a:r>
              <a:rPr lang="en-US" sz="6400" dirty="0">
                <a:latin typeface="Calibri" pitchFamily="34" charset="0"/>
                <a:cs typeface="Calibri" pitchFamily="34" charset="0"/>
              </a:rPr>
              <a:t>Product identified by a GTIN number</a:t>
            </a:r>
          </a:p>
          <a:p>
            <a:pPr lvl="1"/>
            <a:endParaRPr lang="en-US" dirty="0"/>
          </a:p>
          <a:p>
            <a:pPr lvl="1"/>
            <a:endParaRPr lang="en-US" dirty="0"/>
          </a:p>
          <a:p>
            <a:pPr lvl="1"/>
            <a:endParaRPr lang="en-US" dirty="0"/>
          </a:p>
          <a:p>
            <a:pPr lvl="1"/>
            <a:endParaRPr lang="en-US" dirty="0"/>
          </a:p>
          <a:p>
            <a:pPr lvl="1"/>
            <a:endParaRPr lang="en-US" dirty="0"/>
          </a:p>
          <a:p>
            <a:pPr lvl="1">
              <a:buNone/>
            </a:pPr>
            <a:r>
              <a:rPr lang="en-US" dirty="0"/>
              <a:t> </a:t>
            </a:r>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fld id="{ADE3A8B2-84D3-49A8-8E03-921EE22FAEA7}" type="slidenum">
              <a:rPr lang="en-US" smtClean="0"/>
              <a:pPr lvl="1">
                <a:defRPr/>
              </a:pPr>
              <a:t>15</a:t>
            </a:fld>
            <a:endParaRPr lang="en-US" dirty="0"/>
          </a:p>
        </p:txBody>
      </p:sp>
    </p:spTree>
    <p:extLst>
      <p:ext uri="{BB962C8B-B14F-4D97-AF65-F5344CB8AC3E}">
        <p14:creationId xmlns:p14="http://schemas.microsoft.com/office/powerpoint/2010/main" val="32090434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733" y="1047751"/>
            <a:ext cx="4656863" cy="3397250"/>
          </a:xfrm>
          <a:prstGeom prst="rect">
            <a:avLst/>
          </a:prstGeom>
        </p:spPr>
      </p:pic>
      <p:sp>
        <p:nvSpPr>
          <p:cNvPr id="2" name="Title 1"/>
          <p:cNvSpPr>
            <a:spLocks noGrp="1"/>
          </p:cNvSpPr>
          <p:nvPr>
            <p:ph type="title"/>
          </p:nvPr>
        </p:nvSpPr>
        <p:spPr/>
        <p:txBody>
          <a:bodyPr/>
          <a:lstStyle/>
          <a:p>
            <a:r>
              <a:rPr lang="en-US" b="1"/>
              <a:t>Capture: </a:t>
            </a:r>
            <a:r>
              <a:rPr lang="en-US"/>
              <a:t>GS1 Data Carriers</a:t>
            </a:r>
          </a:p>
        </p:txBody>
      </p:sp>
      <p:sp>
        <p:nvSpPr>
          <p:cNvPr id="4" name="Slide Number Placeholder 3"/>
          <p:cNvSpPr>
            <a:spLocks noGrp="1"/>
          </p:cNvSpPr>
          <p:nvPr>
            <p:ph type="sldNum" sz="quarter" idx="12"/>
          </p:nvPr>
        </p:nvSpPr>
        <p:spPr/>
        <p:txBody>
          <a:bodyPr/>
          <a:lstStyle/>
          <a:p>
            <a:pPr defTabSz="914288" fontAlgn="base">
              <a:spcAft>
                <a:spcPct val="0"/>
              </a:spcAft>
              <a:defRPr/>
            </a:pPr>
            <a:fld id="{4472AB7F-E8D0-4874-A9B8-335B68DC5F05}" type="slidenum">
              <a:rPr lang="en-US"/>
              <a:pPr defTabSz="914288" fontAlgn="base">
                <a:spcAft>
                  <a:spcPct val="0"/>
                </a:spcAft>
                <a:defRPr/>
              </a:pPr>
              <a:t>16</a:t>
            </a:fld>
            <a:endParaRPr lang="en-US"/>
          </a:p>
        </p:txBody>
      </p:sp>
      <p:sp>
        <p:nvSpPr>
          <p:cNvPr id="12" name="Content Placeholder 2">
            <a:extLst>
              <a:ext uri="{FF2B5EF4-FFF2-40B4-BE49-F238E27FC236}">
                <a16:creationId xmlns:a16="http://schemas.microsoft.com/office/drawing/2014/main" id="{85D3D783-FB10-4E4B-A95F-6A9E9EC5ACD5}"/>
              </a:ext>
            </a:extLst>
          </p:cNvPr>
          <p:cNvSpPr txBox="1">
            <a:spLocks/>
          </p:cNvSpPr>
          <p:nvPr/>
        </p:nvSpPr>
        <p:spPr>
          <a:xfrm>
            <a:off x="472879" y="2287154"/>
            <a:ext cx="2422722" cy="1732397"/>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44">
              <a:lnSpc>
                <a:spcPct val="100000"/>
              </a:lnSpc>
              <a:spcBef>
                <a:spcPts val="1800"/>
              </a:spcBef>
              <a:buClr>
                <a:srgbClr val="F26334"/>
              </a:buClr>
              <a:buNone/>
            </a:pPr>
            <a:r>
              <a:rPr lang="en-US" sz="1500" b="1">
                <a:solidFill>
                  <a:srgbClr val="F05587"/>
                </a:solidFill>
              </a:rPr>
              <a:t>GS1 Data Carriers </a:t>
            </a:r>
            <a:r>
              <a:rPr lang="en-US" sz="1500">
                <a:solidFill>
                  <a:srgbClr val="002C6C"/>
                </a:solidFill>
              </a:rPr>
              <a:t>are capable of holding varying amounts of data to accommodate different needs such as Batch/Lot information and expiration dates.</a:t>
            </a:r>
          </a:p>
        </p:txBody>
      </p:sp>
      <p:pic>
        <p:nvPicPr>
          <p:cNvPr id="14" name="Picture 13" descr="IdentifyCaptureShare.png">
            <a:extLst>
              <a:ext uri="{FF2B5EF4-FFF2-40B4-BE49-F238E27FC236}">
                <a16:creationId xmlns:a16="http://schemas.microsoft.com/office/drawing/2014/main" id="{AAA65F33-BCF7-714E-B285-A6409A02D45D}"/>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1676" r="40796" b="28095"/>
          <a:stretch/>
        </p:blipFill>
        <p:spPr>
          <a:xfrm>
            <a:off x="548269" y="1107223"/>
            <a:ext cx="1071895" cy="1066800"/>
          </a:xfrm>
          <a:prstGeom prst="rect">
            <a:avLst/>
          </a:prstGeom>
        </p:spPr>
      </p:pic>
    </p:spTree>
    <p:extLst>
      <p:ext uri="{BB962C8B-B14F-4D97-AF65-F5344CB8AC3E}">
        <p14:creationId xmlns:p14="http://schemas.microsoft.com/office/powerpoint/2010/main" val="21169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A4513B-7254-2B43-8A8E-08B8CC19D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192" y="2048480"/>
            <a:ext cx="5277460" cy="2382837"/>
          </a:xfrm>
          <a:prstGeom prst="rect">
            <a:avLst/>
          </a:prstGeom>
        </p:spPr>
      </p:pic>
      <p:sp>
        <p:nvSpPr>
          <p:cNvPr id="2" name="Title 1"/>
          <p:cNvSpPr>
            <a:spLocks noGrp="1"/>
          </p:cNvSpPr>
          <p:nvPr>
            <p:ph type="title"/>
          </p:nvPr>
        </p:nvSpPr>
        <p:spPr/>
        <p:txBody>
          <a:bodyPr/>
          <a:lstStyle/>
          <a:p>
            <a:r>
              <a:rPr lang="en-US" b="1"/>
              <a:t>Share: </a:t>
            </a:r>
            <a:r>
              <a:rPr lang="en-US"/>
              <a:t>GS1 Data Exchange</a:t>
            </a:r>
          </a:p>
        </p:txBody>
      </p:sp>
      <p:sp>
        <p:nvSpPr>
          <p:cNvPr id="4" name="Slide Number Placeholder 3"/>
          <p:cNvSpPr>
            <a:spLocks noGrp="1"/>
          </p:cNvSpPr>
          <p:nvPr>
            <p:ph type="sldNum" sz="quarter" idx="12"/>
          </p:nvPr>
        </p:nvSpPr>
        <p:spPr/>
        <p:txBody>
          <a:bodyPr/>
          <a:lstStyle/>
          <a:p>
            <a:pPr defTabSz="914288" fontAlgn="base">
              <a:spcAft>
                <a:spcPct val="0"/>
              </a:spcAft>
              <a:defRPr/>
            </a:pPr>
            <a:fld id="{4472AB7F-E8D0-4874-A9B8-335B68DC5F05}" type="slidenum">
              <a:rPr lang="en-US"/>
              <a:pPr defTabSz="914288" fontAlgn="base">
                <a:spcAft>
                  <a:spcPct val="0"/>
                </a:spcAft>
                <a:defRPr/>
              </a:pPr>
              <a:t>17</a:t>
            </a:fld>
            <a:endParaRPr lang="en-US"/>
          </a:p>
        </p:txBody>
      </p:sp>
      <p:sp>
        <p:nvSpPr>
          <p:cNvPr id="13" name="Content Placeholder 2">
            <a:extLst>
              <a:ext uri="{FF2B5EF4-FFF2-40B4-BE49-F238E27FC236}">
                <a16:creationId xmlns:a16="http://schemas.microsoft.com/office/drawing/2014/main" id="{919B5C0B-9FAD-FE4E-A2F2-CBB302D6F307}"/>
              </a:ext>
            </a:extLst>
          </p:cNvPr>
          <p:cNvSpPr txBox="1">
            <a:spLocks/>
          </p:cNvSpPr>
          <p:nvPr/>
        </p:nvSpPr>
        <p:spPr>
          <a:xfrm>
            <a:off x="1679762" y="1123951"/>
            <a:ext cx="6937189" cy="883709"/>
          </a:xfrm>
          <a:prstGeom prst="rect">
            <a:avLst/>
          </a:prstGeom>
        </p:spPr>
        <p:txBody>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44">
              <a:lnSpc>
                <a:spcPct val="100000"/>
              </a:lnSpc>
              <a:spcBef>
                <a:spcPts val="1800"/>
              </a:spcBef>
              <a:buClr>
                <a:srgbClr val="F26334"/>
              </a:buClr>
              <a:buNone/>
            </a:pPr>
            <a:r>
              <a:rPr lang="en-US">
                <a:solidFill>
                  <a:srgbClr val="002C6C"/>
                </a:solidFill>
              </a:rPr>
              <a:t>Interoperability, made possible by identification standards, </a:t>
            </a:r>
            <a:br>
              <a:rPr lang="en-US">
                <a:solidFill>
                  <a:srgbClr val="002C6C"/>
                </a:solidFill>
              </a:rPr>
            </a:br>
            <a:r>
              <a:rPr lang="en-US">
                <a:solidFill>
                  <a:srgbClr val="002C6C"/>
                </a:solidFill>
              </a:rPr>
              <a:t>data capture standards, and </a:t>
            </a:r>
            <a:r>
              <a:rPr lang="en-US" b="1">
                <a:solidFill>
                  <a:srgbClr val="7AC143"/>
                </a:solidFill>
              </a:rPr>
              <a:t>data exchange standards</a:t>
            </a:r>
            <a:r>
              <a:rPr lang="en-US">
                <a:solidFill>
                  <a:srgbClr val="002C6C"/>
                </a:solidFill>
              </a:rPr>
              <a:t>, allows product information to flow through the supply chain.</a:t>
            </a:r>
          </a:p>
        </p:txBody>
      </p:sp>
      <p:pic>
        <p:nvPicPr>
          <p:cNvPr id="14" name="Picture 13" descr="IdentifyCaptureShare.png">
            <a:extLst>
              <a:ext uri="{FF2B5EF4-FFF2-40B4-BE49-F238E27FC236}">
                <a16:creationId xmlns:a16="http://schemas.microsoft.com/office/drawing/2014/main" id="{84674647-DF8A-4D49-85FB-5BBBFB3D6C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507" r="-35" b="28095"/>
          <a:stretch/>
        </p:blipFill>
        <p:spPr>
          <a:xfrm>
            <a:off x="549630" y="1102019"/>
            <a:ext cx="1071893" cy="1066798"/>
          </a:xfrm>
          <a:prstGeom prst="rect">
            <a:avLst/>
          </a:prstGeom>
        </p:spPr>
      </p:pic>
    </p:spTree>
    <p:extLst>
      <p:ext uri="{BB962C8B-B14F-4D97-AF65-F5344CB8AC3E}">
        <p14:creationId xmlns:p14="http://schemas.microsoft.com/office/powerpoint/2010/main" val="72494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D5C0-B6C2-426D-AAF3-328EF171E84A}"/>
              </a:ext>
            </a:extLst>
          </p:cNvPr>
          <p:cNvSpPr>
            <a:spLocks noGrp="1"/>
          </p:cNvSpPr>
          <p:nvPr>
            <p:ph type="title"/>
          </p:nvPr>
        </p:nvSpPr>
        <p:spPr/>
        <p:txBody>
          <a:bodyPr>
            <a:normAutofit fontScale="90000"/>
          </a:bodyPr>
          <a:lstStyle/>
          <a:p>
            <a:r>
              <a:rPr lang="en-US"/>
              <a:t>Importance of Unique Identification</a:t>
            </a:r>
          </a:p>
        </p:txBody>
      </p:sp>
      <p:sp>
        <p:nvSpPr>
          <p:cNvPr id="19" name="Content Placeholder 18">
            <a:extLst>
              <a:ext uri="{FF2B5EF4-FFF2-40B4-BE49-F238E27FC236}">
                <a16:creationId xmlns:a16="http://schemas.microsoft.com/office/drawing/2014/main" id="{AC9DC4BB-883F-4C86-BF28-B9D09BF64D71}"/>
              </a:ext>
            </a:extLst>
          </p:cNvPr>
          <p:cNvSpPr>
            <a:spLocks noGrp="1"/>
          </p:cNvSpPr>
          <p:nvPr>
            <p:ph idx="11"/>
          </p:nvPr>
        </p:nvSpPr>
        <p:spPr>
          <a:xfrm>
            <a:off x="339436" y="1092202"/>
            <a:ext cx="8460031" cy="1974494"/>
          </a:xfrm>
          <a:prstGeom prst="rect">
            <a:avLst/>
          </a:prstGeom>
          <a:solidFill>
            <a:srgbClr val="71B79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r>
              <a:rPr lang="en-US"/>
              <a:t> </a:t>
            </a:r>
          </a:p>
        </p:txBody>
      </p:sp>
      <p:sp>
        <p:nvSpPr>
          <p:cNvPr id="4" name="Slide Number Placeholder 3">
            <a:extLst>
              <a:ext uri="{FF2B5EF4-FFF2-40B4-BE49-F238E27FC236}">
                <a16:creationId xmlns:a16="http://schemas.microsoft.com/office/drawing/2014/main" id="{BFC8FD9F-C474-48D6-9117-1F03E7A833B1}"/>
              </a:ext>
            </a:extLst>
          </p:cNvPr>
          <p:cNvSpPr>
            <a:spLocks noGrp="1"/>
          </p:cNvSpPr>
          <p:nvPr>
            <p:ph type="sldNum" sz="quarter" idx="12"/>
          </p:nvPr>
        </p:nvSpPr>
        <p:spPr/>
        <p:txBody>
          <a:bodyPr/>
          <a:lstStyle/>
          <a:p>
            <a:pPr defTabSz="914288" fontAlgn="base">
              <a:spcAft>
                <a:spcPct val="0"/>
              </a:spcAft>
              <a:defRPr/>
            </a:pPr>
            <a:fld id="{4472AB7F-E8D0-4874-A9B8-335B68DC5F05}" type="slidenum">
              <a:rPr lang="en-US"/>
              <a:pPr defTabSz="914288" fontAlgn="base">
                <a:spcAft>
                  <a:spcPct val="0"/>
                </a:spcAft>
                <a:defRPr/>
              </a:pPr>
              <a:t>18</a:t>
            </a:fld>
            <a:endParaRPr lang="en-US"/>
          </a:p>
        </p:txBody>
      </p:sp>
      <p:pic>
        <p:nvPicPr>
          <p:cNvPr id="20" name="Picture 19">
            <a:extLst>
              <a:ext uri="{FF2B5EF4-FFF2-40B4-BE49-F238E27FC236}">
                <a16:creationId xmlns:a16="http://schemas.microsoft.com/office/drawing/2014/main" id="{55BABF07-0A34-4DA8-8FBE-D246B4D22D38}"/>
              </a:ext>
            </a:extLst>
          </p:cNvPr>
          <p:cNvPicPr>
            <a:picLocks noChangeAspect="1"/>
          </p:cNvPicPr>
          <p:nvPr/>
        </p:nvPicPr>
        <p:blipFill>
          <a:blip r:embed="rId3">
            <a:clrChange>
              <a:clrFrom>
                <a:srgbClr val="EF5587"/>
              </a:clrFrom>
              <a:clrTo>
                <a:srgbClr val="EF5587">
                  <a:alpha val="0"/>
                </a:srgbClr>
              </a:clrTo>
            </a:clrChange>
          </a:blip>
          <a:stretch>
            <a:fillRect/>
          </a:stretch>
        </p:blipFill>
        <p:spPr>
          <a:xfrm>
            <a:off x="703627" y="1724487"/>
            <a:ext cx="1037162" cy="1342210"/>
          </a:xfrm>
          <a:prstGeom prst="rect">
            <a:avLst/>
          </a:prstGeom>
        </p:spPr>
      </p:pic>
      <p:sp>
        <p:nvSpPr>
          <p:cNvPr id="3" name="Rectangle 2">
            <a:extLst>
              <a:ext uri="{FF2B5EF4-FFF2-40B4-BE49-F238E27FC236}">
                <a16:creationId xmlns:a16="http://schemas.microsoft.com/office/drawing/2014/main" id="{517A5CEB-03D7-4F31-80D2-8BF41EB0C104}"/>
              </a:ext>
            </a:extLst>
          </p:cNvPr>
          <p:cNvSpPr/>
          <p:nvPr/>
        </p:nvSpPr>
        <p:spPr>
          <a:xfrm>
            <a:off x="641422" y="1224739"/>
            <a:ext cx="7837885" cy="584775"/>
          </a:xfrm>
          <a:prstGeom prst="rect">
            <a:avLst/>
          </a:prstGeom>
          <a:noFill/>
        </p:spPr>
        <p:txBody>
          <a:bodyPr wrap="square">
            <a:spAutoFit/>
          </a:bodyPr>
          <a:lstStyle/>
          <a:p>
            <a:pPr defTabSz="914288">
              <a:defRPr/>
            </a:pPr>
            <a:r>
              <a:rPr lang="en-US" sz="1600" b="1">
                <a:solidFill>
                  <a:srgbClr val="F4F4F4"/>
                </a:solidFill>
                <a:latin typeface="Verdana"/>
              </a:rPr>
              <a:t>Unique identification of products and locations is the foundation for visibility across supply chains. </a:t>
            </a:r>
          </a:p>
        </p:txBody>
      </p:sp>
      <p:sp>
        <p:nvSpPr>
          <p:cNvPr id="8" name="Rectangle 7">
            <a:extLst>
              <a:ext uri="{FF2B5EF4-FFF2-40B4-BE49-F238E27FC236}">
                <a16:creationId xmlns:a16="http://schemas.microsoft.com/office/drawing/2014/main" id="{937F776E-3F79-4385-9B3B-FE58BE813526}"/>
              </a:ext>
            </a:extLst>
          </p:cNvPr>
          <p:cNvSpPr/>
          <p:nvPr/>
        </p:nvSpPr>
        <p:spPr>
          <a:xfrm>
            <a:off x="1698456" y="2336950"/>
            <a:ext cx="2133600" cy="707886"/>
          </a:xfrm>
          <a:prstGeom prst="rect">
            <a:avLst/>
          </a:prstGeom>
          <a:noFill/>
        </p:spPr>
        <p:txBody>
          <a:bodyPr wrap="square">
            <a:spAutoFit/>
          </a:bodyPr>
          <a:lstStyle/>
          <a:p>
            <a:pPr defTabSz="914288">
              <a:spcBef>
                <a:spcPts val="300"/>
              </a:spcBef>
              <a:spcAft>
                <a:spcPts val="300"/>
              </a:spcAft>
              <a:defRPr/>
            </a:pPr>
            <a:r>
              <a:rPr lang="en-US" sz="1000">
                <a:solidFill>
                  <a:srgbClr val="F4F4F4"/>
                </a:solidFill>
                <a:latin typeface="Verdana"/>
              </a:rPr>
              <a:t>Global Trade Item Number</a:t>
            </a:r>
            <a:r>
              <a:rPr lang="en-US" sz="1000" baseline="30000">
                <a:solidFill>
                  <a:srgbClr val="F4F4F4"/>
                </a:solidFill>
                <a:latin typeface="Verdana"/>
              </a:rPr>
              <a:t>®</a:t>
            </a:r>
          </a:p>
          <a:p>
            <a:pPr defTabSz="914288">
              <a:spcBef>
                <a:spcPts val="300"/>
              </a:spcBef>
              <a:spcAft>
                <a:spcPts val="300"/>
              </a:spcAft>
              <a:defRPr/>
            </a:pPr>
            <a:r>
              <a:rPr lang="en-US" sz="1000">
                <a:solidFill>
                  <a:srgbClr val="F4F4F4"/>
                </a:solidFill>
                <a:latin typeface="Verdana"/>
              </a:rPr>
              <a:t>(GTIN</a:t>
            </a:r>
            <a:r>
              <a:rPr lang="en-US" sz="1000" baseline="30000">
                <a:solidFill>
                  <a:srgbClr val="F4F4F4"/>
                </a:solidFill>
                <a:latin typeface="Verdana"/>
              </a:rPr>
              <a:t>®</a:t>
            </a:r>
            <a:r>
              <a:rPr lang="en-US" sz="1000">
                <a:solidFill>
                  <a:srgbClr val="F4F4F4"/>
                </a:solidFill>
                <a:latin typeface="Verdana"/>
              </a:rPr>
              <a:t>) is used to uniquely</a:t>
            </a:r>
          </a:p>
          <a:p>
            <a:pPr defTabSz="914288">
              <a:spcBef>
                <a:spcPts val="300"/>
              </a:spcBef>
              <a:spcAft>
                <a:spcPts val="300"/>
              </a:spcAft>
              <a:defRPr/>
            </a:pPr>
            <a:r>
              <a:rPr lang="en-US" sz="1000">
                <a:solidFill>
                  <a:srgbClr val="F4F4F4"/>
                </a:solidFill>
                <a:latin typeface="Verdana"/>
              </a:rPr>
              <a:t>identify a trade item.</a:t>
            </a:r>
          </a:p>
        </p:txBody>
      </p:sp>
      <p:pic>
        <p:nvPicPr>
          <p:cNvPr id="14" name="Content Placeholder 5">
            <a:extLst>
              <a:ext uri="{FF2B5EF4-FFF2-40B4-BE49-F238E27FC236}">
                <a16:creationId xmlns:a16="http://schemas.microsoft.com/office/drawing/2014/main" id="{5240CC10-36B8-4401-97E0-1EF3E0C88514}"/>
              </a:ext>
            </a:extLst>
          </p:cNvPr>
          <p:cNvPicPr>
            <a:picLocks noChangeAspect="1"/>
          </p:cNvPicPr>
          <p:nvPr/>
        </p:nvPicPr>
        <p:blipFill rotWithShape="1">
          <a:blip r:embed="rId4">
            <a:clrChange>
              <a:clrFrom>
                <a:srgbClr val="EF5587"/>
              </a:clrFrom>
              <a:clrTo>
                <a:srgbClr val="EF5587">
                  <a:alpha val="0"/>
                </a:srgbClr>
              </a:clrTo>
            </a:clrChange>
          </a:blip>
          <a:srcRect l="46873" t="40132" r="33590" b="15484"/>
          <a:stretch/>
        </p:blipFill>
        <p:spPr bwMode="auto">
          <a:xfrm>
            <a:off x="4299912" y="1911285"/>
            <a:ext cx="1610236" cy="1043754"/>
          </a:xfrm>
          <a:prstGeom prst="rect">
            <a:avLst/>
          </a:prstGeom>
          <a:noFill/>
          <a:ln w="9525">
            <a:noFill/>
            <a:miter lim="800000"/>
            <a:headEnd/>
            <a:tailEnd/>
          </a:ln>
        </p:spPr>
      </p:pic>
      <p:pic>
        <p:nvPicPr>
          <p:cNvPr id="15" name="Picture 14">
            <a:extLst>
              <a:ext uri="{FF2B5EF4-FFF2-40B4-BE49-F238E27FC236}">
                <a16:creationId xmlns:a16="http://schemas.microsoft.com/office/drawing/2014/main" id="{21B071C8-C3D1-49A2-B413-8F441DBA8E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8456" y="1857690"/>
            <a:ext cx="873972" cy="365760"/>
          </a:xfrm>
          <a:prstGeom prst="rect">
            <a:avLst/>
          </a:prstGeom>
        </p:spPr>
      </p:pic>
      <p:pic>
        <p:nvPicPr>
          <p:cNvPr id="16" name="Picture 15">
            <a:extLst>
              <a:ext uri="{FF2B5EF4-FFF2-40B4-BE49-F238E27FC236}">
                <a16:creationId xmlns:a16="http://schemas.microsoft.com/office/drawing/2014/main" id="{7804964D-062E-4C71-A907-5105D693A7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2635" y="1859948"/>
            <a:ext cx="873972" cy="365760"/>
          </a:xfrm>
          <a:prstGeom prst="rect">
            <a:avLst/>
          </a:prstGeom>
        </p:spPr>
      </p:pic>
      <p:sp>
        <p:nvSpPr>
          <p:cNvPr id="9" name="Rectangle 8">
            <a:extLst>
              <a:ext uri="{FF2B5EF4-FFF2-40B4-BE49-F238E27FC236}">
                <a16:creationId xmlns:a16="http://schemas.microsoft.com/office/drawing/2014/main" id="{63C90EBD-F7C6-483B-B853-7DEBA47E018A}"/>
              </a:ext>
            </a:extLst>
          </p:cNvPr>
          <p:cNvSpPr/>
          <p:nvPr/>
        </p:nvSpPr>
        <p:spPr>
          <a:xfrm>
            <a:off x="5991227" y="2338777"/>
            <a:ext cx="2427685" cy="707886"/>
          </a:xfrm>
          <a:prstGeom prst="rect">
            <a:avLst/>
          </a:prstGeom>
          <a:noFill/>
        </p:spPr>
        <p:txBody>
          <a:bodyPr wrap="square">
            <a:spAutoFit/>
          </a:bodyPr>
          <a:lstStyle/>
          <a:p>
            <a:pPr defTabSz="914288">
              <a:spcBef>
                <a:spcPts val="300"/>
              </a:spcBef>
              <a:spcAft>
                <a:spcPts val="300"/>
              </a:spcAft>
              <a:defRPr/>
            </a:pPr>
            <a:r>
              <a:rPr lang="en-US" sz="1000">
                <a:solidFill>
                  <a:srgbClr val="F4F4F4"/>
                </a:solidFill>
                <a:latin typeface="Verdana"/>
              </a:rPr>
              <a:t>Global Location Number (GLN)</a:t>
            </a:r>
          </a:p>
          <a:p>
            <a:pPr defTabSz="914288">
              <a:spcBef>
                <a:spcPts val="300"/>
              </a:spcBef>
              <a:spcAft>
                <a:spcPts val="300"/>
              </a:spcAft>
              <a:defRPr/>
            </a:pPr>
            <a:r>
              <a:rPr lang="en-US" sz="1000">
                <a:solidFill>
                  <a:srgbClr val="F4F4F4"/>
                </a:solidFill>
                <a:latin typeface="Verdana"/>
              </a:rPr>
              <a:t>is used to uniquely identify a</a:t>
            </a:r>
          </a:p>
          <a:p>
            <a:pPr defTabSz="914288">
              <a:spcBef>
                <a:spcPts val="300"/>
              </a:spcBef>
              <a:spcAft>
                <a:spcPts val="300"/>
              </a:spcAft>
              <a:defRPr/>
            </a:pPr>
            <a:r>
              <a:rPr lang="en-US" sz="1000">
                <a:solidFill>
                  <a:srgbClr val="F4F4F4"/>
                </a:solidFill>
                <a:latin typeface="Verdana"/>
              </a:rPr>
              <a:t>location or stakeholder. </a:t>
            </a:r>
          </a:p>
        </p:txBody>
      </p:sp>
      <p:pic>
        <p:nvPicPr>
          <p:cNvPr id="11" name="Picture 10" descr="A screenshot of a cell phone&#10;&#10;Description automatically generated">
            <a:extLst>
              <a:ext uri="{FF2B5EF4-FFF2-40B4-BE49-F238E27FC236}">
                <a16:creationId xmlns:a16="http://schemas.microsoft.com/office/drawing/2014/main" id="{2E0DCEF2-86E7-47DA-8527-342AC99644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7767" y="3199232"/>
            <a:ext cx="7343369" cy="1269509"/>
          </a:xfrm>
          <a:prstGeom prst="rect">
            <a:avLst/>
          </a:prstGeom>
        </p:spPr>
      </p:pic>
      <p:sp>
        <p:nvSpPr>
          <p:cNvPr id="12" name="TextBox 11">
            <a:extLst>
              <a:ext uri="{FF2B5EF4-FFF2-40B4-BE49-F238E27FC236}">
                <a16:creationId xmlns:a16="http://schemas.microsoft.com/office/drawing/2014/main" id="{09390D5A-FCD3-486C-A0AD-67C419AD2E0E}"/>
              </a:ext>
            </a:extLst>
          </p:cNvPr>
          <p:cNvSpPr txBox="1"/>
          <p:nvPr/>
        </p:nvSpPr>
        <p:spPr>
          <a:xfrm>
            <a:off x="5305929" y="4110215"/>
            <a:ext cx="559469" cy="253916"/>
          </a:xfrm>
          <a:prstGeom prst="rect">
            <a:avLst/>
          </a:prstGeom>
          <a:solidFill>
            <a:schemeClr val="bg1"/>
          </a:solidFill>
        </p:spPr>
        <p:txBody>
          <a:bodyPr wrap="square" rtlCol="0">
            <a:spAutoFit/>
          </a:bodyPr>
          <a:lstStyle/>
          <a:p>
            <a:pPr algn="ctr" defTabSz="914288">
              <a:defRPr/>
            </a:pPr>
            <a:r>
              <a:rPr lang="en-US" sz="525">
                <a:solidFill>
                  <a:srgbClr val="454545"/>
                </a:solidFill>
                <a:latin typeface="Verdana"/>
              </a:rPr>
              <a:t>Distribution Center</a:t>
            </a:r>
          </a:p>
        </p:txBody>
      </p:sp>
    </p:spTree>
    <p:extLst>
      <p:ext uri="{BB962C8B-B14F-4D97-AF65-F5344CB8AC3E}">
        <p14:creationId xmlns:p14="http://schemas.microsoft.com/office/powerpoint/2010/main" val="175499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the Solution</a:t>
            </a:r>
          </a:p>
        </p:txBody>
      </p:sp>
      <p:graphicFrame>
        <p:nvGraphicFramePr>
          <p:cNvPr id="5" name="Content Placeholder 4"/>
          <p:cNvGraphicFramePr>
            <a:graphicFrameLocks noGrp="1"/>
          </p:cNvGraphicFramePr>
          <p:nvPr>
            <p:ph idx="1"/>
          </p:nvPr>
        </p:nvGraphicFramePr>
        <p:xfrm>
          <a:off x="1524000" y="971550"/>
          <a:ext cx="6172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ADE3A8B2-84D3-49A8-8E03-921EE22FAEA7}" type="slidenum">
              <a:rPr lang="en-US" smtClean="0"/>
              <a:pPr lvl="1"/>
              <a:t>19</a:t>
            </a:fld>
            <a:endParaRPr lang="en-US" dirty="0"/>
          </a:p>
        </p:txBody>
      </p:sp>
    </p:spTree>
    <p:extLst>
      <p:ext uri="{BB962C8B-B14F-4D97-AF65-F5344CB8AC3E}">
        <p14:creationId xmlns:p14="http://schemas.microsoft.com/office/powerpoint/2010/main" val="326710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sz="3600" dirty="0"/>
              <a:t>Overview…</a:t>
            </a:r>
          </a:p>
        </p:txBody>
      </p:sp>
      <p:sp>
        <p:nvSpPr>
          <p:cNvPr id="26629" name="Content Placeholder 4"/>
          <p:cNvSpPr>
            <a:spLocks noGrp="1"/>
          </p:cNvSpPr>
          <p:nvPr>
            <p:ph idx="1"/>
          </p:nvPr>
        </p:nvSpPr>
        <p:spPr/>
        <p:txBody>
          <a:bodyPr>
            <a:normAutofit/>
          </a:bodyPr>
          <a:lstStyle/>
          <a:p>
            <a:r>
              <a:rPr lang="en-US" sz="2000" dirty="0">
                <a:cs typeface="Calibri" pitchFamily="34" charset="0"/>
              </a:rPr>
              <a:t>Introduction</a:t>
            </a:r>
          </a:p>
          <a:p>
            <a:r>
              <a:rPr lang="en-US" sz="2000" dirty="0">
                <a:cs typeface="Calibri" pitchFamily="34" charset="0"/>
              </a:rPr>
              <a:t>AGIIS “The Industry Solution”</a:t>
            </a:r>
          </a:p>
          <a:p>
            <a:r>
              <a:rPr lang="en-US" sz="2000" dirty="0">
                <a:cs typeface="Calibri" pitchFamily="34" charset="0"/>
              </a:rPr>
              <a:t>How it Works</a:t>
            </a:r>
          </a:p>
          <a:p>
            <a:r>
              <a:rPr lang="en-US" sz="2000" dirty="0">
                <a:cs typeface="Calibri" pitchFamily="34" charset="0"/>
              </a:rPr>
              <a:t>What’s New and Coming soon?</a:t>
            </a:r>
          </a:p>
          <a:p>
            <a:r>
              <a:rPr lang="en-US" sz="2000" dirty="0">
                <a:cs typeface="Calibri" pitchFamily="34" charset="0"/>
              </a:rPr>
              <a:t>Questions?</a:t>
            </a:r>
          </a:p>
          <a:p>
            <a:pPr>
              <a:buNone/>
            </a:pPr>
            <a:endParaRPr lang="en-US" dirty="0"/>
          </a:p>
          <a:p>
            <a:pPr>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E3A8B2-84D3-49A8-8E03-921EE22FAEA7}" type="slidenum">
              <a:rPr lang="en-US" smtClean="0"/>
              <a:pPr/>
              <a:t>2</a:t>
            </a:fld>
            <a:endParaRPr lang="en-US" dirty="0"/>
          </a:p>
        </p:txBody>
      </p:sp>
    </p:spTree>
    <p:extLst>
      <p:ext uri="{BB962C8B-B14F-4D97-AF65-F5344CB8AC3E}">
        <p14:creationId xmlns:p14="http://schemas.microsoft.com/office/powerpoint/2010/main" val="422664635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Entities in AGIIS</a:t>
            </a: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2661" y="914519"/>
            <a:ext cx="2085975" cy="1616631"/>
          </a:xfrm>
        </p:spPr>
      </p:pic>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ADE3A8B2-84D3-49A8-8E03-921EE22FAEA7}" type="slidenum">
              <a:rPr lang="en-US" smtClean="0"/>
              <a:pPr lvl="1"/>
              <a:t>20</a:t>
            </a:fld>
            <a:endParaRPr lang="en-US" dirty="0"/>
          </a:p>
        </p:txBody>
      </p:sp>
      <p:sp>
        <p:nvSpPr>
          <p:cNvPr id="6" name="Rectangle 5"/>
          <p:cNvSpPr/>
          <p:nvPr/>
        </p:nvSpPr>
        <p:spPr>
          <a:xfrm>
            <a:off x="1131571" y="2845657"/>
            <a:ext cx="188595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Consumer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441" y="2419350"/>
            <a:ext cx="1964531" cy="1428750"/>
          </a:xfrm>
          <a:prstGeom prst="rect">
            <a:avLst/>
          </a:prstGeom>
        </p:spPr>
      </p:pic>
      <p:sp>
        <p:nvSpPr>
          <p:cNvPr id="8" name="Rectangle 7"/>
          <p:cNvSpPr/>
          <p:nvPr/>
        </p:nvSpPr>
        <p:spPr>
          <a:xfrm>
            <a:off x="3629025" y="4019550"/>
            <a:ext cx="18859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Location</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172" y="1213098"/>
            <a:ext cx="2114549" cy="1482690"/>
          </a:xfrm>
          <a:prstGeom prst="rect">
            <a:avLst/>
          </a:prstGeom>
        </p:spPr>
      </p:pic>
      <p:sp>
        <p:nvSpPr>
          <p:cNvPr id="12" name="Rectangle 11"/>
          <p:cNvSpPr/>
          <p:nvPr/>
        </p:nvSpPr>
        <p:spPr>
          <a:xfrm>
            <a:off x="6164579" y="2805559"/>
            <a:ext cx="18859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Business</a:t>
            </a:r>
          </a:p>
        </p:txBody>
      </p:sp>
    </p:spTree>
    <p:extLst>
      <p:ext uri="{BB962C8B-B14F-4D97-AF65-F5344CB8AC3E}">
        <p14:creationId xmlns:p14="http://schemas.microsoft.com/office/powerpoint/2010/main" val="732348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Entity Basics</a:t>
            </a:r>
          </a:p>
        </p:txBody>
      </p:sp>
      <p:sp>
        <p:nvSpPr>
          <p:cNvPr id="112643" name="Rectangle 3"/>
          <p:cNvSpPr>
            <a:spLocks noGrp="1" noChangeArrowheads="1"/>
          </p:cNvSpPr>
          <p:nvPr>
            <p:ph idx="1"/>
          </p:nvPr>
        </p:nvSpPr>
        <p:spPr/>
        <p:txBody>
          <a:bodyPr>
            <a:normAutofit/>
          </a:bodyPr>
          <a:lstStyle/>
          <a:p>
            <a:r>
              <a:rPr lang="en-US" sz="1900" dirty="0">
                <a:latin typeface="Calibri" pitchFamily="34" charset="0"/>
                <a:cs typeface="Calibri" pitchFamily="34" charset="0"/>
              </a:rPr>
              <a:t>Definition – An Entity is a separate and distinct Individual, Business or Location for which one or more unique industry identifiers have been assigned.</a:t>
            </a:r>
          </a:p>
          <a:p>
            <a:r>
              <a:rPr lang="en-US" sz="1900" dirty="0">
                <a:latin typeface="Calibri" pitchFamily="34" charset="0"/>
                <a:cs typeface="Calibri" pitchFamily="34" charset="0"/>
              </a:rPr>
              <a:t>Entity records are added and maintained by the AGIIS user community</a:t>
            </a:r>
          </a:p>
          <a:p>
            <a:pPr lvl="1"/>
            <a:r>
              <a:rPr lang="en-US" sz="1900" dirty="0">
                <a:latin typeface="Calibri" pitchFamily="34" charset="0"/>
                <a:cs typeface="Calibri" pitchFamily="34" charset="0"/>
              </a:rPr>
              <a:t>On the AGIIS website</a:t>
            </a:r>
          </a:p>
          <a:p>
            <a:pPr lvl="1"/>
            <a:r>
              <a:rPr lang="en-US" sz="1900" dirty="0">
                <a:latin typeface="Calibri" pitchFamily="34" charset="0"/>
                <a:cs typeface="Calibri" pitchFamily="34" charset="0"/>
              </a:rPr>
              <a:t>Web Services</a:t>
            </a:r>
          </a:p>
          <a:p>
            <a:pPr lvl="1"/>
            <a:r>
              <a:rPr lang="en-US" sz="1900" dirty="0">
                <a:latin typeface="Calibri" pitchFamily="34" charset="0"/>
                <a:cs typeface="Calibri" pitchFamily="34" charset="0"/>
              </a:rPr>
              <a:t>Bulk file processes</a:t>
            </a:r>
          </a:p>
          <a:p>
            <a:r>
              <a:rPr lang="en-US" sz="1900" dirty="0">
                <a:latin typeface="Calibri" pitchFamily="34" charset="0"/>
                <a:cs typeface="Calibri" pitchFamily="34" charset="0"/>
              </a:rPr>
              <a:t>All AGIIS Subscribers have access to view all entity records in the AGIIS directory using the AGIIS website or web services</a:t>
            </a:r>
          </a:p>
          <a:p>
            <a:endParaRPr lang="en-US" dirty="0"/>
          </a:p>
        </p:txBody>
      </p:sp>
    </p:spTree>
    <p:extLst>
      <p:ext uri="{BB962C8B-B14F-4D97-AF65-F5344CB8AC3E}">
        <p14:creationId xmlns:p14="http://schemas.microsoft.com/office/powerpoint/2010/main" val="86515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Entity Data - Key Elements </a:t>
            </a:r>
          </a:p>
        </p:txBody>
      </p:sp>
      <p:sp>
        <p:nvSpPr>
          <p:cNvPr id="3" name="Content Placeholder 2"/>
          <p:cNvSpPr>
            <a:spLocks noGrp="1"/>
          </p:cNvSpPr>
          <p:nvPr>
            <p:ph idx="1"/>
          </p:nvPr>
        </p:nvSpPr>
        <p:spPr>
          <a:xfrm>
            <a:off x="685800" y="971550"/>
            <a:ext cx="8229600" cy="3394472"/>
          </a:xfrm>
        </p:spPr>
        <p:txBody>
          <a:bodyPr>
            <a:normAutofit fontScale="92500" lnSpcReduction="10000"/>
          </a:bodyPr>
          <a:lstStyle/>
          <a:p>
            <a:r>
              <a:rPr lang="en-US" sz="2200" dirty="0">
                <a:latin typeface="+mn-lt"/>
              </a:rPr>
              <a:t>Global Location Number</a:t>
            </a:r>
          </a:p>
          <a:p>
            <a:r>
              <a:rPr lang="en-US" sz="2200" dirty="0">
                <a:latin typeface="+mn-lt"/>
              </a:rPr>
              <a:t>Company Name </a:t>
            </a:r>
          </a:p>
          <a:p>
            <a:r>
              <a:rPr lang="en-US" sz="2200" dirty="0">
                <a:latin typeface="+mn-lt"/>
              </a:rPr>
              <a:t>Doing Business as Name</a:t>
            </a:r>
          </a:p>
          <a:p>
            <a:r>
              <a:rPr lang="en-US" sz="2200" dirty="0">
                <a:latin typeface="+mn-lt"/>
              </a:rPr>
              <a:t>Physical Address</a:t>
            </a:r>
          </a:p>
          <a:p>
            <a:r>
              <a:rPr lang="en-US" sz="2200" dirty="0">
                <a:latin typeface="+mn-lt"/>
              </a:rPr>
              <a:t>Mailing Address</a:t>
            </a:r>
          </a:p>
          <a:p>
            <a:r>
              <a:rPr lang="en-US" sz="2200" dirty="0">
                <a:latin typeface="+mn-lt"/>
              </a:rPr>
              <a:t>Phone Number</a:t>
            </a:r>
          </a:p>
          <a:p>
            <a:r>
              <a:rPr lang="en-US" sz="2200" dirty="0">
                <a:latin typeface="+mn-lt"/>
              </a:rPr>
              <a:t>Latitude/Longitude</a:t>
            </a:r>
          </a:p>
          <a:p>
            <a:r>
              <a:rPr lang="en-US" sz="2200" dirty="0">
                <a:latin typeface="+mn-lt"/>
              </a:rPr>
              <a:t>Entity Classification</a:t>
            </a:r>
          </a:p>
          <a:p>
            <a:r>
              <a:rPr lang="en-US" sz="2200" dirty="0">
                <a:latin typeface="+mn-lt"/>
              </a:rPr>
              <a:t>Business Status</a:t>
            </a:r>
          </a:p>
          <a:p>
            <a:r>
              <a:rPr lang="en-US" sz="2200" dirty="0">
                <a:latin typeface="+mn-lt"/>
              </a:rPr>
              <a:t>Verification Status</a:t>
            </a:r>
          </a:p>
          <a:p>
            <a:pPr marL="0" indent="0">
              <a:buNone/>
            </a:pPr>
            <a:endParaRPr lang="en-US" dirty="0"/>
          </a:p>
          <a:p>
            <a:endParaRPr lang="en-US" dirty="0"/>
          </a:p>
          <a:p>
            <a:endParaRPr lang="en-US" dirty="0"/>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ADE3A8B2-84D3-49A8-8E03-921EE22FAEA7}" type="slidenum">
              <a:rPr lang="en-US" smtClean="0"/>
              <a:pPr lvl="1"/>
              <a:t>22</a:t>
            </a:fld>
            <a:endParaRPr lang="en-US" dirty="0"/>
          </a:p>
        </p:txBody>
      </p:sp>
    </p:spTree>
    <p:extLst>
      <p:ext uri="{BB962C8B-B14F-4D97-AF65-F5344CB8AC3E}">
        <p14:creationId xmlns:p14="http://schemas.microsoft.com/office/powerpoint/2010/main" val="74800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Basics</a:t>
            </a:r>
          </a:p>
        </p:txBody>
      </p:sp>
      <p:pic>
        <p:nvPicPr>
          <p:cNvPr id="8" name="Content Placeholder 7" descr="Entity-Example.PNG"/>
          <p:cNvPicPr>
            <a:picLocks noGrp="1" noChangeAspect="1"/>
          </p:cNvPicPr>
          <p:nvPr>
            <p:ph idx="1"/>
          </p:nvPr>
        </p:nvPicPr>
        <p:blipFill>
          <a:blip r:embed="rId3" cstate="print"/>
          <a:stretch>
            <a:fillRect/>
          </a:stretch>
        </p:blipFill>
        <p:spPr>
          <a:xfrm>
            <a:off x="1485900" y="1028700"/>
            <a:ext cx="6057900" cy="3535016"/>
          </a:xfrm>
        </p:spPr>
      </p:pic>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ADE3A8B2-84D3-49A8-8E03-921EE22FAEA7}" type="slidenum">
              <a:rPr lang="en-US" smtClean="0"/>
              <a:pPr lvl="1"/>
              <a:t>23</a:t>
            </a:fld>
            <a:endParaRPr lang="en-US" dirty="0"/>
          </a:p>
        </p:txBody>
      </p:sp>
      <p:sp>
        <p:nvSpPr>
          <p:cNvPr id="9" name="Rounded Rectangle 8"/>
          <p:cNvSpPr/>
          <p:nvPr/>
        </p:nvSpPr>
        <p:spPr>
          <a:xfrm>
            <a:off x="2000250" y="3143250"/>
            <a:ext cx="4629150" cy="114300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Entity Subsets</a:t>
            </a:r>
          </a:p>
        </p:txBody>
      </p:sp>
      <p:sp>
        <p:nvSpPr>
          <p:cNvPr id="113667" name="Rectangle 3"/>
          <p:cNvSpPr>
            <a:spLocks noGrp="1" noChangeArrowheads="1"/>
          </p:cNvSpPr>
          <p:nvPr>
            <p:ph idx="1"/>
          </p:nvPr>
        </p:nvSpPr>
        <p:spPr/>
        <p:txBody>
          <a:bodyPr>
            <a:normAutofit/>
          </a:bodyPr>
          <a:lstStyle/>
          <a:p>
            <a:r>
              <a:rPr lang="en-US" sz="1950" dirty="0">
                <a:latin typeface="Calibri" pitchFamily="34" charset="0"/>
                <a:cs typeface="Calibri" pitchFamily="34" charset="0"/>
              </a:rPr>
              <a:t>An entity subset is established by a subscriber linking their internal identifier or prop code to an AGIIS entity record’s GLN identifier</a:t>
            </a:r>
            <a:endParaRPr lang="en-US" sz="2100" dirty="0"/>
          </a:p>
          <a:p>
            <a:r>
              <a:rPr lang="en-US" sz="1950" dirty="0">
                <a:latin typeface="Calibri" pitchFamily="34" charset="0"/>
                <a:cs typeface="Calibri" pitchFamily="34" charset="0"/>
              </a:rPr>
              <a:t>Creating an entity subset indicates that you have an interest in specific entity records and identifiers</a:t>
            </a:r>
          </a:p>
          <a:p>
            <a:r>
              <a:rPr lang="en-US" sz="1950" dirty="0">
                <a:latin typeface="Calibri" pitchFamily="34" charset="0"/>
                <a:cs typeface="Calibri" pitchFamily="34" charset="0"/>
              </a:rPr>
              <a:t>You can only update a record if it is in your subset</a:t>
            </a:r>
          </a:p>
          <a:p>
            <a:r>
              <a:rPr lang="en-US" sz="1950" dirty="0">
                <a:latin typeface="Calibri" pitchFamily="34" charset="0"/>
                <a:cs typeface="Calibri" pitchFamily="34" charset="0"/>
              </a:rPr>
              <a:t>Once your entity subset is created, you can get an GLN Update Extract file that will indicate any changes that have been made to any entity record in your subset</a:t>
            </a:r>
          </a:p>
          <a:p>
            <a:pPr marL="0" indent="0">
              <a:buNone/>
            </a:pPr>
            <a:endParaRPr lang="en-US" sz="1950" dirty="0">
              <a:latin typeface="Calibri" pitchFamily="34" charset="0"/>
              <a:cs typeface="Calibri" pitchFamily="34" charset="0"/>
            </a:endParaRPr>
          </a:p>
        </p:txBody>
      </p:sp>
    </p:spTree>
    <p:extLst>
      <p:ext uri="{BB962C8B-B14F-4D97-AF65-F5344CB8AC3E}">
        <p14:creationId xmlns:p14="http://schemas.microsoft.com/office/powerpoint/2010/main" val="810888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Entity Process</a:t>
            </a:r>
          </a:p>
        </p:txBody>
      </p:sp>
      <p:sp>
        <p:nvSpPr>
          <p:cNvPr id="6" name="Content Placeholder 5"/>
          <p:cNvSpPr>
            <a:spLocks noGrp="1"/>
          </p:cNvSpPr>
          <p:nvPr>
            <p:ph idx="1"/>
          </p:nvPr>
        </p:nvSpPr>
        <p:spPr>
          <a:xfrm>
            <a:off x="3314700" y="2228850"/>
            <a:ext cx="800100" cy="8001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AGIIS</a:t>
            </a:r>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ADE3A8B2-84D3-49A8-8E03-921EE22FAEA7}" type="slidenum">
              <a:rPr lang="en-US" smtClean="0"/>
              <a:pPr lvl="1"/>
              <a:t>25</a:t>
            </a:fld>
            <a:endParaRPr lang="en-US" dirty="0"/>
          </a:p>
        </p:txBody>
      </p:sp>
      <p:sp>
        <p:nvSpPr>
          <p:cNvPr id="8" name="Rounded Rectangle 7"/>
          <p:cNvSpPr/>
          <p:nvPr/>
        </p:nvSpPr>
        <p:spPr>
          <a:xfrm>
            <a:off x="4629150" y="3101134"/>
            <a:ext cx="755040" cy="549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ABC</a:t>
            </a:r>
          </a:p>
          <a:p>
            <a:pPr algn="ctr"/>
            <a:r>
              <a:rPr lang="en-US" sz="750" dirty="0">
                <a:solidFill>
                  <a:schemeClr val="tx1"/>
                </a:solidFill>
              </a:rPr>
              <a:t>Subset</a:t>
            </a:r>
          </a:p>
        </p:txBody>
      </p:sp>
      <p:sp>
        <p:nvSpPr>
          <p:cNvPr id="9" name="Rounded Rectangle 8"/>
          <p:cNvSpPr/>
          <p:nvPr/>
        </p:nvSpPr>
        <p:spPr>
          <a:xfrm>
            <a:off x="4629150" y="2375902"/>
            <a:ext cx="755040" cy="549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XYZ</a:t>
            </a:r>
          </a:p>
          <a:p>
            <a:pPr algn="ctr"/>
            <a:r>
              <a:rPr lang="en-US" sz="750" dirty="0">
                <a:solidFill>
                  <a:schemeClr val="tx1"/>
                </a:solidFill>
              </a:rPr>
              <a:t>Subset</a:t>
            </a:r>
          </a:p>
        </p:txBody>
      </p:sp>
      <p:sp>
        <p:nvSpPr>
          <p:cNvPr id="10" name="Rounded Rectangle 9"/>
          <p:cNvSpPr/>
          <p:nvPr/>
        </p:nvSpPr>
        <p:spPr>
          <a:xfrm>
            <a:off x="4629150" y="1599212"/>
            <a:ext cx="755040" cy="549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DEF</a:t>
            </a:r>
          </a:p>
          <a:p>
            <a:pPr algn="ctr"/>
            <a:r>
              <a:rPr lang="en-US" sz="750" dirty="0">
                <a:solidFill>
                  <a:schemeClr val="tx1"/>
                </a:solidFill>
              </a:rPr>
              <a:t>Subset</a:t>
            </a:r>
          </a:p>
        </p:txBody>
      </p:sp>
      <p:sp>
        <p:nvSpPr>
          <p:cNvPr id="11" name="Rounded Rectangle 10"/>
          <p:cNvSpPr/>
          <p:nvPr/>
        </p:nvSpPr>
        <p:spPr>
          <a:xfrm>
            <a:off x="4629150" y="3826367"/>
            <a:ext cx="755040" cy="549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DEF</a:t>
            </a:r>
          </a:p>
          <a:p>
            <a:pPr algn="ctr"/>
            <a:r>
              <a:rPr lang="en-US" sz="750" dirty="0">
                <a:solidFill>
                  <a:schemeClr val="tx1"/>
                </a:solidFill>
              </a:rPr>
              <a:t>Subset</a:t>
            </a:r>
          </a:p>
        </p:txBody>
      </p:sp>
      <p:sp>
        <p:nvSpPr>
          <p:cNvPr id="15" name="Flowchart: Document 14"/>
          <p:cNvSpPr/>
          <p:nvPr/>
        </p:nvSpPr>
        <p:spPr>
          <a:xfrm>
            <a:off x="1695267" y="1599210"/>
            <a:ext cx="819334" cy="54943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dirty="0">
              <a:solidFill>
                <a:schemeClr val="tx1"/>
              </a:solidFill>
            </a:endParaRPr>
          </a:p>
          <a:p>
            <a:pPr algn="ctr"/>
            <a:r>
              <a:rPr lang="en-US" sz="750" dirty="0">
                <a:solidFill>
                  <a:schemeClr val="tx1"/>
                </a:solidFill>
              </a:rPr>
              <a:t>DEF</a:t>
            </a:r>
          </a:p>
          <a:p>
            <a:pPr algn="ctr"/>
            <a:r>
              <a:rPr lang="en-US" sz="750" dirty="0">
                <a:solidFill>
                  <a:schemeClr val="tx1"/>
                </a:solidFill>
              </a:rPr>
              <a:t>Entity Bulk File</a:t>
            </a:r>
          </a:p>
          <a:p>
            <a:pPr algn="ctr"/>
            <a:r>
              <a:rPr lang="en-US" sz="750" dirty="0">
                <a:solidFill>
                  <a:schemeClr val="tx1"/>
                </a:solidFill>
              </a:rPr>
              <a:t>GLN Add/Update</a:t>
            </a:r>
          </a:p>
        </p:txBody>
      </p:sp>
      <p:sp>
        <p:nvSpPr>
          <p:cNvPr id="16" name="Rounded Rectangle 15"/>
          <p:cNvSpPr/>
          <p:nvPr/>
        </p:nvSpPr>
        <p:spPr>
          <a:xfrm>
            <a:off x="1695266" y="2358712"/>
            <a:ext cx="755040" cy="549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XYZ</a:t>
            </a:r>
          </a:p>
          <a:p>
            <a:pPr algn="ctr"/>
            <a:r>
              <a:rPr lang="en-US" sz="750" dirty="0">
                <a:solidFill>
                  <a:schemeClr val="tx1"/>
                </a:solidFill>
              </a:rPr>
              <a:t>AGIIS Website </a:t>
            </a:r>
          </a:p>
          <a:p>
            <a:pPr algn="ctr"/>
            <a:r>
              <a:rPr lang="en-US" sz="750" dirty="0">
                <a:solidFill>
                  <a:schemeClr val="tx1"/>
                </a:solidFill>
              </a:rPr>
              <a:t>Add/Update</a:t>
            </a:r>
          </a:p>
        </p:txBody>
      </p:sp>
      <p:sp>
        <p:nvSpPr>
          <p:cNvPr id="17" name="Rounded Rectangle 16"/>
          <p:cNvSpPr/>
          <p:nvPr/>
        </p:nvSpPr>
        <p:spPr>
          <a:xfrm>
            <a:off x="1695266" y="3183955"/>
            <a:ext cx="755040" cy="549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ABC</a:t>
            </a:r>
          </a:p>
          <a:p>
            <a:pPr algn="ctr"/>
            <a:r>
              <a:rPr lang="en-US" sz="750" dirty="0">
                <a:solidFill>
                  <a:schemeClr val="tx1"/>
                </a:solidFill>
              </a:rPr>
              <a:t>AGIIS </a:t>
            </a:r>
            <a:r>
              <a:rPr lang="en-US" sz="750" dirty="0" err="1">
                <a:solidFill>
                  <a:schemeClr val="tx1"/>
                </a:solidFill>
              </a:rPr>
              <a:t>Webservice</a:t>
            </a:r>
            <a:endParaRPr lang="en-US" sz="750" dirty="0">
              <a:solidFill>
                <a:schemeClr val="tx1"/>
              </a:solidFill>
            </a:endParaRPr>
          </a:p>
          <a:p>
            <a:pPr algn="ctr"/>
            <a:r>
              <a:rPr lang="en-US" sz="750" dirty="0">
                <a:solidFill>
                  <a:schemeClr val="tx1"/>
                </a:solidFill>
              </a:rPr>
              <a:t>Add/Update</a:t>
            </a:r>
          </a:p>
        </p:txBody>
      </p:sp>
      <p:sp>
        <p:nvSpPr>
          <p:cNvPr id="18" name="Flowchart: Document 17"/>
          <p:cNvSpPr/>
          <p:nvPr/>
        </p:nvSpPr>
        <p:spPr>
          <a:xfrm>
            <a:off x="6095817" y="1632381"/>
            <a:ext cx="762184" cy="51626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DEF GLN Update Extract</a:t>
            </a:r>
          </a:p>
        </p:txBody>
      </p:sp>
      <p:sp>
        <p:nvSpPr>
          <p:cNvPr id="19" name="Flowchart: Document 18"/>
          <p:cNvSpPr/>
          <p:nvPr/>
        </p:nvSpPr>
        <p:spPr>
          <a:xfrm>
            <a:off x="6102961" y="2368758"/>
            <a:ext cx="762184" cy="51626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XYZ GLN Update Extract</a:t>
            </a:r>
          </a:p>
        </p:txBody>
      </p:sp>
      <p:sp>
        <p:nvSpPr>
          <p:cNvPr id="20" name="Flowchart: Document 19"/>
          <p:cNvSpPr/>
          <p:nvPr/>
        </p:nvSpPr>
        <p:spPr>
          <a:xfrm>
            <a:off x="6095817" y="3134304"/>
            <a:ext cx="762184" cy="51626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ABC GLN Update Extract</a:t>
            </a:r>
          </a:p>
        </p:txBody>
      </p:sp>
      <p:sp>
        <p:nvSpPr>
          <p:cNvPr id="21" name="Flowchart: Document 20"/>
          <p:cNvSpPr/>
          <p:nvPr/>
        </p:nvSpPr>
        <p:spPr>
          <a:xfrm>
            <a:off x="6095817" y="3859536"/>
            <a:ext cx="762184" cy="51626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DEF GLN Update Extract</a:t>
            </a:r>
          </a:p>
        </p:txBody>
      </p:sp>
      <p:cxnSp>
        <p:nvCxnSpPr>
          <p:cNvPr id="22" name="Straight Arrow Connector 21"/>
          <p:cNvCxnSpPr>
            <a:stCxn id="16" idx="3"/>
            <a:endCxn id="6" idx="2"/>
          </p:cNvCxnSpPr>
          <p:nvPr/>
        </p:nvCxnSpPr>
        <p:spPr>
          <a:xfrm flipV="1">
            <a:off x="2450307" y="2628900"/>
            <a:ext cx="864394" cy="4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3"/>
          </p:cNvCxnSpPr>
          <p:nvPr/>
        </p:nvCxnSpPr>
        <p:spPr>
          <a:xfrm>
            <a:off x="2514601" y="1873926"/>
            <a:ext cx="794798" cy="6028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455609" y="2885018"/>
            <a:ext cx="853790" cy="585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0" idx="1"/>
          </p:cNvCxnSpPr>
          <p:nvPr/>
        </p:nvCxnSpPr>
        <p:spPr>
          <a:xfrm flipV="1">
            <a:off x="4114800" y="1873927"/>
            <a:ext cx="514350" cy="637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9" idx="1"/>
          </p:cNvCxnSpPr>
          <p:nvPr/>
        </p:nvCxnSpPr>
        <p:spPr>
          <a:xfrm flipV="1">
            <a:off x="4109499" y="2650617"/>
            <a:ext cx="519652" cy="677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120102" y="2908144"/>
            <a:ext cx="492110" cy="4511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1" idx="1"/>
          </p:cNvCxnSpPr>
          <p:nvPr/>
        </p:nvCxnSpPr>
        <p:spPr>
          <a:xfrm>
            <a:off x="3913967" y="3028951"/>
            <a:ext cx="715184" cy="1072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8" idx="1"/>
          </p:cNvCxnSpPr>
          <p:nvPr/>
        </p:nvCxnSpPr>
        <p:spPr>
          <a:xfrm flipV="1">
            <a:off x="5391334" y="1890512"/>
            <a:ext cx="704483" cy="2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19" idx="1"/>
          </p:cNvCxnSpPr>
          <p:nvPr/>
        </p:nvCxnSpPr>
        <p:spPr>
          <a:xfrm flipV="1">
            <a:off x="5391335" y="2626888"/>
            <a:ext cx="711626" cy="50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0" idx="1"/>
          </p:cNvCxnSpPr>
          <p:nvPr/>
        </p:nvCxnSpPr>
        <p:spPr>
          <a:xfrm>
            <a:off x="5384190" y="3375848"/>
            <a:ext cx="711626" cy="165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394905" y="4056424"/>
            <a:ext cx="704483" cy="27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Bevel 47"/>
          <p:cNvSpPr/>
          <p:nvPr/>
        </p:nvSpPr>
        <p:spPr>
          <a:xfrm>
            <a:off x="2578894" y="1667714"/>
            <a:ext cx="580032" cy="196580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Business</a:t>
            </a:r>
          </a:p>
          <a:p>
            <a:pPr algn="ctr"/>
            <a:r>
              <a:rPr lang="en-US" sz="600" dirty="0">
                <a:solidFill>
                  <a:schemeClr val="tx1"/>
                </a:solidFill>
              </a:rPr>
              <a:t>Rule</a:t>
            </a:r>
          </a:p>
          <a:p>
            <a:pPr algn="ctr"/>
            <a:r>
              <a:rPr lang="en-US" sz="600" dirty="0">
                <a:solidFill>
                  <a:schemeClr val="tx1"/>
                </a:solidFill>
              </a:rPr>
              <a:t>Layer</a:t>
            </a:r>
          </a:p>
        </p:txBody>
      </p:sp>
      <p:sp>
        <p:nvSpPr>
          <p:cNvPr id="49" name="TextBox 48"/>
          <p:cNvSpPr txBox="1"/>
          <p:nvPr/>
        </p:nvSpPr>
        <p:spPr>
          <a:xfrm>
            <a:off x="1701312" y="1128683"/>
            <a:ext cx="813289" cy="300082"/>
          </a:xfrm>
          <a:prstGeom prst="rect">
            <a:avLst/>
          </a:prstGeom>
          <a:noFill/>
        </p:spPr>
        <p:txBody>
          <a:bodyPr wrap="square" rtlCol="0">
            <a:spAutoFit/>
          </a:bodyPr>
          <a:lstStyle/>
          <a:p>
            <a:r>
              <a:rPr lang="en-US" sz="1350" dirty="0"/>
              <a:t>Imports</a:t>
            </a:r>
          </a:p>
        </p:txBody>
      </p:sp>
      <p:sp>
        <p:nvSpPr>
          <p:cNvPr id="50" name="Rectangle 49"/>
          <p:cNvSpPr/>
          <p:nvPr/>
        </p:nvSpPr>
        <p:spPr>
          <a:xfrm>
            <a:off x="4463745" y="1085658"/>
            <a:ext cx="1085850" cy="507831"/>
          </a:xfrm>
          <a:prstGeom prst="rect">
            <a:avLst/>
          </a:prstGeom>
        </p:spPr>
        <p:txBody>
          <a:bodyPr wrap="square">
            <a:spAutoFit/>
          </a:bodyPr>
          <a:lstStyle/>
          <a:p>
            <a:pPr algn="ctr"/>
            <a:r>
              <a:rPr lang="en-US" sz="1350" dirty="0"/>
              <a:t>Subscriber Subsets</a:t>
            </a:r>
          </a:p>
        </p:txBody>
      </p:sp>
      <p:sp>
        <p:nvSpPr>
          <p:cNvPr id="51" name="Rectangle 50"/>
          <p:cNvSpPr/>
          <p:nvPr/>
        </p:nvSpPr>
        <p:spPr>
          <a:xfrm>
            <a:off x="7072408" y="1060546"/>
            <a:ext cx="852665" cy="507831"/>
          </a:xfrm>
          <a:prstGeom prst="rect">
            <a:avLst/>
          </a:prstGeom>
        </p:spPr>
        <p:txBody>
          <a:bodyPr wrap="square">
            <a:spAutoFit/>
          </a:bodyPr>
          <a:lstStyle/>
          <a:p>
            <a:pPr algn="ctr"/>
            <a:r>
              <a:rPr lang="en-US" sz="1350" dirty="0"/>
              <a:t>Internal </a:t>
            </a:r>
          </a:p>
          <a:p>
            <a:pPr algn="ctr"/>
            <a:r>
              <a:rPr lang="en-US" sz="1350" dirty="0"/>
              <a:t>Systems</a:t>
            </a:r>
          </a:p>
        </p:txBody>
      </p:sp>
      <p:sp>
        <p:nvSpPr>
          <p:cNvPr id="52" name="Content Placeholder 5"/>
          <p:cNvSpPr txBox="1">
            <a:spLocks/>
          </p:cNvSpPr>
          <p:nvPr/>
        </p:nvSpPr>
        <p:spPr>
          <a:xfrm>
            <a:off x="7242113" y="1610950"/>
            <a:ext cx="640740" cy="46615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en-US" sz="675" dirty="0">
                <a:solidFill>
                  <a:schemeClr val="tx1"/>
                </a:solidFill>
              </a:rPr>
              <a:t>DEF</a:t>
            </a:r>
          </a:p>
          <a:p>
            <a:pPr algn="ctr"/>
            <a:r>
              <a:rPr lang="en-US" sz="675" dirty="0">
                <a:solidFill>
                  <a:schemeClr val="tx1"/>
                </a:solidFill>
              </a:rPr>
              <a:t>DB</a:t>
            </a:r>
          </a:p>
        </p:txBody>
      </p:sp>
      <p:sp>
        <p:nvSpPr>
          <p:cNvPr id="53" name="Content Placeholder 5"/>
          <p:cNvSpPr txBox="1">
            <a:spLocks/>
          </p:cNvSpPr>
          <p:nvPr/>
        </p:nvSpPr>
        <p:spPr>
          <a:xfrm>
            <a:off x="7239915" y="2352508"/>
            <a:ext cx="640740" cy="46615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en-US" sz="675" dirty="0">
                <a:solidFill>
                  <a:schemeClr val="tx1"/>
                </a:solidFill>
              </a:rPr>
              <a:t>XYZ</a:t>
            </a:r>
          </a:p>
          <a:p>
            <a:pPr algn="ctr"/>
            <a:r>
              <a:rPr lang="en-US" sz="675" dirty="0">
                <a:solidFill>
                  <a:schemeClr val="tx1"/>
                </a:solidFill>
              </a:rPr>
              <a:t>DB</a:t>
            </a:r>
          </a:p>
        </p:txBody>
      </p:sp>
      <p:sp>
        <p:nvSpPr>
          <p:cNvPr id="54" name="Content Placeholder 5"/>
          <p:cNvSpPr txBox="1">
            <a:spLocks/>
          </p:cNvSpPr>
          <p:nvPr/>
        </p:nvSpPr>
        <p:spPr>
          <a:xfrm>
            <a:off x="7219583" y="3151063"/>
            <a:ext cx="640740" cy="46615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en-US" sz="675" dirty="0">
                <a:solidFill>
                  <a:schemeClr val="tx1"/>
                </a:solidFill>
              </a:rPr>
              <a:t>ABC</a:t>
            </a:r>
          </a:p>
          <a:p>
            <a:pPr algn="ctr"/>
            <a:r>
              <a:rPr lang="en-US" sz="675" dirty="0">
                <a:solidFill>
                  <a:schemeClr val="tx1"/>
                </a:solidFill>
              </a:rPr>
              <a:t>DB</a:t>
            </a:r>
          </a:p>
        </p:txBody>
      </p:sp>
      <p:sp>
        <p:nvSpPr>
          <p:cNvPr id="55" name="Content Placeholder 5"/>
          <p:cNvSpPr txBox="1">
            <a:spLocks/>
          </p:cNvSpPr>
          <p:nvPr/>
        </p:nvSpPr>
        <p:spPr>
          <a:xfrm>
            <a:off x="7219583" y="3823346"/>
            <a:ext cx="640740" cy="46615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algn="ctr"/>
            <a:r>
              <a:rPr lang="en-US" sz="675" dirty="0">
                <a:solidFill>
                  <a:schemeClr val="tx1"/>
                </a:solidFill>
              </a:rPr>
              <a:t>DEF</a:t>
            </a:r>
          </a:p>
          <a:p>
            <a:pPr algn="ctr"/>
            <a:r>
              <a:rPr lang="en-US" sz="675" dirty="0">
                <a:solidFill>
                  <a:schemeClr val="tx1"/>
                </a:solidFill>
              </a:rPr>
              <a:t>DB</a:t>
            </a:r>
          </a:p>
        </p:txBody>
      </p:sp>
      <p:cxnSp>
        <p:nvCxnSpPr>
          <p:cNvPr id="56" name="Straight Arrow Connector 55"/>
          <p:cNvCxnSpPr>
            <a:endCxn id="54" idx="2"/>
          </p:cNvCxnSpPr>
          <p:nvPr/>
        </p:nvCxnSpPr>
        <p:spPr>
          <a:xfrm>
            <a:off x="6872288" y="3384141"/>
            <a:ext cx="34729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872288" y="4050333"/>
            <a:ext cx="34729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882180" y="2612238"/>
            <a:ext cx="34729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882180" y="1904208"/>
            <a:ext cx="34729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102961" y="1091531"/>
            <a:ext cx="852665" cy="300082"/>
          </a:xfrm>
          <a:prstGeom prst="rect">
            <a:avLst/>
          </a:prstGeom>
        </p:spPr>
        <p:txBody>
          <a:bodyPr wrap="square">
            <a:spAutoFit/>
          </a:bodyPr>
          <a:lstStyle/>
          <a:p>
            <a:pPr algn="ctr"/>
            <a:r>
              <a:rPr lang="en-US" sz="1350" dirty="0"/>
              <a:t>Extracts</a:t>
            </a:r>
          </a:p>
        </p:txBody>
      </p:sp>
    </p:spTree>
    <p:extLst>
      <p:ext uri="{BB962C8B-B14F-4D97-AF65-F5344CB8AC3E}">
        <p14:creationId xmlns:p14="http://schemas.microsoft.com/office/powerpoint/2010/main" val="3526072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in AGIIS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3255" y="1041968"/>
            <a:ext cx="2071688" cy="1243013"/>
          </a:xfrm>
        </p:spPr>
      </p:pic>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ADE3A8B2-84D3-49A8-8E03-921EE22FAEA7}" type="slidenum">
              <a:rPr lang="en-US" smtClean="0"/>
              <a:pPr lvl="1"/>
              <a:t>26</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953" y="2841908"/>
            <a:ext cx="2000250" cy="1285875"/>
          </a:xfrm>
          <a:prstGeom prst="rect">
            <a:avLst/>
          </a:prstGeom>
        </p:spPr>
      </p:pic>
      <p:sp>
        <p:nvSpPr>
          <p:cNvPr id="9" name="Rectangle 8"/>
          <p:cNvSpPr/>
          <p:nvPr/>
        </p:nvSpPr>
        <p:spPr>
          <a:xfrm>
            <a:off x="1681843" y="2344522"/>
            <a:ext cx="18859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effectLst>
                  <a:outerShdw blurRad="38100" dist="38100" dir="2700000" algn="tl">
                    <a:srgbClr val="000000">
                      <a:alpha val="43137"/>
                    </a:srgbClr>
                  </a:outerShdw>
                </a:effectLst>
              </a:rPr>
              <a:t>Crop Protection</a:t>
            </a:r>
          </a:p>
        </p:txBody>
      </p:sp>
      <p:sp>
        <p:nvSpPr>
          <p:cNvPr id="10" name="Rectangle 9"/>
          <p:cNvSpPr/>
          <p:nvPr/>
        </p:nvSpPr>
        <p:spPr>
          <a:xfrm>
            <a:off x="1779178" y="4175132"/>
            <a:ext cx="18859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Crop Nutrient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227" y="1800225"/>
            <a:ext cx="2333625" cy="1771650"/>
          </a:xfrm>
          <a:prstGeom prst="rect">
            <a:avLst/>
          </a:prstGeom>
        </p:spPr>
      </p:pic>
      <p:sp>
        <p:nvSpPr>
          <p:cNvPr id="12" name="Rectangle 11"/>
          <p:cNvSpPr/>
          <p:nvPr/>
        </p:nvSpPr>
        <p:spPr>
          <a:xfrm>
            <a:off x="4923064" y="3638550"/>
            <a:ext cx="18859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Seed</a:t>
            </a:r>
          </a:p>
        </p:txBody>
      </p:sp>
    </p:spTree>
    <p:extLst>
      <p:ext uri="{BB962C8B-B14F-4D97-AF65-F5344CB8AC3E}">
        <p14:creationId xmlns:p14="http://schemas.microsoft.com/office/powerpoint/2010/main" val="987541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Seed Product Data - Key Elements</a:t>
            </a:r>
          </a:p>
        </p:txBody>
      </p:sp>
      <p:sp>
        <p:nvSpPr>
          <p:cNvPr id="3" name="Content Placeholder 2"/>
          <p:cNvSpPr>
            <a:spLocks noGrp="1"/>
          </p:cNvSpPr>
          <p:nvPr>
            <p:ph idx="1"/>
          </p:nvPr>
        </p:nvSpPr>
        <p:spPr/>
        <p:txBody>
          <a:bodyPr>
            <a:normAutofit fontScale="92500" lnSpcReduction="10000"/>
          </a:bodyPr>
          <a:lstStyle/>
          <a:p>
            <a:r>
              <a:rPr lang="en-US" sz="2100" dirty="0">
                <a:latin typeface="+mn-lt"/>
              </a:rPr>
              <a:t>Global Trade Item Number</a:t>
            </a:r>
          </a:p>
          <a:p>
            <a:r>
              <a:rPr lang="en-US" sz="2100" dirty="0">
                <a:latin typeface="+mn-lt"/>
              </a:rPr>
              <a:t>Product Category </a:t>
            </a:r>
          </a:p>
          <a:p>
            <a:r>
              <a:rPr lang="en-US" sz="2100" dirty="0">
                <a:latin typeface="+mn-lt"/>
              </a:rPr>
              <a:t>Product Name</a:t>
            </a:r>
          </a:p>
          <a:p>
            <a:r>
              <a:rPr lang="en-US" sz="2100" dirty="0">
                <a:latin typeface="+mn-lt"/>
              </a:rPr>
              <a:t>Brand</a:t>
            </a:r>
          </a:p>
          <a:p>
            <a:r>
              <a:rPr lang="en-US" sz="2100" dirty="0">
                <a:latin typeface="+mn-lt"/>
              </a:rPr>
              <a:t>Crop</a:t>
            </a:r>
          </a:p>
          <a:p>
            <a:r>
              <a:rPr lang="en-US" sz="2100" dirty="0">
                <a:latin typeface="+mn-lt"/>
              </a:rPr>
              <a:t>Variety/Hybrid</a:t>
            </a:r>
          </a:p>
          <a:p>
            <a:r>
              <a:rPr lang="en-US" sz="2100" dirty="0">
                <a:latin typeface="+mn-lt"/>
              </a:rPr>
              <a:t>Maturity/Zone</a:t>
            </a:r>
          </a:p>
          <a:p>
            <a:r>
              <a:rPr lang="en-US" sz="2100" dirty="0">
                <a:latin typeface="+mn-lt"/>
              </a:rPr>
              <a:t>Seed Size</a:t>
            </a:r>
          </a:p>
          <a:p>
            <a:r>
              <a:rPr lang="en-US" sz="2100" dirty="0">
                <a:latin typeface="+mn-lt"/>
              </a:rPr>
              <a:t>Status (at each level)</a:t>
            </a:r>
          </a:p>
          <a:p>
            <a:r>
              <a:rPr lang="en-US" sz="2100" dirty="0">
                <a:latin typeface="+mn-lt"/>
              </a:rPr>
              <a:t>Unit of Measures (at each level)</a:t>
            </a:r>
          </a:p>
          <a:p>
            <a:pPr marL="0" indent="0">
              <a:buNone/>
            </a:pPr>
            <a:endParaRPr lang="en-US" dirty="0"/>
          </a:p>
          <a:p>
            <a:endParaRPr lang="en-US" dirty="0"/>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ADE3A8B2-84D3-49A8-8E03-921EE22FAEA7}" type="slidenum">
              <a:rPr lang="en-US" smtClean="0"/>
              <a:pPr lvl="1"/>
              <a:t>27</a:t>
            </a:fld>
            <a:endParaRPr lang="en-US" dirty="0"/>
          </a:p>
        </p:txBody>
      </p:sp>
    </p:spTree>
    <p:extLst>
      <p:ext uri="{BB962C8B-B14F-4D97-AF65-F5344CB8AC3E}">
        <p14:creationId xmlns:p14="http://schemas.microsoft.com/office/powerpoint/2010/main" val="100692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Process: Example</a:t>
            </a:r>
          </a:p>
        </p:txBody>
      </p:sp>
      <p:sp>
        <p:nvSpPr>
          <p:cNvPr id="30" name="Content Placeholder 29"/>
          <p:cNvSpPr>
            <a:spLocks noGrp="1"/>
          </p:cNvSpPr>
          <p:nvPr>
            <p:ph idx="1"/>
          </p:nvPr>
        </p:nvSpPr>
        <p:spPr>
          <a:xfrm>
            <a:off x="1485900" y="1143000"/>
            <a:ext cx="6172200" cy="3714750"/>
          </a:xfrm>
        </p:spPr>
        <p:txBody>
          <a:bodyPr/>
          <a:lstStyle/>
          <a:p>
            <a:pPr marL="0" indent="0">
              <a:buNone/>
            </a:pPr>
            <a:r>
              <a:rPr lang="en-US" dirty="0"/>
              <a:t>                     </a:t>
            </a:r>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ADE3A8B2-84D3-49A8-8E03-921EE22FAEA7}" type="slidenum">
              <a:rPr lang="en-US" smtClean="0"/>
              <a:pPr lvl="1"/>
              <a:t>28</a:t>
            </a:fld>
            <a:endParaRPr lang="en-US" dirty="0"/>
          </a:p>
        </p:txBody>
      </p:sp>
      <p:sp>
        <p:nvSpPr>
          <p:cNvPr id="5" name="Oval 4"/>
          <p:cNvSpPr/>
          <p:nvPr/>
        </p:nvSpPr>
        <p:spPr>
          <a:xfrm>
            <a:off x="4686300" y="2343150"/>
            <a:ext cx="1543050" cy="148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AGIIS Products</a:t>
            </a:r>
          </a:p>
        </p:txBody>
      </p:sp>
      <p:sp>
        <p:nvSpPr>
          <p:cNvPr id="6" name="Rounded Rectangle 5"/>
          <p:cNvSpPr/>
          <p:nvPr/>
        </p:nvSpPr>
        <p:spPr>
          <a:xfrm>
            <a:off x="1943100" y="1771650"/>
            <a:ext cx="1085850" cy="742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Subscriber</a:t>
            </a:r>
          </a:p>
          <a:p>
            <a:pPr algn="ctr"/>
            <a:r>
              <a:rPr lang="en-US" sz="1350" dirty="0"/>
              <a:t>A</a:t>
            </a:r>
          </a:p>
          <a:p>
            <a:pPr algn="ctr"/>
            <a:r>
              <a:rPr lang="en-US" sz="1350" dirty="0"/>
              <a:t>Loads Products</a:t>
            </a:r>
          </a:p>
        </p:txBody>
      </p:sp>
      <p:sp>
        <p:nvSpPr>
          <p:cNvPr id="7" name="Rounded Rectangle 6"/>
          <p:cNvSpPr/>
          <p:nvPr/>
        </p:nvSpPr>
        <p:spPr>
          <a:xfrm>
            <a:off x="1900918" y="3371850"/>
            <a:ext cx="1085850" cy="723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Subscriber</a:t>
            </a:r>
          </a:p>
          <a:p>
            <a:pPr algn="ctr"/>
            <a:r>
              <a:rPr lang="en-US" sz="1350" dirty="0"/>
              <a:t>B</a:t>
            </a:r>
          </a:p>
          <a:p>
            <a:pPr algn="ctr"/>
            <a:r>
              <a:rPr lang="en-US" sz="1350" dirty="0"/>
              <a:t>Loads Products</a:t>
            </a:r>
          </a:p>
        </p:txBody>
      </p:sp>
      <p:cxnSp>
        <p:nvCxnSpPr>
          <p:cNvPr id="10" name="Straight Arrow Connector 9"/>
          <p:cNvCxnSpPr/>
          <p:nvPr/>
        </p:nvCxnSpPr>
        <p:spPr>
          <a:xfrm flipV="1">
            <a:off x="2986769" y="3486150"/>
            <a:ext cx="442232"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65009" y="2071688"/>
            <a:ext cx="2857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59628" y="1925410"/>
            <a:ext cx="971550" cy="1903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Business Rules , Verification</a:t>
            </a:r>
          </a:p>
          <a:p>
            <a:pPr algn="ctr"/>
            <a:r>
              <a:rPr lang="en-US" sz="900" dirty="0"/>
              <a:t>and UOM Standardization</a:t>
            </a:r>
          </a:p>
        </p:txBody>
      </p:sp>
      <p:sp>
        <p:nvSpPr>
          <p:cNvPr id="15" name="Rounded Rectangle 14"/>
          <p:cNvSpPr/>
          <p:nvPr/>
        </p:nvSpPr>
        <p:spPr>
          <a:xfrm>
            <a:off x="6489247" y="1828800"/>
            <a:ext cx="97155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Subscriber A</a:t>
            </a:r>
          </a:p>
          <a:p>
            <a:pPr algn="ctr"/>
            <a:r>
              <a:rPr lang="en-US" sz="1350" dirty="0"/>
              <a:t>Extract</a:t>
            </a:r>
          </a:p>
        </p:txBody>
      </p:sp>
      <p:cxnSp>
        <p:nvCxnSpPr>
          <p:cNvPr id="17" name="Straight Arrow Connector 16"/>
          <p:cNvCxnSpPr/>
          <p:nvPr/>
        </p:nvCxnSpPr>
        <p:spPr>
          <a:xfrm flipV="1">
            <a:off x="6115050" y="2343150"/>
            <a:ext cx="28575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522274" y="3371849"/>
            <a:ext cx="1054553"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Subscriber</a:t>
            </a:r>
          </a:p>
          <a:p>
            <a:pPr algn="ctr"/>
            <a:r>
              <a:rPr lang="en-US" sz="1350" dirty="0"/>
              <a:t>B</a:t>
            </a:r>
          </a:p>
          <a:p>
            <a:pPr algn="ctr"/>
            <a:r>
              <a:rPr lang="en-US" sz="1350" dirty="0" err="1"/>
              <a:t>ebMS</a:t>
            </a:r>
            <a:r>
              <a:rPr lang="en-US" sz="1350" dirty="0"/>
              <a:t> updates</a:t>
            </a:r>
          </a:p>
        </p:txBody>
      </p:sp>
      <p:cxnSp>
        <p:nvCxnSpPr>
          <p:cNvPr id="20" name="Straight Arrow Connector 19"/>
          <p:cNvCxnSpPr/>
          <p:nvPr/>
        </p:nvCxnSpPr>
        <p:spPr>
          <a:xfrm>
            <a:off x="6115050" y="3600450"/>
            <a:ext cx="28575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ardrop 22"/>
          <p:cNvSpPr/>
          <p:nvPr/>
        </p:nvSpPr>
        <p:spPr>
          <a:xfrm>
            <a:off x="5560868" y="3714750"/>
            <a:ext cx="928688" cy="816430"/>
          </a:xfrm>
          <a:prstGeom prst="teardrop">
            <a:avLst>
              <a:gd name="adj" fmla="val 33166"/>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Subscriber B Subset</a:t>
            </a:r>
          </a:p>
        </p:txBody>
      </p:sp>
      <p:sp>
        <p:nvSpPr>
          <p:cNvPr id="3" name="Teardrop 2"/>
          <p:cNvSpPr/>
          <p:nvPr/>
        </p:nvSpPr>
        <p:spPr>
          <a:xfrm>
            <a:off x="4480802" y="3715020"/>
            <a:ext cx="958283" cy="775607"/>
          </a:xfrm>
          <a:prstGeom prst="teardrop">
            <a:avLst>
              <a:gd name="adj" fmla="val 28123"/>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Subscriber A  Subset</a:t>
            </a:r>
          </a:p>
        </p:txBody>
      </p:sp>
      <p:sp>
        <p:nvSpPr>
          <p:cNvPr id="8" name="Rectangle 7"/>
          <p:cNvSpPr/>
          <p:nvPr/>
        </p:nvSpPr>
        <p:spPr>
          <a:xfrm>
            <a:off x="4399529" y="1055744"/>
            <a:ext cx="222885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Ag Industry via AGIIS</a:t>
            </a:r>
          </a:p>
          <a:p>
            <a:pPr algn="ctr"/>
            <a:r>
              <a:rPr lang="en-US" sz="1350" dirty="0"/>
              <a:t>Website and Web Services</a:t>
            </a:r>
          </a:p>
        </p:txBody>
      </p:sp>
      <p:cxnSp>
        <p:nvCxnSpPr>
          <p:cNvPr id="11" name="Straight Arrow Connector 10"/>
          <p:cNvCxnSpPr/>
          <p:nvPr/>
        </p:nvCxnSpPr>
        <p:spPr>
          <a:xfrm>
            <a:off x="4743450" y="1795123"/>
            <a:ext cx="342900" cy="6005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772150" y="1795122"/>
            <a:ext cx="400050" cy="5480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64015" y="1771650"/>
            <a:ext cx="0" cy="5398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477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The Value of Identification</a:t>
            </a:r>
            <a:br>
              <a:rPr lang="en-US" dirty="0"/>
            </a:br>
            <a:endParaRPr lang="en-US" dirty="0"/>
          </a:p>
        </p:txBody>
      </p:sp>
      <p:sp>
        <p:nvSpPr>
          <p:cNvPr id="3" name="Content Placeholder 2"/>
          <p:cNvSpPr>
            <a:spLocks noGrp="1"/>
          </p:cNvSpPr>
          <p:nvPr>
            <p:ph idx="1"/>
          </p:nvPr>
        </p:nvSpPr>
        <p:spPr>
          <a:xfrm>
            <a:off x="457200" y="1063229"/>
            <a:ext cx="8229600" cy="3394472"/>
          </a:xfrm>
        </p:spPr>
        <p:txBody>
          <a:bodyPr>
            <a:normAutofit/>
          </a:bodyPr>
          <a:lstStyle/>
          <a:p>
            <a:r>
              <a:rPr lang="en-US" sz="2100" dirty="0">
                <a:latin typeface="+mn-lt"/>
              </a:rPr>
              <a:t>Improves product position and visibility</a:t>
            </a:r>
          </a:p>
          <a:p>
            <a:r>
              <a:rPr lang="en-US" sz="2100" dirty="0">
                <a:latin typeface="+mn-lt"/>
              </a:rPr>
              <a:t>Enables company to identify, capture, and share information about products, business locations, and more</a:t>
            </a:r>
          </a:p>
          <a:p>
            <a:r>
              <a:rPr lang="en-US" sz="2100" dirty="0">
                <a:latin typeface="+mn-lt"/>
              </a:rPr>
              <a:t>Trading Partners use same identifiers for products and entities to ensure accuracy of delivery, billing and other E-business transactions</a:t>
            </a:r>
          </a:p>
          <a:p>
            <a:r>
              <a:rPr lang="en-US" sz="2100" dirty="0">
                <a:latin typeface="+mn-lt"/>
              </a:rPr>
              <a:t>Aides and enables the automation of business processes</a:t>
            </a:r>
          </a:p>
          <a:p>
            <a:r>
              <a:rPr lang="en-US" sz="2100" dirty="0">
                <a:latin typeface="+mn-lt"/>
              </a:rPr>
              <a:t>Reduces cost as standard schemes are implemented</a:t>
            </a:r>
          </a:p>
          <a:p>
            <a:r>
              <a:rPr lang="en-US" sz="2100" dirty="0">
                <a:latin typeface="+mn-lt"/>
              </a:rPr>
              <a:t>Mitigates risk of incorrect or erred compliance reporting</a:t>
            </a:r>
          </a:p>
          <a:p>
            <a:r>
              <a:rPr lang="en-US" sz="2100" dirty="0">
                <a:latin typeface="+mn-lt"/>
              </a:rPr>
              <a:t>Increases efficiency of field operations</a:t>
            </a:r>
          </a:p>
          <a:p>
            <a:pPr lvl="1"/>
            <a:endParaRPr lang="en-US" dirty="0"/>
          </a:p>
          <a:p>
            <a:endParaRPr lang="en-US" dirty="0"/>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ADE3A8B2-84D3-49A8-8E03-921EE22FAEA7}" type="slidenum">
              <a:rPr lang="en-US" smtClean="0"/>
              <a:pPr lvl="1"/>
              <a:t>29</a:t>
            </a:fld>
            <a:endParaRPr lang="en-US" dirty="0"/>
          </a:p>
        </p:txBody>
      </p:sp>
    </p:spTree>
    <p:extLst>
      <p:ext uri="{BB962C8B-B14F-4D97-AF65-F5344CB8AC3E}">
        <p14:creationId xmlns:p14="http://schemas.microsoft.com/office/powerpoint/2010/main" val="3862538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 Industry Identification System (AGIIS) </a:t>
            </a:r>
          </a:p>
        </p:txBody>
      </p:sp>
      <p:sp>
        <p:nvSpPr>
          <p:cNvPr id="3" name="Content Placeholder 2"/>
          <p:cNvSpPr>
            <a:spLocks noGrp="1"/>
          </p:cNvSpPr>
          <p:nvPr>
            <p:ph idx="1"/>
          </p:nvPr>
        </p:nvSpPr>
        <p:spPr>
          <a:xfrm>
            <a:off x="1485900" y="1200150"/>
            <a:ext cx="4400550" cy="3429000"/>
          </a:xfrm>
        </p:spPr>
        <p:txBody>
          <a:bodyPr>
            <a:normAutofit fontScale="85000" lnSpcReduction="10000"/>
          </a:bodyPr>
          <a:lstStyle/>
          <a:p>
            <a:r>
              <a:rPr lang="en-US" dirty="0">
                <a:latin typeface="+mn-lt"/>
              </a:rPr>
              <a:t>AGIIS is an interactive database that houses eBusiness data for agriculture. </a:t>
            </a:r>
          </a:p>
          <a:p>
            <a:r>
              <a:rPr lang="en-US" dirty="0">
                <a:latin typeface="+mn-lt"/>
              </a:rPr>
              <a:t>AGIIS provides the unique identifiers and common data elements that allow companies to “sync” and set the stage for eBusiness transactions.</a:t>
            </a:r>
          </a:p>
          <a:p>
            <a:r>
              <a:rPr lang="en-US" dirty="0">
                <a:latin typeface="+mn-lt"/>
              </a:rPr>
              <a:t>AGIIS does not process transactions; it is a directory resource that facilitates electronic communication. </a:t>
            </a:r>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ADE3A8B2-84D3-49A8-8E03-921EE22FAEA7}" type="slidenum">
              <a:rPr lang="en-US" smtClean="0"/>
              <a:pPr lvl="1"/>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90561">
            <a:off x="6000750" y="1200150"/>
            <a:ext cx="1763776" cy="1771650"/>
          </a:xfrm>
          <a:prstGeom prst="rect">
            <a:avLst/>
          </a:prstGeom>
        </p:spPr>
      </p:pic>
    </p:spTree>
    <p:extLst>
      <p:ext uri="{BB962C8B-B14F-4D97-AF65-F5344CB8AC3E}">
        <p14:creationId xmlns:p14="http://schemas.microsoft.com/office/powerpoint/2010/main" val="2346023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D5C9-8DB7-48B9-8E48-17F8C4F4BF46}"/>
              </a:ext>
            </a:extLst>
          </p:cNvPr>
          <p:cNvSpPr>
            <a:spLocks noGrp="1"/>
          </p:cNvSpPr>
          <p:nvPr>
            <p:ph type="title"/>
          </p:nvPr>
        </p:nvSpPr>
        <p:spPr/>
        <p:txBody>
          <a:bodyPr/>
          <a:lstStyle/>
          <a:p>
            <a:r>
              <a:rPr lang="en-US" dirty="0"/>
              <a:t>What’s New</a:t>
            </a:r>
          </a:p>
        </p:txBody>
      </p:sp>
      <p:sp>
        <p:nvSpPr>
          <p:cNvPr id="8" name="Content Placeholder 7">
            <a:extLst>
              <a:ext uri="{FF2B5EF4-FFF2-40B4-BE49-F238E27FC236}">
                <a16:creationId xmlns:a16="http://schemas.microsoft.com/office/drawing/2014/main" id="{DD669917-40A0-4046-B36E-3412EE3BEE17}"/>
              </a:ext>
            </a:extLst>
          </p:cNvPr>
          <p:cNvSpPr>
            <a:spLocks noGrp="1"/>
          </p:cNvSpPr>
          <p:nvPr>
            <p:ph idx="1"/>
          </p:nvPr>
        </p:nvSpPr>
        <p:spPr>
          <a:xfrm>
            <a:off x="457200" y="1255729"/>
            <a:ext cx="8229600" cy="3394472"/>
          </a:xfrm>
        </p:spPr>
        <p:txBody>
          <a:bodyPr>
            <a:normAutofit/>
          </a:bodyPr>
          <a:lstStyle/>
          <a:p>
            <a:r>
              <a:rPr lang="en-US" sz="1900" dirty="0">
                <a:latin typeface="+mn-lt"/>
              </a:rPr>
              <a:t>Disaster Recovery Plan and annual exercise completed (8/29-9/1)</a:t>
            </a:r>
          </a:p>
          <a:p>
            <a:r>
              <a:rPr lang="en-US" sz="1900" dirty="0">
                <a:latin typeface="+mn-lt"/>
              </a:rPr>
              <a:t>Password Management Enhancement (SOW Released 4/9)</a:t>
            </a:r>
          </a:p>
          <a:p>
            <a:r>
              <a:rPr lang="en-US" sz="1900" dirty="0">
                <a:latin typeface="+mn-lt"/>
              </a:rPr>
              <a:t>“Member Services Reviewed” functionality (PCR 241 released 7/2)</a:t>
            </a:r>
          </a:p>
          <a:p>
            <a:r>
              <a:rPr lang="en-US" sz="1900" dirty="0">
                <a:latin typeface="+mn-lt"/>
              </a:rPr>
              <a:t>GLN Non-Reuse Enhancement (PCR 242 released 7/2)</a:t>
            </a:r>
          </a:p>
          <a:p>
            <a:r>
              <a:rPr lang="en-US" sz="1900" dirty="0">
                <a:latin typeface="+mn-lt"/>
              </a:rPr>
              <a:t>Entity Response Notification Enhancement (PCR 244 released 9/30)</a:t>
            </a:r>
          </a:p>
          <a:p>
            <a:r>
              <a:rPr lang="en-US" sz="1900" dirty="0">
                <a:latin typeface="+mn-lt"/>
              </a:rPr>
              <a:t>Two Factor Authentication Enhancement (PCR 243 released 10/22)</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30BFDEF-0594-4F7E-9200-A241EC9AABC7}"/>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30</a:t>
            </a:fld>
            <a:endParaRPr kumimoji="0" lang="en-US" sz="1400" b="1" i="0" u="none" strike="noStrike" kern="0" cap="none" spc="0" normalizeH="0" baseline="0" noProof="0" dirty="0">
              <a:ln>
                <a:noFill/>
              </a:ln>
              <a:solidFill>
                <a:srgbClr val="FFFFFF"/>
              </a:solidFill>
              <a:effectLst/>
              <a:uLnTx/>
              <a:uFillTx/>
            </a:endParaRPr>
          </a:p>
        </p:txBody>
      </p:sp>
      <p:pic>
        <p:nvPicPr>
          <p:cNvPr id="12" name="Picture 11">
            <a:extLst>
              <a:ext uri="{FF2B5EF4-FFF2-40B4-BE49-F238E27FC236}">
                <a16:creationId xmlns:a16="http://schemas.microsoft.com/office/drawing/2014/main" id="{8FA9AFD6-074A-4185-BC10-08183B95C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548877"/>
            <a:ext cx="2466975" cy="1641659"/>
          </a:xfrm>
          <a:prstGeom prst="rect">
            <a:avLst/>
          </a:prstGeom>
        </p:spPr>
      </p:pic>
    </p:spTree>
    <p:extLst>
      <p:ext uri="{BB962C8B-B14F-4D97-AF65-F5344CB8AC3E}">
        <p14:creationId xmlns:p14="http://schemas.microsoft.com/office/powerpoint/2010/main" val="2764224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D5C9-8DB7-48B9-8E48-17F8C4F4BF46}"/>
              </a:ext>
            </a:extLst>
          </p:cNvPr>
          <p:cNvSpPr>
            <a:spLocks noGrp="1"/>
          </p:cNvSpPr>
          <p:nvPr>
            <p:ph type="title"/>
          </p:nvPr>
        </p:nvSpPr>
        <p:spPr/>
        <p:txBody>
          <a:bodyPr/>
          <a:lstStyle/>
          <a:p>
            <a:r>
              <a:rPr lang="en-US" dirty="0"/>
              <a:t>What’s Coming Next</a:t>
            </a:r>
          </a:p>
        </p:txBody>
      </p:sp>
      <p:sp>
        <p:nvSpPr>
          <p:cNvPr id="8" name="Content Placeholder 7">
            <a:extLst>
              <a:ext uri="{FF2B5EF4-FFF2-40B4-BE49-F238E27FC236}">
                <a16:creationId xmlns:a16="http://schemas.microsoft.com/office/drawing/2014/main" id="{DD669917-40A0-4046-B36E-3412EE3BEE17}"/>
              </a:ext>
            </a:extLst>
          </p:cNvPr>
          <p:cNvSpPr>
            <a:spLocks noGrp="1"/>
          </p:cNvSpPr>
          <p:nvPr>
            <p:ph idx="1"/>
          </p:nvPr>
        </p:nvSpPr>
        <p:spPr/>
        <p:txBody>
          <a:bodyPr>
            <a:normAutofit/>
          </a:bodyPr>
          <a:lstStyle/>
          <a:p>
            <a:r>
              <a:rPr lang="en-US" sz="1400" dirty="0">
                <a:latin typeface="+mn-lt"/>
              </a:rPr>
              <a:t>Annual Maintenance Weekend of 3 December 2022</a:t>
            </a:r>
          </a:p>
          <a:p>
            <a:pPr lvl="2"/>
            <a:r>
              <a:rPr lang="en-US" sz="1400" dirty="0">
                <a:latin typeface="+mn-lt"/>
              </a:rPr>
              <a:t>LACS &amp; NCOA Processing</a:t>
            </a:r>
          </a:p>
          <a:p>
            <a:pPr lvl="2"/>
            <a:r>
              <a:rPr lang="en-US" sz="1400" dirty="0">
                <a:latin typeface="+mn-lt"/>
              </a:rPr>
              <a:t>Inactivating entities with no subscriber cross reference</a:t>
            </a:r>
          </a:p>
          <a:p>
            <a:pPr lvl="2"/>
            <a:r>
              <a:rPr lang="en-US" sz="1400" dirty="0">
                <a:latin typeface="+mn-lt"/>
              </a:rPr>
              <a:t>City/State Review</a:t>
            </a:r>
          </a:p>
          <a:p>
            <a:pPr lvl="2"/>
            <a:r>
              <a:rPr lang="en-US" sz="1400" dirty="0">
                <a:latin typeface="+mn-lt"/>
              </a:rPr>
              <a:t>Address Standardization Update </a:t>
            </a:r>
          </a:p>
          <a:p>
            <a:pPr lvl="2"/>
            <a:r>
              <a:rPr lang="en-US" sz="1400" dirty="0">
                <a:latin typeface="+mn-lt"/>
              </a:rPr>
              <a:t>Annual Deduplication (Weekend of 17 December 2022)</a:t>
            </a:r>
          </a:p>
          <a:p>
            <a:r>
              <a:rPr lang="en-US" sz="1400" dirty="0">
                <a:latin typeface="+mn-lt"/>
              </a:rPr>
              <a:t>AGIIS Product Directory Enhancement </a:t>
            </a:r>
          </a:p>
          <a:p>
            <a:pPr lvl="1"/>
            <a:r>
              <a:rPr lang="en-US" sz="1400" dirty="0">
                <a:latin typeface="+mn-lt"/>
              </a:rPr>
              <a:t>Result of </a:t>
            </a:r>
            <a:r>
              <a:rPr lang="en-US" sz="1400" dirty="0">
                <a:latin typeface="+mn-lt"/>
                <a:ea typeface="Calibri" panose="020F0502020204030204" pitchFamily="34" charset="0"/>
              </a:rPr>
              <a:t>Crop Protection Product Guidelines </a:t>
            </a:r>
            <a:r>
              <a:rPr lang="en-US" sz="1400" dirty="0">
                <a:latin typeface="+mn-lt"/>
              </a:rPr>
              <a:t>Working Group 16 (WG16)</a:t>
            </a:r>
          </a:p>
          <a:p>
            <a:r>
              <a:rPr lang="en-US" sz="1400" dirty="0">
                <a:latin typeface="+mn-lt"/>
              </a:rPr>
              <a:t>API Implementation Discovery</a:t>
            </a:r>
          </a:p>
          <a:p>
            <a:pPr lvl="1"/>
            <a:r>
              <a:rPr lang="en-US" sz="1400" dirty="0">
                <a:latin typeface="+mn-lt"/>
              </a:rPr>
              <a:t>Understanding Current Subscriber API Usage and Needs</a:t>
            </a:r>
          </a:p>
          <a:p>
            <a:pPr lvl="1"/>
            <a:r>
              <a:rPr lang="en-US" sz="1400" dirty="0">
                <a:latin typeface="+mn-lt"/>
              </a:rPr>
              <a:t>Understanding Future API Usage and Needs </a:t>
            </a:r>
          </a:p>
          <a:p>
            <a:r>
              <a:rPr lang="en-US" sz="1400" dirty="0">
                <a:latin typeface="+mn-lt"/>
              </a:rPr>
              <a:t>Subscriber Enhancements are always welcome</a:t>
            </a:r>
          </a:p>
          <a:p>
            <a:endParaRPr lang="en-US" sz="1600" dirty="0"/>
          </a:p>
          <a:p>
            <a:endParaRPr lang="en-US" sz="1600" dirty="0"/>
          </a:p>
          <a:p>
            <a:endParaRPr lang="en-US" sz="1400" dirty="0"/>
          </a:p>
          <a:p>
            <a:endParaRPr lang="en-US" sz="14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30BFDEF-0594-4F7E-9200-A241EC9AABC7}"/>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31</a:t>
            </a:fld>
            <a:endParaRPr kumimoji="0" lang="en-US" sz="1400" b="1" i="0" u="none" strike="noStrike" kern="0" cap="none" spc="0" normalizeH="0" baseline="0" noProof="0" dirty="0">
              <a:ln>
                <a:noFill/>
              </a:ln>
              <a:solidFill>
                <a:srgbClr val="FFFFFF"/>
              </a:solidFill>
              <a:effectLst/>
              <a:uLnTx/>
              <a:uFillTx/>
            </a:endParaRPr>
          </a:p>
        </p:txBody>
      </p:sp>
      <p:pic>
        <p:nvPicPr>
          <p:cNvPr id="5" name="Picture 4">
            <a:extLst>
              <a:ext uri="{FF2B5EF4-FFF2-40B4-BE49-F238E27FC236}">
                <a16:creationId xmlns:a16="http://schemas.microsoft.com/office/drawing/2014/main" id="{FBE12921-4DD3-4EA0-9865-367E677D5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312" y="648033"/>
            <a:ext cx="2619375" cy="1743075"/>
          </a:xfrm>
          <a:prstGeom prst="rect">
            <a:avLst/>
          </a:prstGeom>
        </p:spPr>
      </p:pic>
    </p:spTree>
    <p:extLst>
      <p:ext uri="{BB962C8B-B14F-4D97-AF65-F5344CB8AC3E}">
        <p14:creationId xmlns:p14="http://schemas.microsoft.com/office/powerpoint/2010/main" val="2126713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Continuous Improvement Process</a:t>
            </a:r>
          </a:p>
        </p:txBody>
      </p:sp>
      <p:sp>
        <p:nvSpPr>
          <p:cNvPr id="3" name="Content Placeholder 2"/>
          <p:cNvSpPr>
            <a:spLocks noGrp="1"/>
          </p:cNvSpPr>
          <p:nvPr>
            <p:ph idx="1"/>
          </p:nvPr>
        </p:nvSpPr>
        <p:spPr/>
        <p:txBody>
          <a:bodyPr/>
          <a:lstStyle/>
          <a:p>
            <a:r>
              <a:rPr lang="en-US" sz="2000" dirty="0">
                <a:latin typeface="+mn-lt"/>
              </a:rPr>
              <a:t>Subscriber Input </a:t>
            </a:r>
          </a:p>
          <a:p>
            <a:pPr marL="0" indent="0">
              <a:buNone/>
            </a:pPr>
            <a:endParaRPr lang="en-US" sz="2000" dirty="0">
              <a:latin typeface="+mn-lt"/>
            </a:endParaRPr>
          </a:p>
          <a:p>
            <a:r>
              <a:rPr lang="en-US" sz="2000" dirty="0">
                <a:latin typeface="+mn-lt"/>
              </a:rPr>
              <a:t>Formal Request Process</a:t>
            </a:r>
          </a:p>
          <a:p>
            <a:endParaRPr lang="en-US" sz="2000" dirty="0">
              <a:latin typeface="+mn-lt"/>
            </a:endParaRPr>
          </a:p>
          <a:p>
            <a:r>
              <a:rPr lang="en-US" sz="2000" dirty="0">
                <a:latin typeface="+mn-lt"/>
              </a:rPr>
              <a:t>Directory Oversight Committee</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E3A8B2-84D3-49A8-8E03-921EE22FAEA7}" type="slidenum">
              <a:rPr lang="en-US" smtClean="0"/>
              <a:pPr/>
              <a:t>32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050" y="1257300"/>
            <a:ext cx="2833688" cy="1700213"/>
          </a:xfrm>
          <a:prstGeom prst="rect">
            <a:avLst/>
          </a:prstGeom>
        </p:spPr>
      </p:pic>
    </p:spTree>
    <p:extLst>
      <p:ext uri="{BB962C8B-B14F-4D97-AF65-F5344CB8AC3E}">
        <p14:creationId xmlns:p14="http://schemas.microsoft.com/office/powerpoint/2010/main" val="297030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AGIIS Support</a:t>
            </a:r>
          </a:p>
        </p:txBody>
      </p:sp>
      <p:sp>
        <p:nvSpPr>
          <p:cNvPr id="3" name="Content Placeholder 2"/>
          <p:cNvSpPr>
            <a:spLocks noGrp="1"/>
          </p:cNvSpPr>
          <p:nvPr>
            <p:ph idx="1"/>
          </p:nvPr>
        </p:nvSpPr>
        <p:spPr/>
        <p:txBody>
          <a:bodyPr>
            <a:normAutofit fontScale="85000" lnSpcReduction="20000"/>
          </a:bodyPr>
          <a:lstStyle/>
          <a:p>
            <a:r>
              <a:rPr lang="en-US" sz="1950" dirty="0"/>
              <a:t>AgGateway Newsletter</a:t>
            </a:r>
          </a:p>
          <a:p>
            <a:r>
              <a:rPr lang="en-US" sz="1950" dirty="0"/>
              <a:t>AgGateway Website</a:t>
            </a:r>
          </a:p>
          <a:p>
            <a:r>
              <a:rPr lang="en-US" sz="1950" dirty="0"/>
              <a:t>White Papers</a:t>
            </a:r>
          </a:p>
          <a:p>
            <a:pPr lvl="1"/>
            <a:r>
              <a:rPr lang="en-US" sz="1650" dirty="0"/>
              <a:t>AGIIS Duplicate Prevention</a:t>
            </a:r>
          </a:p>
          <a:p>
            <a:pPr lvl="1"/>
            <a:r>
              <a:rPr lang="en-US" sz="1650" dirty="0"/>
              <a:t>AGIIS Entity Synchronization</a:t>
            </a:r>
          </a:p>
          <a:p>
            <a:pPr lvl="1"/>
            <a:r>
              <a:rPr lang="en-US" sz="1650" dirty="0"/>
              <a:t>AGIIS Product Synchronization</a:t>
            </a:r>
          </a:p>
          <a:p>
            <a:pPr lvl="1"/>
            <a:r>
              <a:rPr lang="en-US" sz="1650" dirty="0"/>
              <a:t>AGIIS Fact Sheet</a:t>
            </a:r>
          </a:p>
          <a:p>
            <a:r>
              <a:rPr lang="en-US" sz="1950" dirty="0"/>
              <a:t>Training</a:t>
            </a:r>
          </a:p>
          <a:p>
            <a:pPr lvl="1"/>
            <a:r>
              <a:rPr lang="en-US" sz="1650" dirty="0"/>
              <a:t>Web Meetings</a:t>
            </a:r>
          </a:p>
          <a:p>
            <a:pPr lvl="1"/>
            <a:r>
              <a:rPr lang="en-US" sz="1650" dirty="0"/>
              <a:t>Project Support</a:t>
            </a:r>
          </a:p>
          <a:p>
            <a:r>
              <a:rPr lang="en-US" sz="1950" dirty="0">
                <a:cs typeface="Calibri" pitchFamily="34" charset="0"/>
              </a:rPr>
              <a:t>Tutorials </a:t>
            </a:r>
          </a:p>
          <a:p>
            <a:pPr lvl="1"/>
            <a:r>
              <a:rPr lang="en-US" dirty="0">
                <a:cs typeface="Calibri" pitchFamily="34" charset="0"/>
              </a:rPr>
              <a:t>Covers – General overview, Entities, Products, Admin</a:t>
            </a:r>
          </a:p>
          <a:p>
            <a:r>
              <a:rPr lang="en-US" sz="1950" dirty="0">
                <a:cs typeface="Calibri" pitchFamily="34" charset="0"/>
              </a:rPr>
              <a:t>Member Services</a:t>
            </a:r>
          </a:p>
          <a:p>
            <a:pPr lvl="1"/>
            <a:r>
              <a:rPr lang="en-US" sz="1575" dirty="0"/>
              <a:t>866-251-8618 or </a:t>
            </a:r>
            <a:r>
              <a:rPr lang="en-US" sz="1575" dirty="0">
                <a:hlinkClick r:id="rId3"/>
              </a:rPr>
              <a:t>Member.Services@AgGateway.org</a:t>
            </a:r>
            <a:endParaRPr lang="en-US" sz="1575" dirty="0"/>
          </a:p>
          <a:p>
            <a:pPr lvl="1"/>
            <a:endParaRPr lang="en-US" dirty="0">
              <a:cs typeface="Calibri" pitchFamily="34" charset="0"/>
            </a:endParaRPr>
          </a:p>
          <a:p>
            <a:pPr marL="0" indent="0">
              <a:buNone/>
            </a:pPr>
            <a:endParaRPr lang="en-US" dirty="0"/>
          </a:p>
          <a:p>
            <a:endParaRPr lang="en-US" dirty="0"/>
          </a:p>
          <a:p>
            <a:pPr lvl="1"/>
            <a:endParaRPr lang="en-US" dirty="0"/>
          </a:p>
          <a:p>
            <a:pPr lvl="1"/>
            <a:endParaRPr lang="en-US" dirty="0"/>
          </a:p>
          <a:p>
            <a:pPr lvl="1"/>
            <a:endParaRPr lang="en-US" dirty="0"/>
          </a:p>
          <a:p>
            <a:pPr lvl="1"/>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E3A8B2-84D3-49A8-8E03-921EE22FAEA7}" type="slidenum">
              <a:rPr lang="en-US" smtClean="0"/>
              <a:pPr/>
              <a:t>33</a:t>
            </a:fld>
            <a:endParaRPr lang="en-US" dirty="0"/>
          </a:p>
        </p:txBody>
      </p:sp>
      <p:pic>
        <p:nvPicPr>
          <p:cNvPr id="5" name="Picture 4"/>
          <p:cNvPicPr>
            <a:picLocks noChangeAspect="1"/>
          </p:cNvPicPr>
          <p:nvPr/>
        </p:nvPicPr>
        <p:blipFill>
          <a:blip r:embed="rId4"/>
          <a:stretch>
            <a:fillRect/>
          </a:stretch>
        </p:blipFill>
        <p:spPr>
          <a:xfrm>
            <a:off x="6000750" y="571500"/>
            <a:ext cx="1457143" cy="1892857"/>
          </a:xfrm>
          <a:prstGeom prst="rect">
            <a:avLst/>
          </a:prstGeom>
        </p:spPr>
      </p:pic>
    </p:spTree>
    <p:extLst>
      <p:ext uri="{BB962C8B-B14F-4D97-AF65-F5344CB8AC3E}">
        <p14:creationId xmlns:p14="http://schemas.microsoft.com/office/powerpoint/2010/main" val="3578530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84735" y="2457451"/>
            <a:ext cx="5829300" cy="1143000"/>
          </a:xfrm>
        </p:spPr>
        <p:txBody>
          <a:bodyPr/>
          <a:lstStyle/>
          <a:p>
            <a:r>
              <a:rPr lang="en-US" dirty="0"/>
              <a:t>Thank You!</a:t>
            </a:r>
          </a:p>
        </p:txBody>
      </p:sp>
      <p:sp>
        <p:nvSpPr>
          <p:cNvPr id="6" name="Text Placeholder 5"/>
          <p:cNvSpPr>
            <a:spLocks noGrp="1"/>
          </p:cNvSpPr>
          <p:nvPr>
            <p:ph type="body" idx="1"/>
          </p:nvPr>
        </p:nvSpPr>
        <p:spPr>
          <a:xfrm>
            <a:off x="1691640" y="3486150"/>
            <a:ext cx="5829300" cy="800100"/>
          </a:xfrm>
        </p:spPr>
        <p:txBody>
          <a:bodyPr>
            <a:normAutofit fontScale="55000" lnSpcReduction="20000"/>
          </a:bodyPr>
          <a:lstStyle/>
          <a:p>
            <a:pPr>
              <a:lnSpc>
                <a:spcPct val="120000"/>
              </a:lnSpc>
              <a:spcBef>
                <a:spcPts val="0"/>
              </a:spcBef>
              <a:spcAft>
                <a:spcPts val="450"/>
              </a:spcAft>
            </a:pPr>
            <a:r>
              <a:rPr lang="en-US" dirty="0"/>
              <a:t>For additional information:  </a:t>
            </a:r>
            <a:r>
              <a:rPr lang="en-US" dirty="0">
                <a:hlinkClick r:id="rId3"/>
              </a:rPr>
              <a:t>www.aggateway.org</a:t>
            </a:r>
            <a:endParaRPr lang="en-US" dirty="0"/>
          </a:p>
          <a:p>
            <a:pPr>
              <a:lnSpc>
                <a:spcPct val="120000"/>
              </a:lnSpc>
              <a:spcBef>
                <a:spcPts val="0"/>
              </a:spcBef>
              <a:spcAft>
                <a:spcPts val="450"/>
              </a:spcAft>
            </a:pPr>
            <a:r>
              <a:rPr lang="en-US" dirty="0"/>
              <a:t>Member Services at 866-251-8618 or </a:t>
            </a:r>
            <a:r>
              <a:rPr lang="en-US" dirty="0">
                <a:hlinkClick r:id="rId4"/>
              </a:rPr>
              <a:t>Member.Services@AgGateway.org</a:t>
            </a:r>
            <a:endParaRPr lang="en-US" dirty="0"/>
          </a:p>
          <a:p>
            <a:pPr>
              <a:lnSpc>
                <a:spcPct val="120000"/>
              </a:lnSpc>
              <a:spcBef>
                <a:spcPts val="0"/>
              </a:spcBef>
              <a:spcAft>
                <a:spcPts val="450"/>
              </a:spcAft>
            </a:pPr>
            <a:r>
              <a:rPr lang="en-US" dirty="0"/>
              <a:t>Josh Wall, AGIIS Product Manager, AgGateway at 913-620-8434 </a:t>
            </a:r>
          </a:p>
          <a:p>
            <a:pPr>
              <a:lnSpc>
                <a:spcPct val="120000"/>
              </a:lnSpc>
              <a:spcBef>
                <a:spcPts val="0"/>
              </a:spcBef>
              <a:spcAft>
                <a:spcPts val="450"/>
              </a:spcAft>
            </a:pPr>
            <a:endParaRPr lang="en-US" dirty="0"/>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34</a:t>
            </a:fld>
            <a:endParaRPr lang="en-US" dirty="0"/>
          </a:p>
        </p:txBody>
      </p:sp>
    </p:spTree>
    <p:extLst>
      <p:ext uri="{BB962C8B-B14F-4D97-AF65-F5344CB8AC3E}">
        <p14:creationId xmlns:p14="http://schemas.microsoft.com/office/powerpoint/2010/main" val="35163258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normAutofit/>
          </a:bodyPr>
          <a:lstStyle/>
          <a:p>
            <a:r>
              <a:rPr lang="en-US" sz="3600" dirty="0">
                <a:latin typeface="Georgia" pitchFamily="18" charset="0"/>
              </a:rPr>
              <a:t>Why AGIIS ? </a:t>
            </a:r>
          </a:p>
        </p:txBody>
      </p:sp>
      <p:sp>
        <p:nvSpPr>
          <p:cNvPr id="46083" name="Rectangle 3"/>
          <p:cNvSpPr>
            <a:spLocks noGrp="1"/>
          </p:cNvSpPr>
          <p:nvPr>
            <p:ph idx="1"/>
          </p:nvPr>
        </p:nvSpPr>
        <p:spPr>
          <a:xfrm>
            <a:off x="457200" y="1257300"/>
            <a:ext cx="8229600" cy="3657600"/>
          </a:xfrm>
        </p:spPr>
        <p:txBody>
          <a:bodyPr>
            <a:normAutofit/>
          </a:bodyPr>
          <a:lstStyle/>
          <a:p>
            <a:r>
              <a:rPr lang="en-US" sz="2000" dirty="0">
                <a:latin typeface="Calibri" pitchFamily="34" charset="0"/>
                <a:cs typeface="Calibri" pitchFamily="34" charset="0"/>
              </a:rPr>
              <a:t>Regulatory Environment</a:t>
            </a:r>
          </a:p>
          <a:p>
            <a:r>
              <a:rPr lang="en-US" sz="2000" dirty="0">
                <a:latin typeface="Calibri" pitchFamily="34" charset="0"/>
                <a:cs typeface="Calibri" pitchFamily="34" charset="0"/>
              </a:rPr>
              <a:t>Consumer Interests</a:t>
            </a:r>
          </a:p>
          <a:p>
            <a:r>
              <a:rPr lang="en-US" sz="2000" dirty="0">
                <a:latin typeface="Calibri" pitchFamily="34" charset="0"/>
                <a:cs typeface="Calibri" pitchFamily="34" charset="0"/>
              </a:rPr>
              <a:t>Consolidation</a:t>
            </a:r>
          </a:p>
          <a:p>
            <a:r>
              <a:rPr lang="en-US" sz="2000" dirty="0">
                <a:latin typeface="Calibri" pitchFamily="34" charset="0"/>
                <a:cs typeface="Calibri" pitchFamily="34" charset="0"/>
              </a:rPr>
              <a:t>Shifting Markets and Value</a:t>
            </a:r>
          </a:p>
          <a:p>
            <a:r>
              <a:rPr lang="en-US" sz="2000" dirty="0">
                <a:latin typeface="Calibri" pitchFamily="34" charset="0"/>
                <a:cs typeface="Calibri" pitchFamily="34" charset="0"/>
              </a:rPr>
              <a:t>Consistent Standard Identification </a:t>
            </a:r>
          </a:p>
          <a:p>
            <a:r>
              <a:rPr lang="en-US" sz="2000" dirty="0">
                <a:latin typeface="Calibri" pitchFamily="34" charset="0"/>
                <a:cs typeface="Calibri" pitchFamily="34" charset="0"/>
              </a:rPr>
              <a:t>Information Exchange</a:t>
            </a:r>
          </a:p>
          <a:p>
            <a:endParaRPr lang="en-US" sz="1950" dirty="0">
              <a:latin typeface="Calibri" pitchFamily="34" charset="0"/>
              <a:cs typeface="Calibri" pitchFamily="34" charset="0"/>
            </a:endParaRPr>
          </a:p>
        </p:txBody>
      </p:sp>
      <p:sp>
        <p:nvSpPr>
          <p:cNvPr id="4" name="Slide Number Placeholder 5"/>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ADE3A8B2-84D3-49A8-8E03-921EE22FAEA7}" type="slidenum">
              <a:rPr lang="en-US" smtClean="0"/>
              <a:pPr lvl="1"/>
              <a:t>4</a:t>
            </a:fld>
            <a:endParaRPr lang="en-US"/>
          </a:p>
        </p:txBody>
      </p:sp>
      <p:pic>
        <p:nvPicPr>
          <p:cNvPr id="3" name="Picture 2">
            <a:extLst>
              <a:ext uri="{FF2B5EF4-FFF2-40B4-BE49-F238E27FC236}">
                <a16:creationId xmlns:a16="http://schemas.microsoft.com/office/drawing/2014/main" id="{7D90EFBB-9A40-4AC5-9D1D-6D7F5C644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50" y="1028700"/>
            <a:ext cx="2571750" cy="1428750"/>
          </a:xfrm>
          <a:prstGeom prst="rect">
            <a:avLst/>
          </a:prstGeom>
        </p:spPr>
      </p:pic>
    </p:spTree>
    <p:extLst>
      <p:ext uri="{BB962C8B-B14F-4D97-AF65-F5344CB8AC3E}">
        <p14:creationId xmlns:p14="http://schemas.microsoft.com/office/powerpoint/2010/main" val="760717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AGIIS Identifiers – Provides Solutions</a:t>
            </a:r>
          </a:p>
        </p:txBody>
      </p:sp>
      <p:sp>
        <p:nvSpPr>
          <p:cNvPr id="46083" name="Rectangle 3"/>
          <p:cNvSpPr>
            <a:spLocks noGrp="1"/>
          </p:cNvSpPr>
          <p:nvPr>
            <p:ph idx="1"/>
          </p:nvPr>
        </p:nvSpPr>
        <p:spPr/>
        <p:txBody>
          <a:bodyPr>
            <a:normAutofit/>
          </a:bodyPr>
          <a:lstStyle/>
          <a:p>
            <a:r>
              <a:rPr lang="en-US" sz="1950" dirty="0">
                <a:latin typeface="Calibri" pitchFamily="34" charset="0"/>
                <a:cs typeface="Calibri" pitchFamily="34" charset="0"/>
              </a:rPr>
              <a:t>Sales Reporting </a:t>
            </a:r>
          </a:p>
          <a:p>
            <a:r>
              <a:rPr lang="en-US" sz="1950" dirty="0">
                <a:latin typeface="Calibri" pitchFamily="34" charset="0"/>
                <a:cs typeface="Calibri" pitchFamily="34" charset="0"/>
              </a:rPr>
              <a:t>Regulatory Compliance</a:t>
            </a:r>
          </a:p>
          <a:p>
            <a:r>
              <a:rPr lang="en-US" sz="1950" dirty="0">
                <a:latin typeface="Calibri" pitchFamily="34" charset="0"/>
                <a:cs typeface="Calibri" pitchFamily="34" charset="0"/>
              </a:rPr>
              <a:t>Supply Chain eConnectivity</a:t>
            </a:r>
          </a:p>
          <a:p>
            <a:r>
              <a:rPr lang="en-US" sz="1950" dirty="0">
                <a:latin typeface="Calibri" pitchFamily="34" charset="0"/>
                <a:cs typeface="Calibri" pitchFamily="34" charset="0"/>
              </a:rPr>
              <a:t>Precision Ag Field Operations</a:t>
            </a:r>
          </a:p>
          <a:p>
            <a:r>
              <a:rPr lang="en-US" sz="1950" dirty="0">
                <a:latin typeface="Calibri" pitchFamily="34" charset="0"/>
                <a:cs typeface="Calibri" pitchFamily="34" charset="0"/>
              </a:rPr>
              <a:t>Business Analysis</a:t>
            </a:r>
          </a:p>
          <a:p>
            <a:r>
              <a:rPr lang="en-US" sz="1950" dirty="0">
                <a:latin typeface="Calibri" pitchFamily="34" charset="0"/>
                <a:cs typeface="Calibri" pitchFamily="34" charset="0"/>
              </a:rPr>
              <a:t>Connecting the Industry Together</a:t>
            </a:r>
          </a:p>
          <a:p>
            <a:endParaRPr lang="en-US" sz="1950" dirty="0">
              <a:latin typeface="Calibri" pitchFamily="34" charset="0"/>
              <a:cs typeface="Calibri" pitchFamily="34" charset="0"/>
            </a:endParaRPr>
          </a:p>
        </p:txBody>
      </p:sp>
      <p:sp>
        <p:nvSpPr>
          <p:cNvPr id="4" name="Slide Number Placeholder 5"/>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fld id="{ADE3A8B2-84D3-49A8-8E03-921EE22FAEA7}" type="slidenum">
              <a:rPr lang="en-US" smtClean="0"/>
              <a:pPr lvl="1"/>
              <a:t>5</a:t>
            </a:fld>
            <a:endParaRPr lang="en-US"/>
          </a:p>
        </p:txBody>
      </p:sp>
      <p:pic>
        <p:nvPicPr>
          <p:cNvPr id="5" name="Picture 4" descr="A picture containing text, sign, outdoor, street&#10;&#10;Description automatically generated">
            <a:extLst>
              <a:ext uri="{FF2B5EF4-FFF2-40B4-BE49-F238E27FC236}">
                <a16:creationId xmlns:a16="http://schemas.microsoft.com/office/drawing/2014/main" id="{BC80095C-A077-4278-A91B-B5149BF9B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368" y="1047750"/>
            <a:ext cx="2404672" cy="1600200"/>
          </a:xfrm>
          <a:prstGeom prst="rect">
            <a:avLst/>
          </a:prstGeom>
        </p:spPr>
      </p:pic>
    </p:spTree>
    <p:extLst>
      <p:ext uri="{BB962C8B-B14F-4D97-AF65-F5344CB8AC3E}">
        <p14:creationId xmlns:p14="http://schemas.microsoft.com/office/powerpoint/2010/main" val="26334304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z="3200" dirty="0"/>
              <a:t>AGIIS Industry Owned and Managed Database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9112131"/>
              </p:ext>
            </p:extLst>
          </p:nvPr>
        </p:nvGraphicFramePr>
        <p:xfrm>
          <a:off x="1371600" y="819150"/>
          <a:ext cx="6286500"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fld id="{ADE3A8B2-84D3-49A8-8E03-921EE22FAEA7}" type="slidenum">
              <a:rPr lang="en-US" smtClean="0"/>
              <a:pPr lvl="1">
                <a:defRPr/>
              </a:pPr>
              <a:t>6</a:t>
            </a:fld>
            <a:endParaRPr lang="en-US" dirty="0"/>
          </a:p>
        </p:txBody>
      </p:sp>
      <p:sp>
        <p:nvSpPr>
          <p:cNvPr id="25605" name="AutoShape 4"/>
          <p:cNvSpPr>
            <a:spLocks noChangeAspect="1" noChangeArrowheads="1" noTextEdit="1"/>
          </p:cNvSpPr>
          <p:nvPr/>
        </p:nvSpPr>
        <p:spPr bwMode="auto">
          <a:xfrm>
            <a:off x="1714500" y="1200150"/>
            <a:ext cx="1338263" cy="1325166"/>
          </a:xfrm>
          <a:prstGeom prst="rect">
            <a:avLst/>
          </a:prstGeom>
          <a:noFill/>
          <a:ln w="9525">
            <a:noFill/>
            <a:miter lim="800000"/>
            <a:headEnd/>
            <a:tailEnd/>
          </a:ln>
        </p:spPr>
        <p:txBody>
          <a:bodyPr/>
          <a:lstStyle/>
          <a:p>
            <a:endParaRPr lang="en-US" sz="1350" dirty="0"/>
          </a:p>
        </p:txBody>
      </p:sp>
      <p:sp>
        <p:nvSpPr>
          <p:cNvPr id="29" name="Rectangle 28"/>
          <p:cNvSpPr/>
          <p:nvPr/>
        </p:nvSpPr>
        <p:spPr>
          <a:xfrm>
            <a:off x="2114550" y="2514600"/>
            <a:ext cx="1657350" cy="715581"/>
          </a:xfrm>
          <a:prstGeom prst="rect">
            <a:avLst/>
          </a:prstGeom>
          <a:noFill/>
        </p:spPr>
        <p:txBody>
          <a:bodyPr>
            <a:spAutoFit/>
          </a:bodyPr>
          <a:lstStyle/>
          <a:p>
            <a:pPr algn="ctr">
              <a:defRPr/>
            </a:pPr>
            <a:r>
              <a:rPr lang="en-US" sz="405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AGIIS</a:t>
            </a:r>
          </a:p>
        </p:txBody>
      </p:sp>
    </p:spTree>
    <p:extLst>
      <p:ext uri="{BB962C8B-B14F-4D97-AF65-F5344CB8AC3E}">
        <p14:creationId xmlns:p14="http://schemas.microsoft.com/office/powerpoint/2010/main" val="40029996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250C-8F98-4CA7-885B-20A81E4B1E15}"/>
              </a:ext>
            </a:extLst>
          </p:cNvPr>
          <p:cNvSpPr>
            <a:spLocks noGrp="1"/>
          </p:cNvSpPr>
          <p:nvPr>
            <p:ph type="title"/>
          </p:nvPr>
        </p:nvSpPr>
        <p:spPr/>
        <p:txBody>
          <a:bodyPr/>
          <a:lstStyle/>
          <a:p>
            <a:r>
              <a:rPr lang="en-US" dirty="0"/>
              <a:t>AGIIS Snapshot</a:t>
            </a:r>
          </a:p>
        </p:txBody>
      </p:sp>
      <p:sp>
        <p:nvSpPr>
          <p:cNvPr id="3" name="Content Placeholder 2">
            <a:extLst>
              <a:ext uri="{FF2B5EF4-FFF2-40B4-BE49-F238E27FC236}">
                <a16:creationId xmlns:a16="http://schemas.microsoft.com/office/drawing/2014/main" id="{8B2DD94B-2E4F-4513-A25A-C58688C93FE1}"/>
              </a:ext>
            </a:extLst>
          </p:cNvPr>
          <p:cNvSpPr>
            <a:spLocks noGrp="1"/>
          </p:cNvSpPr>
          <p:nvPr>
            <p:ph idx="1"/>
          </p:nvPr>
        </p:nvSpPr>
        <p:spPr>
          <a:xfrm>
            <a:off x="838200" y="1276350"/>
            <a:ext cx="8229600" cy="3394472"/>
          </a:xfrm>
        </p:spPr>
        <p:txBody>
          <a:bodyPr>
            <a:normAutofit/>
          </a:bodyPr>
          <a:lstStyle/>
          <a:p>
            <a:pPr marL="0" indent="0">
              <a:buNone/>
            </a:pPr>
            <a:r>
              <a:rPr lang="en-US" sz="2000" dirty="0">
                <a:latin typeface="+mn-lt"/>
              </a:rPr>
              <a:t>As of November 7, 2022</a:t>
            </a:r>
          </a:p>
          <a:p>
            <a:r>
              <a:rPr lang="en-US" sz="2000" b="1" dirty="0">
                <a:solidFill>
                  <a:srgbClr val="1F497D"/>
                </a:solidFill>
                <a:latin typeface="+mn-lt"/>
              </a:rPr>
              <a:t>5.6 Million </a:t>
            </a:r>
            <a:r>
              <a:rPr lang="en-US" sz="2000" dirty="0">
                <a:latin typeface="+mn-lt"/>
              </a:rPr>
              <a:t>Active Entities (GLNs)</a:t>
            </a:r>
          </a:p>
          <a:p>
            <a:r>
              <a:rPr lang="en-US" sz="2000" b="1" dirty="0">
                <a:solidFill>
                  <a:srgbClr val="1F497D"/>
                </a:solidFill>
                <a:latin typeface="+mn-lt"/>
              </a:rPr>
              <a:t>240,498</a:t>
            </a:r>
            <a:r>
              <a:rPr lang="en-US" sz="2000" dirty="0">
                <a:latin typeface="+mn-lt"/>
              </a:rPr>
              <a:t> Products (GTINs) </a:t>
            </a:r>
          </a:p>
          <a:p>
            <a:r>
              <a:rPr lang="en-US" sz="2000" b="1" dirty="0">
                <a:solidFill>
                  <a:srgbClr val="1F497D"/>
                </a:solidFill>
                <a:latin typeface="+mn-lt"/>
              </a:rPr>
              <a:t>672,151</a:t>
            </a:r>
            <a:r>
              <a:rPr lang="en-US" sz="2000" dirty="0">
                <a:latin typeface="+mn-lt"/>
              </a:rPr>
              <a:t> Licenses</a:t>
            </a:r>
          </a:p>
          <a:p>
            <a:r>
              <a:rPr lang="en-US" sz="2000" b="1" dirty="0">
                <a:solidFill>
                  <a:schemeClr val="tx2"/>
                </a:solidFill>
                <a:latin typeface="+mn-lt"/>
              </a:rPr>
              <a:t>142</a:t>
            </a:r>
            <a:r>
              <a:rPr lang="en-US" sz="2000" dirty="0">
                <a:latin typeface="+mn-lt"/>
              </a:rPr>
              <a:t> Subscribers</a:t>
            </a:r>
          </a:p>
        </p:txBody>
      </p:sp>
    </p:spTree>
    <p:extLst>
      <p:ext uri="{BB962C8B-B14F-4D97-AF65-F5344CB8AC3E}">
        <p14:creationId xmlns:p14="http://schemas.microsoft.com/office/powerpoint/2010/main" val="4206507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How does it work?  </a:t>
            </a:r>
          </a:p>
        </p:txBody>
      </p:sp>
      <p:sp>
        <p:nvSpPr>
          <p:cNvPr id="5" name="Text Placeholder 4"/>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8</a:t>
            </a:fld>
            <a:endParaRPr lang="en-US" dirty="0"/>
          </a:p>
        </p:txBody>
      </p:sp>
      <p:pic>
        <p:nvPicPr>
          <p:cNvPr id="6" name="Picture 5" descr="AGIIS-logo.jpg"/>
          <p:cNvPicPr>
            <a:picLocks noChangeAspect="1"/>
          </p:cNvPicPr>
          <p:nvPr/>
        </p:nvPicPr>
        <p:blipFill>
          <a:blip r:embed="rId3" cstate="print"/>
          <a:stretch>
            <a:fillRect/>
          </a:stretch>
        </p:blipFill>
        <p:spPr>
          <a:xfrm>
            <a:off x="3048000" y="1657350"/>
            <a:ext cx="2507759" cy="790857"/>
          </a:xfrm>
          <a:prstGeom prst="rect">
            <a:avLst/>
          </a:prstGeom>
        </p:spPr>
      </p:pic>
    </p:spTree>
    <p:extLst>
      <p:ext uri="{BB962C8B-B14F-4D97-AF65-F5344CB8AC3E}">
        <p14:creationId xmlns:p14="http://schemas.microsoft.com/office/powerpoint/2010/main" val="23379381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Subscribing to AGIIS	</a:t>
            </a:r>
          </a:p>
        </p:txBody>
      </p:sp>
      <p:sp>
        <p:nvSpPr>
          <p:cNvPr id="5" name="Content Placeholder 4"/>
          <p:cNvSpPr>
            <a:spLocks noGrp="1"/>
          </p:cNvSpPr>
          <p:nvPr>
            <p:ph idx="1"/>
          </p:nvPr>
        </p:nvSpPr>
        <p:spPr/>
        <p:txBody>
          <a:bodyPr>
            <a:normAutofit lnSpcReduction="10000"/>
          </a:bodyPr>
          <a:lstStyle/>
          <a:p>
            <a:r>
              <a:rPr lang="en-US" sz="1950" dirty="0">
                <a:latin typeface="Calibri" pitchFamily="34" charset="0"/>
                <a:cs typeface="Calibri" pitchFamily="34" charset="0"/>
                <a:hlinkClick r:id="rId2"/>
              </a:rPr>
              <a:t>www.AgGateway.org</a:t>
            </a:r>
            <a:r>
              <a:rPr lang="en-US" sz="1950" dirty="0">
                <a:latin typeface="Calibri" pitchFamily="34" charset="0"/>
                <a:cs typeface="Calibri" pitchFamily="34" charset="0"/>
              </a:rPr>
              <a:t>	</a:t>
            </a:r>
          </a:p>
          <a:p>
            <a:pPr lvl="1"/>
            <a:r>
              <a:rPr lang="en-US" sz="1800" dirty="0">
                <a:latin typeface="Calibri" pitchFamily="34" charset="0"/>
                <a:cs typeface="Calibri" pitchFamily="34" charset="0"/>
              </a:rPr>
              <a:t>Click on “Join Us” and then “Subscribe to AGIIS”</a:t>
            </a:r>
            <a:br>
              <a:rPr lang="en-US" sz="1800" dirty="0">
                <a:latin typeface="Calibri" pitchFamily="34" charset="0"/>
                <a:cs typeface="Calibri" pitchFamily="34" charset="0"/>
              </a:rPr>
            </a:br>
            <a:endParaRPr lang="en-US" sz="1800" dirty="0">
              <a:latin typeface="Calibri" pitchFamily="34" charset="0"/>
              <a:cs typeface="Calibri" pitchFamily="34" charset="0"/>
            </a:endParaRPr>
          </a:p>
          <a:p>
            <a:pPr lvl="1"/>
            <a:r>
              <a:rPr lang="en-US" sz="1800" dirty="0">
                <a:latin typeface="Calibri" pitchFamily="34" charset="0"/>
                <a:cs typeface="Calibri" pitchFamily="34" charset="0"/>
              </a:rPr>
              <a:t>Download and sign the AGIIS Subscriber’s Agreement</a:t>
            </a:r>
          </a:p>
          <a:p>
            <a:pPr lvl="1"/>
            <a:endParaRPr lang="en-US" sz="1800" dirty="0">
              <a:latin typeface="Calibri" pitchFamily="34" charset="0"/>
              <a:cs typeface="Calibri" pitchFamily="34" charset="0"/>
            </a:endParaRPr>
          </a:p>
          <a:p>
            <a:pPr lvl="1"/>
            <a:r>
              <a:rPr lang="en-US" sz="1800" dirty="0">
                <a:latin typeface="Calibri" pitchFamily="34" charset="0"/>
                <a:cs typeface="Calibri" pitchFamily="34" charset="0"/>
              </a:rPr>
              <a:t>Download and complete the AGIIS Enrollment Form</a:t>
            </a:r>
          </a:p>
          <a:p>
            <a:pPr lvl="1"/>
            <a:endParaRPr lang="en-US" sz="1800" dirty="0">
              <a:latin typeface="Calibri" pitchFamily="34" charset="0"/>
              <a:cs typeface="Calibri" pitchFamily="34" charset="0"/>
            </a:endParaRPr>
          </a:p>
          <a:p>
            <a:pPr lvl="1"/>
            <a:r>
              <a:rPr lang="en-US" sz="1800" dirty="0">
                <a:latin typeface="Calibri" pitchFamily="34" charset="0"/>
                <a:cs typeface="Calibri" pitchFamily="34" charset="0"/>
              </a:rPr>
              <a:t>Email both forms to </a:t>
            </a:r>
            <a:r>
              <a:rPr lang="en-US" sz="1800" dirty="0">
                <a:latin typeface="Calibri" pitchFamily="34" charset="0"/>
                <a:cs typeface="Calibri" pitchFamily="34" charset="0"/>
                <a:hlinkClick r:id="rId3"/>
              </a:rPr>
              <a:t>Member.Services@AgGateway.org</a:t>
            </a:r>
            <a:endParaRPr lang="en-US" sz="1800" dirty="0">
              <a:latin typeface="Calibri" pitchFamily="34" charset="0"/>
              <a:cs typeface="Calibri" pitchFamily="34" charset="0"/>
            </a:endParaRPr>
          </a:p>
          <a:p>
            <a:pPr lvl="1"/>
            <a:endParaRPr lang="en-US" sz="1800" dirty="0">
              <a:latin typeface="Calibri" pitchFamily="34" charset="0"/>
              <a:cs typeface="Calibri" pitchFamily="34" charset="0"/>
            </a:endParaRPr>
          </a:p>
          <a:p>
            <a:pPr lvl="1"/>
            <a:r>
              <a:rPr lang="en-US" sz="1800" dirty="0">
                <a:latin typeface="Calibri" pitchFamily="34" charset="0"/>
                <a:cs typeface="Calibri" pitchFamily="34" charset="0"/>
              </a:rPr>
              <a:t>Member Services will complete initial user setup and your designated Subscriber Administrator will complete the set up for additional users in your organization</a:t>
            </a:r>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smtClean="0"/>
              <a:pPr>
                <a:defRPr/>
              </a:pPr>
              <a:t>9</a:t>
            </a:fld>
            <a:endParaRPr lang="en-US" dirty="0"/>
          </a:p>
        </p:txBody>
      </p:sp>
    </p:spTree>
    <p:extLst>
      <p:ext uri="{BB962C8B-B14F-4D97-AF65-F5344CB8AC3E}">
        <p14:creationId xmlns:p14="http://schemas.microsoft.com/office/powerpoint/2010/main" val="205140757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5759</TotalTime>
  <Words>2398</Words>
  <Application>Microsoft Office PowerPoint</Application>
  <PresentationFormat>On-screen Show (16:9)</PresentationFormat>
  <Paragraphs>421</Paragraphs>
  <Slides>34</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Cambria</vt:lpstr>
      <vt:lpstr>Georgia</vt:lpstr>
      <vt:lpstr>Times New Roman</vt:lpstr>
      <vt:lpstr>Verdana</vt:lpstr>
      <vt:lpstr>Custom Design</vt:lpstr>
      <vt:lpstr>AGIIS “101” Education Session</vt:lpstr>
      <vt:lpstr>Overview…</vt:lpstr>
      <vt:lpstr>Ag Industry Identification System (AGIIS) </vt:lpstr>
      <vt:lpstr>Why AGIIS ? </vt:lpstr>
      <vt:lpstr>AGIIS Identifiers – Provides Solutions</vt:lpstr>
      <vt:lpstr>AGIIS Industry Owned and Managed Database</vt:lpstr>
      <vt:lpstr>AGIIS Snapshot</vt:lpstr>
      <vt:lpstr>How does it work?  </vt:lpstr>
      <vt:lpstr>Subscribing to AGIIS </vt:lpstr>
      <vt:lpstr>About GS1 US</vt:lpstr>
      <vt:lpstr>Identify, Capture &amp; Share in the Supply Chain</vt:lpstr>
      <vt:lpstr>The Global Language of Business</vt:lpstr>
      <vt:lpstr>Where It All Starts</vt:lpstr>
      <vt:lpstr>Identify: Unique Identifiers</vt:lpstr>
      <vt:lpstr>What is being Identified?</vt:lpstr>
      <vt:lpstr>Capture: GS1 Data Carriers</vt:lpstr>
      <vt:lpstr>Share: GS1 Data Exchange</vt:lpstr>
      <vt:lpstr>Importance of Unique Identification</vt:lpstr>
      <vt:lpstr>AGIIS the Solution</vt:lpstr>
      <vt:lpstr>Entities in AGIIS</vt:lpstr>
      <vt:lpstr>Entity Basics</vt:lpstr>
      <vt:lpstr>Business Entity Data - Key Elements </vt:lpstr>
      <vt:lpstr>Entity Basics</vt:lpstr>
      <vt:lpstr>Entity Subsets</vt:lpstr>
      <vt:lpstr>AGIIS Entity Process</vt:lpstr>
      <vt:lpstr>Product in AGIIS</vt:lpstr>
      <vt:lpstr>Seed Product Data - Key Elements</vt:lpstr>
      <vt:lpstr>Product Process: Example</vt:lpstr>
      <vt:lpstr> The Value of Identification </vt:lpstr>
      <vt:lpstr>What’s New</vt:lpstr>
      <vt:lpstr>What’s Coming Next</vt:lpstr>
      <vt:lpstr>Continuous Improvement Process</vt:lpstr>
      <vt:lpstr>AGIIS Support</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Pollard</dc:creator>
  <cp:lastModifiedBy>Wall, Josh</cp:lastModifiedBy>
  <cp:revision>145</cp:revision>
  <cp:lastPrinted>2013-03-18T17:39:17Z</cp:lastPrinted>
  <dcterms:created xsi:type="dcterms:W3CDTF">2013-03-13T19:30:33Z</dcterms:created>
  <dcterms:modified xsi:type="dcterms:W3CDTF">2022-11-07T17:18:15Z</dcterms:modified>
</cp:coreProperties>
</file>