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8" r:id="rId2"/>
    <p:sldId id="436" r:id="rId3"/>
    <p:sldId id="414" r:id="rId4"/>
    <p:sldId id="486" r:id="rId5"/>
    <p:sldId id="487" r:id="rId6"/>
    <p:sldId id="488" r:id="rId7"/>
    <p:sldId id="459" r:id="rId8"/>
    <p:sldId id="443" r:id="rId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71500" autoAdjust="0"/>
  </p:normalViewPr>
  <p:slideViewPr>
    <p:cSldViewPr>
      <p:cViewPr varScale="1">
        <p:scale>
          <a:sx n="85" d="100"/>
          <a:sy n="85" d="100"/>
        </p:scale>
        <p:origin x="22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112AF-BEF8-497E-88B7-84326C335B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44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112AF-BEF8-497E-88B7-84326C335B1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0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112AF-BEF8-497E-88B7-84326C335B1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93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112AF-BEF8-497E-88B7-84326C335B1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67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112AF-BEF8-497E-88B7-84326C335B1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996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112AF-BEF8-497E-88B7-84326C335B1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13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000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7E5F-655F-4C44-ACC7-C7BD68DFF6BD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AgGateway_2c tagli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5" t="31360" r="18405" b="31656"/>
          <a:stretch>
            <a:fillRect/>
          </a:stretch>
        </p:blipFill>
        <p:spPr bwMode="auto">
          <a:xfrm>
            <a:off x="241919" y="381000"/>
            <a:ext cx="2882281" cy="1484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29B-562F-4A9D-BBBB-8FDB4AE9F548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425F-C5B6-41BD-8387-2B0CB2C7E58C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5C45-ED06-4203-933F-309AADF61639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420" y="2371725"/>
            <a:ext cx="7354887" cy="1285875"/>
          </a:xfrm>
        </p:spPr>
        <p:txBody>
          <a:bodyPr anchor="b">
            <a:normAutofit/>
          </a:bodyPr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3810000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68C3-C056-4107-B1EE-09CF3C264923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73221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AgGateway_2c tagli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5" t="31360" r="18405" b="31656"/>
          <a:stretch>
            <a:fillRect/>
          </a:stretch>
        </p:blipFill>
        <p:spPr bwMode="auto">
          <a:xfrm>
            <a:off x="228600" y="533400"/>
            <a:ext cx="340308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C94E-E704-45CA-B172-CB9CA207E66B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E23D-5AB0-4AE7-AF53-C9ABE3AB62D3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A1A1-0CD2-41DE-9F35-E0ECC150E3D1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A51C-D5F0-439D-99FA-7AFB69E5DE00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6947-1223-425F-BF30-187D50E8CA0F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6B76-1115-46FD-A250-9116CDE1BC23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AgGateway_2c tagline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5" t="31360" r="18405" b="39845"/>
          <a:stretch/>
        </p:blipFill>
        <p:spPr bwMode="auto">
          <a:xfrm>
            <a:off x="7543800" y="6096000"/>
            <a:ext cx="1371600" cy="54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B97A9E7-59E0-4798-BECB-F1E083CD8F0A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DE3A8B2-84D3-49A8-8E03-921EE22FAE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2" descr="AgGateway_2c tagline"/>
          <p:cNvPicPr>
            <a:picLocks noChangeAspect="1" noChangeArrowheads="1"/>
          </p:cNvPicPr>
          <p:nvPr/>
        </p:nvPicPr>
        <p:blipFill rotWithShape="1"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-1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266" t="35911" r="30504" b="52536"/>
          <a:stretch/>
        </p:blipFill>
        <p:spPr bwMode="auto">
          <a:xfrm>
            <a:off x="0" y="3533572"/>
            <a:ext cx="9144000" cy="263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gateway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ember.Services@AgGateway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848600" cy="1676400"/>
          </a:xfrm>
        </p:spPr>
        <p:txBody>
          <a:bodyPr/>
          <a:lstStyle/>
          <a:p>
            <a:r>
              <a:rPr lang="en-US" sz="4400" b="1" dirty="0">
                <a:latin typeface="Georgia" pitchFamily="18" charset="0"/>
              </a:rPr>
              <a:t>AgGateway Meet-Up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066800" y="4114800"/>
            <a:ext cx="6400800" cy="1752600"/>
          </a:xfrm>
        </p:spPr>
        <p:txBody>
          <a:bodyPr/>
          <a:lstStyle/>
          <a:p>
            <a:pPr algn="ctr"/>
            <a:r>
              <a:rPr lang="en-US" b="1" dirty="0"/>
              <a:t>Addressing Challenges with Unique Identification of Products in Crop Protection Messaging  </a:t>
            </a:r>
            <a:endParaRPr lang="en-US" sz="2200" dirty="0">
              <a:latin typeface="Georgia" panose="02040502050405020303" pitchFamily="18" charset="0"/>
            </a:endParaRPr>
          </a:p>
          <a:p>
            <a:pPr algn="ctr"/>
            <a:r>
              <a:rPr lang="en-US" sz="2200" b="1" dirty="0">
                <a:latin typeface="Georgia" pitchFamily="18" charset="0"/>
              </a:rPr>
              <a:t>October 20,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0272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Purpose of Call</a:t>
            </a:r>
          </a:p>
          <a:p>
            <a:r>
              <a:rPr lang="en-US" dirty="0"/>
              <a:t>Background</a:t>
            </a:r>
          </a:p>
          <a:p>
            <a:r>
              <a:rPr lang="en-US" dirty="0"/>
              <a:t>Confirm Use Case/identify additional Use Cases</a:t>
            </a:r>
          </a:p>
          <a:p>
            <a:r>
              <a:rPr lang="en-US" dirty="0"/>
              <a:t>Brainstorming Solutions</a:t>
            </a:r>
          </a:p>
          <a:p>
            <a:r>
              <a:rPr lang="en-US" dirty="0"/>
              <a:t>Next Steps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1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 lvl="1"/>
            <a:endParaRPr lang="en-US" dirty="0"/>
          </a:p>
          <a:p>
            <a:pPr lvl="1"/>
            <a:r>
              <a:rPr lang="en-US" sz="2400" dirty="0"/>
              <a:t>Gather a group of interested parties to confirm Use Case and identify additional ones.  </a:t>
            </a:r>
          </a:p>
          <a:p>
            <a:pPr lvl="1"/>
            <a:r>
              <a:rPr lang="en-US" sz="2400" dirty="0"/>
              <a:t>To define the specific requirements and functionality needed to implement a plan to address the pinch point.</a:t>
            </a:r>
          </a:p>
          <a:p>
            <a:pPr lvl="1"/>
            <a:r>
              <a:rPr lang="en-US" sz="2400" dirty="0"/>
              <a:t>Provide a recommendation back to AgGateway (</a:t>
            </a:r>
            <a:r>
              <a:rPr lang="en-US" sz="2400" dirty="0" err="1"/>
              <a:t>i.e</a:t>
            </a:r>
            <a:r>
              <a:rPr lang="en-US" sz="2400" dirty="0"/>
              <a:t> Digital Resource Center)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26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81875-B943-498A-A9BA-A476717C5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24066-488F-4C3A-BBF6-446EAAC31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E7A2DB-5469-406B-B2DC-0EC3DB7C2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Ag Retail Meet-up’s, have identified a pinch point regarding inconsistencies in unique identification of products in crop protection messages.</a:t>
            </a:r>
          </a:p>
          <a:p>
            <a:r>
              <a:rPr lang="en-US" dirty="0"/>
              <a:t>A common example is that there are multiple product identifiers received in AgGateway Messages (Ordering, Reporting, Inventory) for the same product which results in the lack of unique identification.  </a:t>
            </a:r>
          </a:p>
          <a:p>
            <a:r>
              <a:rPr lang="en-US" dirty="0"/>
              <a:t>A common unique product identifier has not been adopted/implemented in Crop Protection Messages. There has been several unsuccessful attempts.</a:t>
            </a:r>
          </a:p>
          <a:p>
            <a:r>
              <a:rPr lang="en-US" dirty="0"/>
              <a:t>Not all GTIN’s are available to be used.</a:t>
            </a:r>
          </a:p>
          <a:p>
            <a:pPr lvl="1"/>
            <a:r>
              <a:rPr lang="en-US" dirty="0"/>
              <a:t>In AGIIS</a:t>
            </a:r>
          </a:p>
          <a:p>
            <a:pPr lvl="1"/>
            <a:r>
              <a:rPr lang="en-US" dirty="0"/>
              <a:t>Not all Suppliers use GTIN’s</a:t>
            </a:r>
          </a:p>
        </p:txBody>
      </p:sp>
    </p:spTree>
    <p:extLst>
      <p:ext uri="{BB962C8B-B14F-4D97-AF65-F5344CB8AC3E}">
        <p14:creationId xmlns:p14="http://schemas.microsoft.com/office/powerpoint/2010/main" val="1737376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BE621-AE61-4A08-9D58-7DBB56E1D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Confirmation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771F7-0879-4293-B1E0-82B1EF04F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1B7831-D3A4-4ABD-A1EB-D597987FB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product identifiers received in AgGateway Messages (Ordering, Reporting, Inventory) for the same product which results in the lack of unique identification.  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9C950A-7BBC-470E-995A-001BA9F08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309" y="3120657"/>
            <a:ext cx="1571429" cy="11428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B793E5-5F4A-4E5E-85B0-29D4DF7F86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516" y="5181600"/>
            <a:ext cx="1322025" cy="1371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963482-D0FF-4F2F-869B-9E7C4E8CF1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3762552"/>
            <a:ext cx="1514286" cy="1419048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6652A12-9156-4900-8777-BFE885FEF2EC}"/>
              </a:ext>
            </a:extLst>
          </p:cNvPr>
          <p:cNvCxnSpPr>
            <a:cxnSpLocks/>
          </p:cNvCxnSpPr>
          <p:nvPr/>
        </p:nvCxnSpPr>
        <p:spPr>
          <a:xfrm flipV="1">
            <a:off x="2251539" y="5150202"/>
            <a:ext cx="4267200" cy="689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A8152205-ED98-4461-86ED-1D98AD124A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10254" y="3625420"/>
            <a:ext cx="371429" cy="133333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8EED960-5990-4F58-A4C3-761408ADF57E}"/>
              </a:ext>
            </a:extLst>
          </p:cNvPr>
          <p:cNvCxnSpPr/>
          <p:nvPr/>
        </p:nvCxnSpPr>
        <p:spPr>
          <a:xfrm flipH="1">
            <a:off x="2381276" y="5046690"/>
            <a:ext cx="4088636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336CB1-8FAB-4366-B662-B7F44F0D47DA}"/>
              </a:ext>
            </a:extLst>
          </p:cNvPr>
          <p:cNvCxnSpPr/>
          <p:nvPr/>
        </p:nvCxnSpPr>
        <p:spPr>
          <a:xfrm flipH="1" flipV="1">
            <a:off x="2381276" y="3762552"/>
            <a:ext cx="4088636" cy="26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9D76915-948B-4340-8F38-609D325002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20518" y="3263772"/>
            <a:ext cx="819048" cy="41341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522FC5-1789-46AC-A39C-E9487F204DC3}"/>
              </a:ext>
            </a:extLst>
          </p:cNvPr>
          <p:cNvCxnSpPr/>
          <p:nvPr/>
        </p:nvCxnSpPr>
        <p:spPr>
          <a:xfrm flipH="1" flipV="1">
            <a:off x="2381276" y="3928342"/>
            <a:ext cx="4095724" cy="293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32E7162C-3F47-43E3-9F6B-DB4614BDAC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80435" y="4209148"/>
            <a:ext cx="828571" cy="36190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C8C92A9-8041-4CEB-A1A2-CC37B5AA79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69062" y="5152126"/>
            <a:ext cx="1095238" cy="16190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319BE72-F28A-4B08-9209-8280E4E4ED4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05214" y="5913340"/>
            <a:ext cx="1095238" cy="16190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5BD0EA3-BAE3-4D6D-BCF9-3E4BC0CFCB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95968" y="4837156"/>
            <a:ext cx="600000" cy="26666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39927C5-36C9-4AFD-9368-2F894984DC3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62634" y="5720224"/>
            <a:ext cx="1066667" cy="14285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589528C-91FD-4C53-8195-9A57499B091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93721" y="6031795"/>
            <a:ext cx="1152381" cy="19047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04A2CB8-7FAE-489A-A5CC-4EB96129CA9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27175" y="6258847"/>
            <a:ext cx="1628571" cy="19047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575FAA2-6F95-4BBC-AE83-008A78AD8B8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08137" y="3575754"/>
            <a:ext cx="1323810" cy="200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E1006A5-F588-4D1C-840F-218578ACD6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8265" y="3872492"/>
            <a:ext cx="371429" cy="13333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A006EF2-1D21-46FA-9398-DC2433230D4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08137" y="3898336"/>
            <a:ext cx="1323810" cy="200000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ABB6F8B-1E52-478A-9D19-797C7A0D7C1A}"/>
              </a:ext>
            </a:extLst>
          </p:cNvPr>
          <p:cNvCxnSpPr/>
          <p:nvPr/>
        </p:nvCxnSpPr>
        <p:spPr>
          <a:xfrm flipV="1">
            <a:off x="1371600" y="4390100"/>
            <a:ext cx="0" cy="713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88DA301-15AF-4BBA-9ABD-EE2F1E8DBD91}"/>
              </a:ext>
            </a:extLst>
          </p:cNvPr>
          <p:cNvCxnSpPr/>
          <p:nvPr/>
        </p:nvCxnSpPr>
        <p:spPr>
          <a:xfrm>
            <a:off x="1905000" y="4390100"/>
            <a:ext cx="0" cy="713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C6B97213-EF15-472F-8A57-1276C2E6C86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5288" y="4516382"/>
            <a:ext cx="523810" cy="19047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E57CE20-2359-49F4-A533-91FC1656ADF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527" y="4733444"/>
            <a:ext cx="1323810" cy="2000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1D9EA3E-4EAA-4125-B9E4-D3FC8E49A8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3802" y="4961930"/>
            <a:ext cx="371429" cy="14672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BEDBBA8-0F4D-4A15-A5FF-D7041327EFD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77092" y="4567425"/>
            <a:ext cx="1066667" cy="14285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6E23DD2-9AAB-4ED1-8BB0-1CB28F7CDD5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05096" y="4705409"/>
            <a:ext cx="1323810" cy="2000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C889BF6-1862-4247-9261-615E06AA4B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8969" y="4932972"/>
            <a:ext cx="371429" cy="14347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2326BDF-7C9E-428F-89FF-D987AC1CD6B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08217" y="2457073"/>
            <a:ext cx="2038095" cy="11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96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81875-B943-498A-A9BA-A476717C5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24066-488F-4C3A-BBF6-446EAAC31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E7A2DB-5469-406B-B2DC-0EC3DB7C2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Ultimately, would like to use one identifier (i.e. GTIN)</a:t>
            </a:r>
          </a:p>
          <a:p>
            <a:pPr lvl="1"/>
            <a:r>
              <a:rPr lang="en-US" dirty="0"/>
              <a:t>Retailers, would like to see Barcoding implemented</a:t>
            </a:r>
          </a:p>
          <a:p>
            <a:r>
              <a:rPr lang="en-US" dirty="0"/>
              <a:t>A central cross-reference table to house trading partners (Distributors) Cross references.</a:t>
            </a:r>
          </a:p>
          <a:p>
            <a:pPr lvl="1"/>
            <a:r>
              <a:rPr lang="en-US" dirty="0"/>
              <a:t>Consistent format</a:t>
            </a:r>
          </a:p>
          <a:p>
            <a:pPr lvl="1"/>
            <a:r>
              <a:rPr lang="en-US" dirty="0"/>
              <a:t>Single place for retailers to access cross-references </a:t>
            </a:r>
          </a:p>
          <a:p>
            <a:pPr lvl="1"/>
            <a:r>
              <a:rPr lang="en-US" dirty="0"/>
              <a:t>This solution would be a starting point not a long-term solution.</a:t>
            </a:r>
          </a:p>
          <a:p>
            <a:r>
              <a:rPr lang="en-US" dirty="0"/>
              <a:t>Other thoughts/ideas</a:t>
            </a:r>
          </a:p>
        </p:txBody>
      </p:sp>
    </p:spTree>
    <p:extLst>
      <p:ext uri="{BB962C8B-B14F-4D97-AF65-F5344CB8AC3E}">
        <p14:creationId xmlns:p14="http://schemas.microsoft.com/office/powerpoint/2010/main" val="375427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Additional calls?</a:t>
            </a:r>
          </a:p>
          <a:p>
            <a:pPr lvl="1"/>
            <a:r>
              <a:rPr lang="en-US" dirty="0"/>
              <a:t>What dates work?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44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3276601"/>
            <a:ext cx="7772400" cy="1524000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31520" y="4648200"/>
            <a:ext cx="7772400" cy="1066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For additional information:  </a:t>
            </a:r>
            <a:r>
              <a:rPr lang="en-US" sz="2000" dirty="0">
                <a:hlinkClick r:id="rId3"/>
              </a:rPr>
              <a:t>www.aggateway.org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Member Services at 866-251-8618 or </a:t>
            </a:r>
            <a:r>
              <a:rPr lang="en-US" sz="2000" dirty="0">
                <a:hlinkClick r:id="rId4"/>
              </a:rPr>
              <a:t>Member.Services@AgGateway.org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Josh Wall, AGIIS Product Manager, AgGateway at 913-469-8700 ext 4134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8B2-84D3-49A8-8E03-921EE22FAEA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25887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39166</TotalTime>
  <Words>332</Words>
  <Application>Microsoft Office PowerPoint</Application>
  <PresentationFormat>On-screen Show (4:3)</PresentationFormat>
  <Paragraphs>53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Georgia</vt:lpstr>
      <vt:lpstr>Clarity</vt:lpstr>
      <vt:lpstr>AgGateway Meet-Up</vt:lpstr>
      <vt:lpstr>Agenda</vt:lpstr>
      <vt:lpstr>Purpose of Call</vt:lpstr>
      <vt:lpstr>Background </vt:lpstr>
      <vt:lpstr>Use Case Confirmation</vt:lpstr>
      <vt:lpstr>Brainstorming </vt:lpstr>
      <vt:lpstr>Next Steps</vt:lpstr>
      <vt:lpstr>Thank You!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Crutchfield, Christopher M</cp:lastModifiedBy>
  <cp:revision>585</cp:revision>
  <cp:lastPrinted>2013-03-18T17:39:17Z</cp:lastPrinted>
  <dcterms:created xsi:type="dcterms:W3CDTF">2013-03-13T19:30:33Z</dcterms:created>
  <dcterms:modified xsi:type="dcterms:W3CDTF">2020-10-20T19:51:58Z</dcterms:modified>
</cp:coreProperties>
</file>