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handoutMasterIdLst>
    <p:handoutMasterId r:id="rId51"/>
  </p:handoutMasterIdLst>
  <p:sldIdLst>
    <p:sldId id="258" r:id="rId2"/>
    <p:sldId id="342" r:id="rId3"/>
    <p:sldId id="341" r:id="rId4"/>
    <p:sldId id="344" r:id="rId5"/>
    <p:sldId id="336" r:id="rId6"/>
    <p:sldId id="345" r:id="rId7"/>
    <p:sldId id="386" r:id="rId8"/>
    <p:sldId id="346" r:id="rId9"/>
    <p:sldId id="388" r:id="rId10"/>
    <p:sldId id="350" r:id="rId11"/>
    <p:sldId id="351" r:id="rId12"/>
    <p:sldId id="352" r:id="rId13"/>
    <p:sldId id="353" r:id="rId14"/>
    <p:sldId id="389" r:id="rId15"/>
    <p:sldId id="390" r:id="rId16"/>
    <p:sldId id="391" r:id="rId17"/>
    <p:sldId id="392" r:id="rId18"/>
    <p:sldId id="355" r:id="rId19"/>
    <p:sldId id="347" r:id="rId20"/>
    <p:sldId id="356" r:id="rId21"/>
    <p:sldId id="358" r:id="rId22"/>
    <p:sldId id="357" r:id="rId23"/>
    <p:sldId id="359" r:id="rId24"/>
    <p:sldId id="360" r:id="rId25"/>
    <p:sldId id="348" r:id="rId26"/>
    <p:sldId id="340" r:id="rId27"/>
    <p:sldId id="366" r:id="rId28"/>
    <p:sldId id="367" r:id="rId29"/>
    <p:sldId id="368" r:id="rId30"/>
    <p:sldId id="369" r:id="rId31"/>
    <p:sldId id="373" r:id="rId32"/>
    <p:sldId id="363" r:id="rId33"/>
    <p:sldId id="370" r:id="rId34"/>
    <p:sldId id="384" r:id="rId35"/>
    <p:sldId id="385" r:id="rId36"/>
    <p:sldId id="364" r:id="rId37"/>
    <p:sldId id="377" r:id="rId38"/>
    <p:sldId id="378" r:id="rId39"/>
    <p:sldId id="376" r:id="rId40"/>
    <p:sldId id="379" r:id="rId41"/>
    <p:sldId id="381" r:id="rId42"/>
    <p:sldId id="383" r:id="rId43"/>
    <p:sldId id="349" r:id="rId44"/>
    <p:sldId id="380" r:id="rId45"/>
    <p:sldId id="361" r:id="rId46"/>
    <p:sldId id="387" r:id="rId47"/>
    <p:sldId id="338" r:id="rId48"/>
    <p:sldId id="362" r:id="rId4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E7F61-E047-9944-A7C8-11CBCB98C307}">
          <p14:sldIdLst>
            <p14:sldId id="258"/>
            <p14:sldId id="342"/>
            <p14:sldId id="341"/>
            <p14:sldId id="344"/>
            <p14:sldId id="336"/>
            <p14:sldId id="345"/>
            <p14:sldId id="386"/>
            <p14:sldId id="346"/>
            <p14:sldId id="388"/>
            <p14:sldId id="350"/>
            <p14:sldId id="351"/>
            <p14:sldId id="352"/>
            <p14:sldId id="353"/>
            <p14:sldId id="389"/>
            <p14:sldId id="390"/>
            <p14:sldId id="391"/>
            <p14:sldId id="392"/>
            <p14:sldId id="355"/>
            <p14:sldId id="347"/>
            <p14:sldId id="356"/>
            <p14:sldId id="358"/>
            <p14:sldId id="357"/>
            <p14:sldId id="359"/>
            <p14:sldId id="360"/>
            <p14:sldId id="348"/>
            <p14:sldId id="340"/>
            <p14:sldId id="366"/>
            <p14:sldId id="367"/>
            <p14:sldId id="368"/>
            <p14:sldId id="369"/>
            <p14:sldId id="373"/>
            <p14:sldId id="363"/>
            <p14:sldId id="370"/>
            <p14:sldId id="384"/>
            <p14:sldId id="385"/>
            <p14:sldId id="364"/>
            <p14:sldId id="377"/>
            <p14:sldId id="378"/>
            <p14:sldId id="376"/>
            <p14:sldId id="379"/>
            <p14:sldId id="381"/>
            <p14:sldId id="383"/>
            <p14:sldId id="349"/>
            <p14:sldId id="380"/>
            <p14:sldId id="361"/>
            <p14:sldId id="387"/>
            <p14:sldId id="338"/>
            <p14:sldId id="362"/>
          </p14:sldIdLst>
        </p14:section>
        <p14:section name="Untitled Section" id="{1E9DB855-6DE6-534A-B971-D270129F30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46" autoAdjust="0"/>
  </p:normalViewPr>
  <p:slideViewPr>
    <p:cSldViewPr>
      <p:cViewPr varScale="1">
        <p:scale>
          <a:sx n="66" d="100"/>
          <a:sy n="66" d="100"/>
        </p:scale>
        <p:origin x="1291"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basf-my.sharepoint.com/personal/nolfoj_basfad_basf_net/Documents/Documents/AgGateway/LI%20Group%20membershi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basf-my.sharepoint.com/personal/nolfoj_basfad_basf_net/Documents/Documents/AgGateway/AgGateway%20Social%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basf-my.sharepoint.com/personal/nolfoj_basfad_basf_net/Documents/Documents/AgGateway/AgGateway%20Social%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basf-my.sharepoint.com/personal/nolfoj_basfad_basf_net/Documents/Documents/AgGateway/AgGateway%20Social%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asf-my.sharepoint.com/personal/nolfoj_basfad_basf_net/Documents/Documents/AgGateway/AgGateway%20Social%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chemeClr val="accent1"/>
              </a:solidFill>
              <a:round/>
            </a:ln>
            <a:effectLst/>
          </c:spPr>
          <c:marker>
            <c:symbol val="none"/>
          </c:marker>
          <c:cat>
            <c:numRef>
              <c:f>Sheet1!$I$2:$I$161</c:f>
              <c:numCache>
                <c:formatCode>mmm\-yy</c:formatCode>
                <c:ptCount val="160"/>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numCache>
            </c:numRef>
          </c:cat>
          <c:val>
            <c:numRef>
              <c:f>Sheet1!$J$2:$J$161</c:f>
              <c:numCache>
                <c:formatCode>General</c:formatCode>
                <c:ptCount val="160"/>
                <c:pt idx="0">
                  <c:v>1</c:v>
                </c:pt>
                <c:pt idx="1">
                  <c:v>33</c:v>
                </c:pt>
                <c:pt idx="2">
                  <c:v>16</c:v>
                </c:pt>
                <c:pt idx="3">
                  <c:v>23</c:v>
                </c:pt>
                <c:pt idx="4">
                  <c:v>1</c:v>
                </c:pt>
                <c:pt idx="5">
                  <c:v>5</c:v>
                </c:pt>
                <c:pt idx="6">
                  <c:v>1</c:v>
                </c:pt>
                <c:pt idx="7">
                  <c:v>3</c:v>
                </c:pt>
                <c:pt idx="8">
                  <c:v>5</c:v>
                </c:pt>
                <c:pt idx="9">
                  <c:v>1</c:v>
                </c:pt>
                <c:pt idx="10">
                  <c:v>0</c:v>
                </c:pt>
                <c:pt idx="11">
                  <c:v>4</c:v>
                </c:pt>
              </c:numCache>
            </c:numRef>
          </c:val>
          <c:smooth val="0"/>
          <c:extLst>
            <c:ext xmlns:c16="http://schemas.microsoft.com/office/drawing/2014/chart" uri="{C3380CC4-5D6E-409C-BE32-E72D297353CC}">
              <c16:uniqueId val="{00000000-3B86-4A9C-BBB5-8E4261C6F880}"/>
            </c:ext>
          </c:extLst>
        </c:ser>
        <c:ser>
          <c:idx val="1"/>
          <c:order val="1"/>
          <c:spPr>
            <a:ln w="28575" cap="rnd">
              <a:solidFill>
                <a:schemeClr val="accent2"/>
              </a:solidFill>
              <a:round/>
            </a:ln>
            <a:effectLst/>
          </c:spPr>
          <c:marker>
            <c:symbol val="none"/>
          </c:marker>
          <c:cat>
            <c:numRef>
              <c:f>Sheet1!$I$2:$I$161</c:f>
              <c:numCache>
                <c:formatCode>mmm\-yy</c:formatCode>
                <c:ptCount val="160"/>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numCache>
            </c:numRef>
          </c:cat>
          <c:val>
            <c:numRef>
              <c:f>Sheet1!$K$2:$K$161</c:f>
              <c:numCache>
                <c:formatCode>General</c:formatCode>
                <c:ptCount val="160"/>
                <c:pt idx="0">
                  <c:v>1</c:v>
                </c:pt>
                <c:pt idx="1">
                  <c:v>34</c:v>
                </c:pt>
                <c:pt idx="2">
                  <c:v>50</c:v>
                </c:pt>
                <c:pt idx="3">
                  <c:v>73</c:v>
                </c:pt>
                <c:pt idx="4">
                  <c:v>74</c:v>
                </c:pt>
                <c:pt idx="5">
                  <c:v>79</c:v>
                </c:pt>
                <c:pt idx="6">
                  <c:v>80</c:v>
                </c:pt>
                <c:pt idx="7">
                  <c:v>83</c:v>
                </c:pt>
                <c:pt idx="8">
                  <c:v>88</c:v>
                </c:pt>
                <c:pt idx="9">
                  <c:v>89</c:v>
                </c:pt>
                <c:pt idx="10">
                  <c:v>89</c:v>
                </c:pt>
                <c:pt idx="11">
                  <c:v>93</c:v>
                </c:pt>
              </c:numCache>
            </c:numRef>
          </c:val>
          <c:smooth val="0"/>
          <c:extLst>
            <c:ext xmlns:c16="http://schemas.microsoft.com/office/drawing/2014/chart" uri="{C3380CC4-5D6E-409C-BE32-E72D297353CC}">
              <c16:uniqueId val="{00000001-3B86-4A9C-BBB5-8E4261C6F880}"/>
            </c:ext>
          </c:extLst>
        </c:ser>
        <c:dLbls>
          <c:showLegendKey val="0"/>
          <c:showVal val="0"/>
          <c:showCatName val="0"/>
          <c:showSerName val="0"/>
          <c:showPercent val="0"/>
          <c:showBubbleSize val="0"/>
        </c:dLbls>
        <c:smooth val="0"/>
        <c:axId val="857717032"/>
        <c:axId val="843136656"/>
      </c:lineChart>
      <c:dateAx>
        <c:axId val="8577170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136656"/>
        <c:crosses val="autoZero"/>
        <c:auto val="1"/>
        <c:lblOffset val="100"/>
        <c:baseTimeUnit val="days"/>
      </c:dateAx>
      <c:valAx>
        <c:axId val="84313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717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@AgGateway</a:t>
            </a:r>
            <a:r>
              <a:rPr lang="en-US" baseline="0"/>
              <a:t> Twitter Followers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'[AgGateway Social Data.xlsx]Twitter'!$B$1</c:f>
              <c:strCache>
                <c:ptCount val="1"/>
                <c:pt idx="0">
                  <c:v>Followers</c:v>
                </c:pt>
              </c:strCache>
            </c:strRef>
          </c:tx>
          <c:spPr>
            <a:ln w="28575" cap="rnd">
              <a:solidFill>
                <a:schemeClr val="accent1"/>
              </a:solidFill>
              <a:round/>
            </a:ln>
            <a:effectLst/>
          </c:spPr>
          <c:marker>
            <c:symbol val="none"/>
          </c:marker>
          <c:cat>
            <c:numRef>
              <c:f>'[AgGateway Social Data.xlsx]Twitter'!$A$2:$A$19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f>'[AgGateway Social Data.xlsx]Twitter'!$B$2:$B$19</c:f>
              <c:numCache>
                <c:formatCode>General</c:formatCode>
                <c:ptCount val="18"/>
                <c:pt idx="0">
                  <c:v>777</c:v>
                </c:pt>
                <c:pt idx="1">
                  <c:v>777</c:v>
                </c:pt>
                <c:pt idx="2">
                  <c:v>777</c:v>
                </c:pt>
                <c:pt idx="3">
                  <c:v>777</c:v>
                </c:pt>
                <c:pt idx="4">
                  <c:v>777</c:v>
                </c:pt>
                <c:pt idx="5">
                  <c:v>777</c:v>
                </c:pt>
                <c:pt idx="6">
                  <c:v>777</c:v>
                </c:pt>
                <c:pt idx="7">
                  <c:v>805</c:v>
                </c:pt>
                <c:pt idx="8">
                  <c:v>830</c:v>
                </c:pt>
                <c:pt idx="9">
                  <c:v>858</c:v>
                </c:pt>
                <c:pt idx="10">
                  <c:v>881</c:v>
                </c:pt>
                <c:pt idx="11">
                  <c:v>900</c:v>
                </c:pt>
                <c:pt idx="12">
                  <c:v>926</c:v>
                </c:pt>
                <c:pt idx="13">
                  <c:v>942</c:v>
                </c:pt>
                <c:pt idx="14">
                  <c:v>961</c:v>
                </c:pt>
                <c:pt idx="15">
                  <c:v>982</c:v>
                </c:pt>
                <c:pt idx="16">
                  <c:v>1006</c:v>
                </c:pt>
                <c:pt idx="17">
                  <c:v>1007</c:v>
                </c:pt>
              </c:numCache>
            </c:numRef>
          </c:val>
          <c:smooth val="0"/>
          <c:extLst>
            <c:ext xmlns:c16="http://schemas.microsoft.com/office/drawing/2014/chart" uri="{C3380CC4-5D6E-409C-BE32-E72D297353CC}">
              <c16:uniqueId val="{00000000-D468-4805-8C61-ADAF08BA8B5A}"/>
            </c:ext>
          </c:extLst>
        </c:ser>
        <c:dLbls>
          <c:showLegendKey val="0"/>
          <c:showVal val="0"/>
          <c:showCatName val="0"/>
          <c:showSerName val="0"/>
          <c:showPercent val="0"/>
          <c:showBubbleSize val="0"/>
        </c:dLbls>
        <c:marker val="1"/>
        <c:smooth val="0"/>
        <c:axId val="765975504"/>
        <c:axId val="765973208"/>
        <c:extLst>
          <c:ext xmlns:c15="http://schemas.microsoft.com/office/drawing/2012/chart" uri="{02D57815-91ED-43cb-92C2-25804820EDAC}">
            <c15:filteredLineSeries>
              <c15:ser>
                <c:idx val="1"/>
                <c:order val="1"/>
                <c:tx>
                  <c:strRef>
                    <c:extLst>
                      <c:ext uri="{02D57815-91ED-43cb-92C2-25804820EDAC}">
                        <c15:formulaRef>
                          <c15:sqref>'[AgGateway Social Data.xlsx]Twitter'!$C$1</c15:sqref>
                        </c15:formulaRef>
                      </c:ext>
                    </c:extLst>
                    <c:strCache>
                      <c:ptCount val="1"/>
                      <c:pt idx="0">
                        <c:v>Tweets</c:v>
                      </c:pt>
                    </c:strCache>
                  </c:strRef>
                </c:tx>
                <c:spPr>
                  <a:ln w="28575" cap="rnd">
                    <a:solidFill>
                      <a:schemeClr val="accent2"/>
                    </a:solidFill>
                    <a:round/>
                  </a:ln>
                  <a:effectLst/>
                </c:spPr>
                <c:marker>
                  <c:symbol val="none"/>
                </c:marker>
                <c:cat>
                  <c:numRef>
                    <c:extLst>
                      <c:ex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c:ext uri="{02D57815-91ED-43cb-92C2-25804820EDAC}">
                        <c15:formulaRef>
                          <c15:sqref>'[AgGateway Social Data.xlsx]Twitter'!$C$2:$C$19</c15:sqref>
                        </c15:formulaRef>
                      </c:ext>
                    </c:extLst>
                    <c:numCache>
                      <c:formatCode>General</c:formatCode>
                      <c:ptCount val="18"/>
                      <c:pt idx="0">
                        <c:v>48</c:v>
                      </c:pt>
                      <c:pt idx="1">
                        <c:v>18</c:v>
                      </c:pt>
                      <c:pt idx="2">
                        <c:v>59</c:v>
                      </c:pt>
                      <c:pt idx="3">
                        <c:v>47</c:v>
                      </c:pt>
                      <c:pt idx="4">
                        <c:v>54</c:v>
                      </c:pt>
                      <c:pt idx="5">
                        <c:v>90</c:v>
                      </c:pt>
                      <c:pt idx="6">
                        <c:v>22</c:v>
                      </c:pt>
                      <c:pt idx="7">
                        <c:v>90</c:v>
                      </c:pt>
                      <c:pt idx="8">
                        <c:v>80</c:v>
                      </c:pt>
                      <c:pt idx="9">
                        <c:v>51</c:v>
                      </c:pt>
                      <c:pt idx="10">
                        <c:v>70</c:v>
                      </c:pt>
                      <c:pt idx="11">
                        <c:v>38</c:v>
                      </c:pt>
                      <c:pt idx="12">
                        <c:v>48</c:v>
                      </c:pt>
                      <c:pt idx="13">
                        <c:v>63</c:v>
                      </c:pt>
                      <c:pt idx="14">
                        <c:v>37</c:v>
                      </c:pt>
                      <c:pt idx="15">
                        <c:v>5</c:v>
                      </c:pt>
                      <c:pt idx="16">
                        <c:v>52</c:v>
                      </c:pt>
                      <c:pt idx="17">
                        <c:v>4</c:v>
                      </c:pt>
                    </c:numCache>
                  </c:numRef>
                </c:val>
                <c:smooth val="0"/>
                <c:extLst>
                  <c:ext xmlns:c16="http://schemas.microsoft.com/office/drawing/2014/chart" uri="{C3380CC4-5D6E-409C-BE32-E72D297353CC}">
                    <c16:uniqueId val="{00000002-D468-4805-8C61-ADAF08BA8B5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'[AgGateway Social Data.xlsx]Twitter'!$D$1</c15:sqref>
                        </c15:formulaRef>
                      </c:ext>
                    </c:extLst>
                    <c:strCache>
                      <c:ptCount val="1"/>
                      <c:pt idx="0">
                        <c:v>Tweet Impressions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Data.xlsx]Twitter'!$D$2:$D$19</c15:sqref>
                        </c15:formulaRef>
                      </c:ext>
                    </c:extLst>
                    <c:numCache>
                      <c:formatCode>General</c:formatCode>
                      <c:ptCount val="18"/>
                      <c:pt idx="0">
                        <c:v>5921</c:v>
                      </c:pt>
                      <c:pt idx="1">
                        <c:v>4447</c:v>
                      </c:pt>
                      <c:pt idx="2">
                        <c:v>9251</c:v>
                      </c:pt>
                      <c:pt idx="3">
                        <c:v>12300</c:v>
                      </c:pt>
                      <c:pt idx="4">
                        <c:v>19200</c:v>
                      </c:pt>
                      <c:pt idx="5">
                        <c:v>16400</c:v>
                      </c:pt>
                      <c:pt idx="6">
                        <c:v>6146</c:v>
                      </c:pt>
                      <c:pt idx="7">
                        <c:v>16400</c:v>
                      </c:pt>
                      <c:pt idx="8">
                        <c:v>17300</c:v>
                      </c:pt>
                      <c:pt idx="9">
                        <c:v>17900</c:v>
                      </c:pt>
                      <c:pt idx="10">
                        <c:v>12200</c:v>
                      </c:pt>
                      <c:pt idx="11">
                        <c:v>6782</c:v>
                      </c:pt>
                      <c:pt idx="12">
                        <c:v>9604</c:v>
                      </c:pt>
                      <c:pt idx="13">
                        <c:v>8673</c:v>
                      </c:pt>
                      <c:pt idx="14">
                        <c:v>9212</c:v>
                      </c:pt>
                      <c:pt idx="15">
                        <c:v>5176</c:v>
                      </c:pt>
                      <c:pt idx="16">
                        <c:v>11600</c:v>
                      </c:pt>
                      <c:pt idx="17">
                        <c:v>3354</c:v>
                      </c:pt>
                    </c:numCache>
                  </c:numRef>
                </c:val>
                <c:smooth val="0"/>
                <c:extLst xmlns:c15="http://schemas.microsoft.com/office/drawing/2012/chart">
                  <c:ext xmlns:c16="http://schemas.microsoft.com/office/drawing/2014/chart" uri="{C3380CC4-5D6E-409C-BE32-E72D297353CC}">
                    <c16:uniqueId val="{00000003-D468-4805-8C61-ADAF08BA8B5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'[AgGateway Social Data.xlsx]Twitter'!$E$1</c15:sqref>
                        </c15:formulaRef>
                      </c:ext>
                    </c:extLst>
                    <c:strCache>
                      <c:ptCount val="1"/>
                      <c:pt idx="0">
                        <c:v>Profile Visits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Data.xlsx]Twitter'!$E$2:$E$19</c15:sqref>
                        </c15:formulaRef>
                      </c:ext>
                    </c:extLst>
                    <c:numCache>
                      <c:formatCode>General</c:formatCode>
                      <c:ptCount val="18"/>
                      <c:pt idx="0">
                        <c:v>322</c:v>
                      </c:pt>
                      <c:pt idx="1">
                        <c:v>380</c:v>
                      </c:pt>
                      <c:pt idx="2">
                        <c:v>326</c:v>
                      </c:pt>
                      <c:pt idx="3">
                        <c:v>349</c:v>
                      </c:pt>
                      <c:pt idx="4">
                        <c:v>486</c:v>
                      </c:pt>
                      <c:pt idx="5">
                        <c:v>236</c:v>
                      </c:pt>
                      <c:pt idx="6">
                        <c:v>197</c:v>
                      </c:pt>
                      <c:pt idx="7">
                        <c:v>236</c:v>
                      </c:pt>
                      <c:pt idx="8">
                        <c:v>340</c:v>
                      </c:pt>
                      <c:pt idx="9">
                        <c:v>318</c:v>
                      </c:pt>
                      <c:pt idx="10">
                        <c:v>523</c:v>
                      </c:pt>
                      <c:pt idx="11">
                        <c:v>140</c:v>
                      </c:pt>
                      <c:pt idx="12">
                        <c:v>397</c:v>
                      </c:pt>
                      <c:pt idx="13">
                        <c:v>202</c:v>
                      </c:pt>
                      <c:pt idx="14">
                        <c:v>276</c:v>
                      </c:pt>
                      <c:pt idx="15">
                        <c:v>181</c:v>
                      </c:pt>
                      <c:pt idx="16">
                        <c:v>229</c:v>
                      </c:pt>
                    </c:numCache>
                  </c:numRef>
                </c:val>
                <c:smooth val="0"/>
                <c:extLst xmlns:c15="http://schemas.microsoft.com/office/drawing/2012/chart">
                  <c:ext xmlns:c16="http://schemas.microsoft.com/office/drawing/2014/chart" uri="{C3380CC4-5D6E-409C-BE32-E72D297353CC}">
                    <c16:uniqueId val="{00000004-D468-4805-8C61-ADAF08BA8B5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'[AgGateway Social Data.xlsx]Twitter'!$F$1</c15:sqref>
                        </c15:formulaRef>
                      </c:ext>
                    </c:extLst>
                    <c:strCache>
                      <c:ptCount val="1"/>
                      <c:pt idx="0">
                        <c:v>Mentions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Data.xlsx]Twitter'!$F$2:$F$19</c15:sqref>
                        </c15:formulaRef>
                      </c:ext>
                    </c:extLst>
                    <c:numCache>
                      <c:formatCode>General</c:formatCode>
                      <c:ptCount val="18"/>
                      <c:pt idx="0">
                        <c:v>27</c:v>
                      </c:pt>
                      <c:pt idx="1">
                        <c:v>20</c:v>
                      </c:pt>
                      <c:pt idx="2">
                        <c:v>39</c:v>
                      </c:pt>
                      <c:pt idx="3">
                        <c:v>24</c:v>
                      </c:pt>
                      <c:pt idx="4">
                        <c:v>13</c:v>
                      </c:pt>
                      <c:pt idx="5">
                        <c:v>27</c:v>
                      </c:pt>
                      <c:pt idx="6">
                        <c:v>6</c:v>
                      </c:pt>
                      <c:pt idx="7">
                        <c:v>27</c:v>
                      </c:pt>
                      <c:pt idx="8">
                        <c:v>25</c:v>
                      </c:pt>
                      <c:pt idx="9">
                        <c:v>17</c:v>
                      </c:pt>
                      <c:pt idx="10">
                        <c:v>52</c:v>
                      </c:pt>
                      <c:pt idx="11">
                        <c:v>19</c:v>
                      </c:pt>
                      <c:pt idx="12">
                        <c:v>29</c:v>
                      </c:pt>
                      <c:pt idx="13">
                        <c:v>40</c:v>
                      </c:pt>
                      <c:pt idx="14">
                        <c:v>19</c:v>
                      </c:pt>
                      <c:pt idx="15">
                        <c:v>8</c:v>
                      </c:pt>
                      <c:pt idx="16">
                        <c:v>11</c:v>
                      </c:pt>
                      <c:pt idx="17">
                        <c:v>2</c:v>
                      </c:pt>
                    </c:numCache>
                  </c:numRef>
                </c:val>
                <c:smooth val="0"/>
                <c:extLst xmlns:c15="http://schemas.microsoft.com/office/drawing/2012/chart">
                  <c:ext xmlns:c16="http://schemas.microsoft.com/office/drawing/2014/chart" uri="{C3380CC4-5D6E-409C-BE32-E72D297353CC}">
                    <c16:uniqueId val="{00000005-D468-4805-8C61-ADAF08BA8B5A}"/>
                  </c:ext>
                </c:extLst>
              </c15:ser>
            </c15:filteredLineSeries>
          </c:ext>
        </c:extLst>
      </c:lineChart>
      <c:lineChart>
        <c:grouping val="standard"/>
        <c:varyColors val="0"/>
        <c:ser>
          <c:idx val="5"/>
          <c:order val="5"/>
          <c:tx>
            <c:strRef>
              <c:f>'[AgGateway Social Data.xlsx]Twitter'!$G$1</c:f>
              <c:strCache>
                <c:ptCount val="1"/>
                <c:pt idx="0">
                  <c:v>New Followers</c:v>
                </c:pt>
              </c:strCache>
            </c:strRef>
          </c:tx>
          <c:spPr>
            <a:ln w="28575" cap="rnd">
              <a:solidFill>
                <a:schemeClr val="accent6"/>
              </a:solidFill>
              <a:round/>
            </a:ln>
            <a:effectLst/>
          </c:spPr>
          <c:marker>
            <c:symbol val="none"/>
          </c:marker>
          <c:cat>
            <c:numRef>
              <c:f>'[AgGateway Social Data.xlsx]Twitter'!$A$2:$A$19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f>'[AgGateway Social Data.xlsx]Twitter'!$G$2:$G$19</c:f>
              <c:numCache>
                <c:formatCode>General</c:formatCode>
                <c:ptCount val="18"/>
                <c:pt idx="0">
                  <c:v>0</c:v>
                </c:pt>
                <c:pt idx="1">
                  <c:v>0</c:v>
                </c:pt>
                <c:pt idx="2">
                  <c:v>0</c:v>
                </c:pt>
                <c:pt idx="3">
                  <c:v>0</c:v>
                </c:pt>
                <c:pt idx="4">
                  <c:v>0</c:v>
                </c:pt>
                <c:pt idx="5">
                  <c:v>28</c:v>
                </c:pt>
                <c:pt idx="6">
                  <c:v>25</c:v>
                </c:pt>
                <c:pt idx="7">
                  <c:v>28</c:v>
                </c:pt>
                <c:pt idx="8">
                  <c:v>23</c:v>
                </c:pt>
                <c:pt idx="9">
                  <c:v>19</c:v>
                </c:pt>
                <c:pt idx="10">
                  <c:v>26</c:v>
                </c:pt>
                <c:pt idx="11">
                  <c:v>16</c:v>
                </c:pt>
                <c:pt idx="12">
                  <c:v>19</c:v>
                </c:pt>
                <c:pt idx="13">
                  <c:v>21</c:v>
                </c:pt>
                <c:pt idx="14">
                  <c:v>24</c:v>
                </c:pt>
                <c:pt idx="15">
                  <c:v>17</c:v>
                </c:pt>
                <c:pt idx="16">
                  <c:v>24</c:v>
                </c:pt>
                <c:pt idx="17">
                  <c:v>1</c:v>
                </c:pt>
              </c:numCache>
            </c:numRef>
          </c:val>
          <c:smooth val="0"/>
          <c:extLst>
            <c:ext xmlns:c16="http://schemas.microsoft.com/office/drawing/2014/chart" uri="{C3380CC4-5D6E-409C-BE32-E72D297353CC}">
              <c16:uniqueId val="{00000001-D468-4805-8C61-ADAF08BA8B5A}"/>
            </c:ext>
          </c:extLst>
        </c:ser>
        <c:dLbls>
          <c:showLegendKey val="0"/>
          <c:showVal val="0"/>
          <c:showCatName val="0"/>
          <c:showSerName val="0"/>
          <c:showPercent val="0"/>
          <c:showBubbleSize val="0"/>
        </c:dLbls>
        <c:marker val="1"/>
        <c:smooth val="0"/>
        <c:axId val="179729992"/>
        <c:axId val="179729008"/>
      </c:lineChart>
      <c:dateAx>
        <c:axId val="7659755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3208"/>
        <c:crosses val="autoZero"/>
        <c:auto val="1"/>
        <c:lblOffset val="100"/>
        <c:baseTimeUnit val="months"/>
      </c:dateAx>
      <c:valAx>
        <c:axId val="765973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5504"/>
        <c:crosses val="autoZero"/>
        <c:crossBetween val="between"/>
      </c:valAx>
      <c:valAx>
        <c:axId val="179729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29992"/>
        <c:crosses val="max"/>
        <c:crossBetween val="between"/>
      </c:valAx>
      <c:dateAx>
        <c:axId val="179729992"/>
        <c:scaling>
          <c:orientation val="minMax"/>
        </c:scaling>
        <c:delete val="1"/>
        <c:axPos val="b"/>
        <c:numFmt formatCode="mmm\-yy" sourceLinked="1"/>
        <c:majorTickMark val="out"/>
        <c:minorTickMark val="none"/>
        <c:tickLblPos val="nextTo"/>
        <c:crossAx val="17972900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@AgGateway</a:t>
            </a:r>
            <a:r>
              <a:rPr lang="en-US" baseline="0"/>
              <a:t> Twitter Followers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'[AgGateway Social Data.xlsx]Twitter'!$C$1</c:f>
              <c:strCache>
                <c:ptCount val="1"/>
                <c:pt idx="0">
                  <c:v>Tweets</c:v>
                </c:pt>
              </c:strCache>
            </c:strRef>
          </c:tx>
          <c:spPr>
            <a:ln w="28575" cap="rnd">
              <a:solidFill>
                <a:schemeClr val="accent2"/>
              </a:solidFill>
              <a:round/>
            </a:ln>
            <a:effectLst/>
          </c:spPr>
          <c:marker>
            <c:symbol val="none"/>
          </c:marker>
          <c:cat>
            <c:numRef>
              <c:f>'[AgGateway Social Data.xlsx]Twitter'!$A$2:$A$19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f>'[AgGateway Social Data.xlsx]Twitter'!$C$2:$C$19</c:f>
              <c:numCache>
                <c:formatCode>General</c:formatCode>
                <c:ptCount val="18"/>
                <c:pt idx="0">
                  <c:v>48</c:v>
                </c:pt>
                <c:pt idx="1">
                  <c:v>18</c:v>
                </c:pt>
                <c:pt idx="2">
                  <c:v>59</c:v>
                </c:pt>
                <c:pt idx="3">
                  <c:v>47</c:v>
                </c:pt>
                <c:pt idx="4">
                  <c:v>54</c:v>
                </c:pt>
                <c:pt idx="5">
                  <c:v>90</c:v>
                </c:pt>
                <c:pt idx="6">
                  <c:v>22</c:v>
                </c:pt>
                <c:pt idx="7">
                  <c:v>90</c:v>
                </c:pt>
                <c:pt idx="8">
                  <c:v>80</c:v>
                </c:pt>
                <c:pt idx="9">
                  <c:v>51</c:v>
                </c:pt>
                <c:pt idx="10">
                  <c:v>70</c:v>
                </c:pt>
                <c:pt idx="11">
                  <c:v>38</c:v>
                </c:pt>
                <c:pt idx="12">
                  <c:v>48</c:v>
                </c:pt>
                <c:pt idx="13">
                  <c:v>63</c:v>
                </c:pt>
                <c:pt idx="14">
                  <c:v>37</c:v>
                </c:pt>
                <c:pt idx="15">
                  <c:v>5</c:v>
                </c:pt>
                <c:pt idx="16">
                  <c:v>52</c:v>
                </c:pt>
                <c:pt idx="17">
                  <c:v>4</c:v>
                </c:pt>
              </c:numCache>
            </c:numRef>
          </c:val>
          <c:smooth val="0"/>
          <c:extLst>
            <c:ext xmlns:c16="http://schemas.microsoft.com/office/drawing/2014/chart" uri="{C3380CC4-5D6E-409C-BE32-E72D297353CC}">
              <c16:uniqueId val="{00000000-94A5-41F4-8B88-4712C854E5F7}"/>
            </c:ext>
          </c:extLst>
        </c:ser>
        <c:dLbls>
          <c:showLegendKey val="0"/>
          <c:showVal val="0"/>
          <c:showCatName val="0"/>
          <c:showSerName val="0"/>
          <c:showPercent val="0"/>
          <c:showBubbleSize val="0"/>
        </c:dLbls>
        <c:marker val="1"/>
        <c:smooth val="0"/>
        <c:axId val="765975504"/>
        <c:axId val="765973208"/>
        <c:extLst>
          <c:ext xmlns:c15="http://schemas.microsoft.com/office/drawing/2012/chart" uri="{02D57815-91ED-43cb-92C2-25804820EDAC}">
            <c15:filteredLineSeries>
              <c15:ser>
                <c:idx val="0"/>
                <c:order val="0"/>
                <c:tx>
                  <c:strRef>
                    <c:extLst>
                      <c:ext uri="{02D57815-91ED-43cb-92C2-25804820EDAC}">
                        <c15:formulaRef>
                          <c15:sqref>'[AgGateway Social Data.xlsx]Twitter'!$B$1</c15:sqref>
                        </c15:formulaRef>
                      </c:ext>
                    </c:extLst>
                    <c:strCache>
                      <c:ptCount val="1"/>
                      <c:pt idx="0">
                        <c:v>Followers</c:v>
                      </c:pt>
                    </c:strCache>
                  </c:strRef>
                </c:tx>
                <c:spPr>
                  <a:ln w="28575" cap="rnd">
                    <a:solidFill>
                      <a:schemeClr val="accent1"/>
                    </a:solidFill>
                    <a:round/>
                  </a:ln>
                  <a:effectLst/>
                </c:spPr>
                <c:marker>
                  <c:symbol val="none"/>
                </c:marker>
                <c:cat>
                  <c:numRef>
                    <c:extLst>
                      <c:ex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c:ext uri="{02D57815-91ED-43cb-92C2-25804820EDAC}">
                        <c15:formulaRef>
                          <c15:sqref>'[AgGateway Social Data.xlsx]Twitter'!$B$2:$B$19</c15:sqref>
                        </c15:formulaRef>
                      </c:ext>
                    </c:extLst>
                    <c:numCache>
                      <c:formatCode>General</c:formatCode>
                      <c:ptCount val="18"/>
                      <c:pt idx="0">
                        <c:v>777</c:v>
                      </c:pt>
                      <c:pt idx="1">
                        <c:v>777</c:v>
                      </c:pt>
                      <c:pt idx="2">
                        <c:v>777</c:v>
                      </c:pt>
                      <c:pt idx="3">
                        <c:v>777</c:v>
                      </c:pt>
                      <c:pt idx="4">
                        <c:v>777</c:v>
                      </c:pt>
                      <c:pt idx="5">
                        <c:v>777</c:v>
                      </c:pt>
                      <c:pt idx="6">
                        <c:v>777</c:v>
                      </c:pt>
                      <c:pt idx="7">
                        <c:v>805</c:v>
                      </c:pt>
                      <c:pt idx="8">
                        <c:v>830</c:v>
                      </c:pt>
                      <c:pt idx="9">
                        <c:v>858</c:v>
                      </c:pt>
                      <c:pt idx="10">
                        <c:v>881</c:v>
                      </c:pt>
                      <c:pt idx="11">
                        <c:v>900</c:v>
                      </c:pt>
                      <c:pt idx="12">
                        <c:v>926</c:v>
                      </c:pt>
                      <c:pt idx="13">
                        <c:v>942</c:v>
                      </c:pt>
                      <c:pt idx="14">
                        <c:v>961</c:v>
                      </c:pt>
                      <c:pt idx="15">
                        <c:v>982</c:v>
                      </c:pt>
                      <c:pt idx="16">
                        <c:v>1006</c:v>
                      </c:pt>
                      <c:pt idx="17">
                        <c:v>1007</c:v>
                      </c:pt>
                    </c:numCache>
                  </c:numRef>
                </c:val>
                <c:smooth val="0"/>
                <c:extLst>
                  <c:ext xmlns:c16="http://schemas.microsoft.com/office/drawing/2014/chart" uri="{C3380CC4-5D6E-409C-BE32-E72D297353CC}">
                    <c16:uniqueId val="{00000002-94A5-41F4-8B88-4712C854E5F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'[AgGateway Social Data.xlsx]Twitter'!$D$1</c15:sqref>
                        </c15:formulaRef>
                      </c:ext>
                    </c:extLst>
                    <c:strCache>
                      <c:ptCount val="1"/>
                      <c:pt idx="0">
                        <c:v>Tweet Impressions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Data.xlsx]Twitter'!$D$2:$D$19</c15:sqref>
                        </c15:formulaRef>
                      </c:ext>
                    </c:extLst>
                    <c:numCache>
                      <c:formatCode>General</c:formatCode>
                      <c:ptCount val="18"/>
                      <c:pt idx="0">
                        <c:v>5921</c:v>
                      </c:pt>
                      <c:pt idx="1">
                        <c:v>4447</c:v>
                      </c:pt>
                      <c:pt idx="2">
                        <c:v>9251</c:v>
                      </c:pt>
                      <c:pt idx="3">
                        <c:v>12300</c:v>
                      </c:pt>
                      <c:pt idx="4">
                        <c:v>19200</c:v>
                      </c:pt>
                      <c:pt idx="5">
                        <c:v>16400</c:v>
                      </c:pt>
                      <c:pt idx="6">
                        <c:v>6146</c:v>
                      </c:pt>
                      <c:pt idx="7">
                        <c:v>16400</c:v>
                      </c:pt>
                      <c:pt idx="8">
                        <c:v>17300</c:v>
                      </c:pt>
                      <c:pt idx="9">
                        <c:v>17900</c:v>
                      </c:pt>
                      <c:pt idx="10">
                        <c:v>12200</c:v>
                      </c:pt>
                      <c:pt idx="11">
                        <c:v>6782</c:v>
                      </c:pt>
                      <c:pt idx="12">
                        <c:v>9604</c:v>
                      </c:pt>
                      <c:pt idx="13">
                        <c:v>8673</c:v>
                      </c:pt>
                      <c:pt idx="14">
                        <c:v>9212</c:v>
                      </c:pt>
                      <c:pt idx="15">
                        <c:v>5176</c:v>
                      </c:pt>
                      <c:pt idx="16">
                        <c:v>11600</c:v>
                      </c:pt>
                      <c:pt idx="17">
                        <c:v>3354</c:v>
                      </c:pt>
                    </c:numCache>
                  </c:numRef>
                </c:val>
                <c:smooth val="0"/>
                <c:extLst xmlns:c15="http://schemas.microsoft.com/office/drawing/2012/chart">
                  <c:ext xmlns:c16="http://schemas.microsoft.com/office/drawing/2014/chart" uri="{C3380CC4-5D6E-409C-BE32-E72D297353CC}">
                    <c16:uniqueId val="{00000003-94A5-41F4-8B88-4712C854E5F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'[AgGateway Social Data.xlsx]Twitter'!$E$1</c15:sqref>
                        </c15:formulaRef>
                      </c:ext>
                    </c:extLst>
                    <c:strCache>
                      <c:ptCount val="1"/>
                      <c:pt idx="0">
                        <c:v>Profile Visits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Data.xlsx]Twitter'!$E$2:$E$19</c15:sqref>
                        </c15:formulaRef>
                      </c:ext>
                    </c:extLst>
                    <c:numCache>
                      <c:formatCode>General</c:formatCode>
                      <c:ptCount val="18"/>
                      <c:pt idx="0">
                        <c:v>322</c:v>
                      </c:pt>
                      <c:pt idx="1">
                        <c:v>380</c:v>
                      </c:pt>
                      <c:pt idx="2">
                        <c:v>326</c:v>
                      </c:pt>
                      <c:pt idx="3">
                        <c:v>349</c:v>
                      </c:pt>
                      <c:pt idx="4">
                        <c:v>486</c:v>
                      </c:pt>
                      <c:pt idx="5">
                        <c:v>236</c:v>
                      </c:pt>
                      <c:pt idx="6">
                        <c:v>197</c:v>
                      </c:pt>
                      <c:pt idx="7">
                        <c:v>236</c:v>
                      </c:pt>
                      <c:pt idx="8">
                        <c:v>340</c:v>
                      </c:pt>
                      <c:pt idx="9">
                        <c:v>318</c:v>
                      </c:pt>
                      <c:pt idx="10">
                        <c:v>523</c:v>
                      </c:pt>
                      <c:pt idx="11">
                        <c:v>140</c:v>
                      </c:pt>
                      <c:pt idx="12">
                        <c:v>397</c:v>
                      </c:pt>
                      <c:pt idx="13">
                        <c:v>202</c:v>
                      </c:pt>
                      <c:pt idx="14">
                        <c:v>276</c:v>
                      </c:pt>
                      <c:pt idx="15">
                        <c:v>181</c:v>
                      </c:pt>
                      <c:pt idx="16">
                        <c:v>229</c:v>
                      </c:pt>
                    </c:numCache>
                  </c:numRef>
                </c:val>
                <c:smooth val="0"/>
                <c:extLst xmlns:c15="http://schemas.microsoft.com/office/drawing/2012/chart">
                  <c:ext xmlns:c16="http://schemas.microsoft.com/office/drawing/2014/chart" uri="{C3380CC4-5D6E-409C-BE32-E72D297353CC}">
                    <c16:uniqueId val="{00000004-94A5-41F4-8B88-4712C854E5F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'[AgGateway Social Data.xlsx]Twitter'!$F$1</c15:sqref>
                        </c15:formulaRef>
                      </c:ext>
                    </c:extLst>
                    <c:strCache>
                      <c:ptCount val="1"/>
                      <c:pt idx="0">
                        <c:v>Mentions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Data.xlsx]Twitter'!$F$2:$F$19</c15:sqref>
                        </c15:formulaRef>
                      </c:ext>
                    </c:extLst>
                    <c:numCache>
                      <c:formatCode>General</c:formatCode>
                      <c:ptCount val="18"/>
                      <c:pt idx="0">
                        <c:v>27</c:v>
                      </c:pt>
                      <c:pt idx="1">
                        <c:v>20</c:v>
                      </c:pt>
                      <c:pt idx="2">
                        <c:v>39</c:v>
                      </c:pt>
                      <c:pt idx="3">
                        <c:v>24</c:v>
                      </c:pt>
                      <c:pt idx="4">
                        <c:v>13</c:v>
                      </c:pt>
                      <c:pt idx="5">
                        <c:v>27</c:v>
                      </c:pt>
                      <c:pt idx="6">
                        <c:v>6</c:v>
                      </c:pt>
                      <c:pt idx="7">
                        <c:v>27</c:v>
                      </c:pt>
                      <c:pt idx="8">
                        <c:v>25</c:v>
                      </c:pt>
                      <c:pt idx="9">
                        <c:v>17</c:v>
                      </c:pt>
                      <c:pt idx="10">
                        <c:v>52</c:v>
                      </c:pt>
                      <c:pt idx="11">
                        <c:v>19</c:v>
                      </c:pt>
                      <c:pt idx="12">
                        <c:v>29</c:v>
                      </c:pt>
                      <c:pt idx="13">
                        <c:v>40</c:v>
                      </c:pt>
                      <c:pt idx="14">
                        <c:v>19</c:v>
                      </c:pt>
                      <c:pt idx="15">
                        <c:v>8</c:v>
                      </c:pt>
                      <c:pt idx="16">
                        <c:v>11</c:v>
                      </c:pt>
                      <c:pt idx="17">
                        <c:v>2</c:v>
                      </c:pt>
                    </c:numCache>
                  </c:numRef>
                </c:val>
                <c:smooth val="0"/>
                <c:extLst xmlns:c15="http://schemas.microsoft.com/office/drawing/2012/chart">
                  <c:ext xmlns:c16="http://schemas.microsoft.com/office/drawing/2014/chart" uri="{C3380CC4-5D6E-409C-BE32-E72D297353CC}">
                    <c16:uniqueId val="{00000005-94A5-41F4-8B88-4712C854E5F7}"/>
                  </c:ext>
                </c:extLst>
              </c15:ser>
            </c15:filteredLineSeries>
          </c:ext>
        </c:extLst>
      </c:lineChart>
      <c:lineChart>
        <c:grouping val="standard"/>
        <c:varyColors val="0"/>
        <c:ser>
          <c:idx val="5"/>
          <c:order val="5"/>
          <c:tx>
            <c:strRef>
              <c:f>'[AgGateway Social Data.xlsx]Twitter'!$G$1</c:f>
              <c:strCache>
                <c:ptCount val="1"/>
                <c:pt idx="0">
                  <c:v>New Followers</c:v>
                </c:pt>
              </c:strCache>
            </c:strRef>
          </c:tx>
          <c:spPr>
            <a:ln w="28575" cap="rnd">
              <a:solidFill>
                <a:schemeClr val="accent6"/>
              </a:solidFill>
              <a:round/>
            </a:ln>
            <a:effectLst/>
          </c:spPr>
          <c:marker>
            <c:symbol val="none"/>
          </c:marker>
          <c:cat>
            <c:numRef>
              <c:f>'[AgGateway Social Data.xlsx]Twitter'!$A$2:$A$19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f>'[AgGateway Social Data.xlsx]Twitter'!$G$2:$G$19</c:f>
              <c:numCache>
                <c:formatCode>General</c:formatCode>
                <c:ptCount val="18"/>
                <c:pt idx="0">
                  <c:v>0</c:v>
                </c:pt>
                <c:pt idx="1">
                  <c:v>0</c:v>
                </c:pt>
                <c:pt idx="2">
                  <c:v>0</c:v>
                </c:pt>
                <c:pt idx="3">
                  <c:v>0</c:v>
                </c:pt>
                <c:pt idx="4">
                  <c:v>0</c:v>
                </c:pt>
                <c:pt idx="5">
                  <c:v>28</c:v>
                </c:pt>
                <c:pt idx="6">
                  <c:v>25</c:v>
                </c:pt>
                <c:pt idx="7">
                  <c:v>28</c:v>
                </c:pt>
                <c:pt idx="8">
                  <c:v>23</c:v>
                </c:pt>
                <c:pt idx="9">
                  <c:v>19</c:v>
                </c:pt>
                <c:pt idx="10">
                  <c:v>26</c:v>
                </c:pt>
                <c:pt idx="11">
                  <c:v>16</c:v>
                </c:pt>
                <c:pt idx="12">
                  <c:v>19</c:v>
                </c:pt>
                <c:pt idx="13">
                  <c:v>21</c:v>
                </c:pt>
                <c:pt idx="14">
                  <c:v>24</c:v>
                </c:pt>
                <c:pt idx="15">
                  <c:v>17</c:v>
                </c:pt>
                <c:pt idx="16">
                  <c:v>24</c:v>
                </c:pt>
                <c:pt idx="17">
                  <c:v>1</c:v>
                </c:pt>
              </c:numCache>
            </c:numRef>
          </c:val>
          <c:smooth val="0"/>
          <c:extLst>
            <c:ext xmlns:c16="http://schemas.microsoft.com/office/drawing/2014/chart" uri="{C3380CC4-5D6E-409C-BE32-E72D297353CC}">
              <c16:uniqueId val="{00000001-94A5-41F4-8B88-4712C854E5F7}"/>
            </c:ext>
          </c:extLst>
        </c:ser>
        <c:dLbls>
          <c:showLegendKey val="0"/>
          <c:showVal val="0"/>
          <c:showCatName val="0"/>
          <c:showSerName val="0"/>
          <c:showPercent val="0"/>
          <c:showBubbleSize val="0"/>
        </c:dLbls>
        <c:marker val="1"/>
        <c:smooth val="0"/>
        <c:axId val="179729992"/>
        <c:axId val="179729008"/>
      </c:lineChart>
      <c:dateAx>
        <c:axId val="7659755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3208"/>
        <c:crosses val="autoZero"/>
        <c:auto val="1"/>
        <c:lblOffset val="100"/>
        <c:baseTimeUnit val="months"/>
      </c:dateAx>
      <c:valAx>
        <c:axId val="765973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5504"/>
        <c:crosses val="autoZero"/>
        <c:crossBetween val="between"/>
      </c:valAx>
      <c:valAx>
        <c:axId val="179729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29992"/>
        <c:crosses val="max"/>
        <c:crossBetween val="between"/>
      </c:valAx>
      <c:dateAx>
        <c:axId val="179729992"/>
        <c:scaling>
          <c:orientation val="minMax"/>
        </c:scaling>
        <c:delete val="1"/>
        <c:axPos val="b"/>
        <c:numFmt formatCode="mmm\-yy" sourceLinked="1"/>
        <c:majorTickMark val="out"/>
        <c:minorTickMark val="none"/>
        <c:tickLblPos val="nextTo"/>
        <c:crossAx val="17972900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@AgGateway</a:t>
            </a:r>
            <a:r>
              <a:rPr lang="en-US" baseline="0"/>
              <a:t> Twitter Followers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'[AgGateway Social Data.xlsx]Twitter'!$D$1</c:f>
              <c:strCache>
                <c:ptCount val="1"/>
                <c:pt idx="0">
                  <c:v>Tweet Impressions</c:v>
                </c:pt>
              </c:strCache>
            </c:strRef>
          </c:tx>
          <c:spPr>
            <a:ln w="28575" cap="rnd">
              <a:solidFill>
                <a:schemeClr val="accent3"/>
              </a:solidFill>
              <a:round/>
            </a:ln>
            <a:effectLst/>
          </c:spPr>
          <c:marker>
            <c:symbol val="none"/>
          </c:marker>
          <c:cat>
            <c:numRef>
              <c:f>'[AgGateway Social Data.xlsx]Twitter'!$A$2:$A$19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f>'[AgGateway Social Data.xlsx]Twitter'!$D$2:$D$19</c:f>
              <c:numCache>
                <c:formatCode>General</c:formatCode>
                <c:ptCount val="18"/>
                <c:pt idx="0">
                  <c:v>5921</c:v>
                </c:pt>
                <c:pt idx="1">
                  <c:v>4447</c:v>
                </c:pt>
                <c:pt idx="2">
                  <c:v>9251</c:v>
                </c:pt>
                <c:pt idx="3">
                  <c:v>12300</c:v>
                </c:pt>
                <c:pt idx="4">
                  <c:v>19200</c:v>
                </c:pt>
                <c:pt idx="5">
                  <c:v>16400</c:v>
                </c:pt>
                <c:pt idx="6">
                  <c:v>6146</c:v>
                </c:pt>
                <c:pt idx="7">
                  <c:v>16400</c:v>
                </c:pt>
                <c:pt idx="8">
                  <c:v>17300</c:v>
                </c:pt>
                <c:pt idx="9">
                  <c:v>17900</c:v>
                </c:pt>
                <c:pt idx="10">
                  <c:v>12200</c:v>
                </c:pt>
                <c:pt idx="11">
                  <c:v>6782</c:v>
                </c:pt>
                <c:pt idx="12">
                  <c:v>9604</c:v>
                </c:pt>
                <c:pt idx="13">
                  <c:v>8673</c:v>
                </c:pt>
                <c:pt idx="14">
                  <c:v>9212</c:v>
                </c:pt>
                <c:pt idx="15">
                  <c:v>5176</c:v>
                </c:pt>
                <c:pt idx="16">
                  <c:v>11600</c:v>
                </c:pt>
                <c:pt idx="17">
                  <c:v>3354</c:v>
                </c:pt>
              </c:numCache>
            </c:numRef>
          </c:val>
          <c:smooth val="0"/>
          <c:extLst>
            <c:ext xmlns:c16="http://schemas.microsoft.com/office/drawing/2014/chart" uri="{C3380CC4-5D6E-409C-BE32-E72D297353CC}">
              <c16:uniqueId val="{00000000-7358-4667-89ED-2A69FD55F85D}"/>
            </c:ext>
          </c:extLst>
        </c:ser>
        <c:dLbls>
          <c:showLegendKey val="0"/>
          <c:showVal val="0"/>
          <c:showCatName val="0"/>
          <c:showSerName val="0"/>
          <c:showPercent val="0"/>
          <c:showBubbleSize val="0"/>
        </c:dLbls>
        <c:marker val="1"/>
        <c:smooth val="0"/>
        <c:axId val="765975504"/>
        <c:axId val="765973208"/>
        <c:extLst>
          <c:ext xmlns:c15="http://schemas.microsoft.com/office/drawing/2012/chart" uri="{02D57815-91ED-43cb-92C2-25804820EDAC}">
            <c15:filteredLineSeries>
              <c15:ser>
                <c:idx val="0"/>
                <c:order val="0"/>
                <c:tx>
                  <c:strRef>
                    <c:extLst>
                      <c:ext uri="{02D57815-91ED-43cb-92C2-25804820EDAC}">
                        <c15:formulaRef>
                          <c15:sqref>'[AgGateway Social Data.xlsx]Twitter'!$B$1</c15:sqref>
                        </c15:formulaRef>
                      </c:ext>
                    </c:extLst>
                    <c:strCache>
                      <c:ptCount val="1"/>
                      <c:pt idx="0">
                        <c:v>Followers</c:v>
                      </c:pt>
                    </c:strCache>
                  </c:strRef>
                </c:tx>
                <c:spPr>
                  <a:ln w="28575" cap="rnd">
                    <a:solidFill>
                      <a:schemeClr val="accent1"/>
                    </a:solidFill>
                    <a:round/>
                  </a:ln>
                  <a:effectLst/>
                </c:spPr>
                <c:marker>
                  <c:symbol val="none"/>
                </c:marker>
                <c:cat>
                  <c:numRef>
                    <c:extLst>
                      <c:ex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c:ext uri="{02D57815-91ED-43cb-92C2-25804820EDAC}">
                        <c15:formulaRef>
                          <c15:sqref>'[AgGateway Social Data.xlsx]Twitter'!$B$2:$B$19</c15:sqref>
                        </c15:formulaRef>
                      </c:ext>
                    </c:extLst>
                    <c:numCache>
                      <c:formatCode>General</c:formatCode>
                      <c:ptCount val="18"/>
                      <c:pt idx="0">
                        <c:v>777</c:v>
                      </c:pt>
                      <c:pt idx="1">
                        <c:v>777</c:v>
                      </c:pt>
                      <c:pt idx="2">
                        <c:v>777</c:v>
                      </c:pt>
                      <c:pt idx="3">
                        <c:v>777</c:v>
                      </c:pt>
                      <c:pt idx="4">
                        <c:v>777</c:v>
                      </c:pt>
                      <c:pt idx="5">
                        <c:v>777</c:v>
                      </c:pt>
                      <c:pt idx="6">
                        <c:v>777</c:v>
                      </c:pt>
                      <c:pt idx="7">
                        <c:v>805</c:v>
                      </c:pt>
                      <c:pt idx="8">
                        <c:v>830</c:v>
                      </c:pt>
                      <c:pt idx="9">
                        <c:v>858</c:v>
                      </c:pt>
                      <c:pt idx="10">
                        <c:v>881</c:v>
                      </c:pt>
                      <c:pt idx="11">
                        <c:v>900</c:v>
                      </c:pt>
                      <c:pt idx="12">
                        <c:v>926</c:v>
                      </c:pt>
                      <c:pt idx="13">
                        <c:v>942</c:v>
                      </c:pt>
                      <c:pt idx="14">
                        <c:v>961</c:v>
                      </c:pt>
                      <c:pt idx="15">
                        <c:v>982</c:v>
                      </c:pt>
                      <c:pt idx="16">
                        <c:v>1006</c:v>
                      </c:pt>
                      <c:pt idx="17">
                        <c:v>1007</c:v>
                      </c:pt>
                    </c:numCache>
                  </c:numRef>
                </c:val>
                <c:smooth val="0"/>
                <c:extLst>
                  <c:ext xmlns:c16="http://schemas.microsoft.com/office/drawing/2014/chart" uri="{C3380CC4-5D6E-409C-BE32-E72D297353CC}">
                    <c16:uniqueId val="{00000002-7358-4667-89ED-2A69FD55F85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'[AgGateway Social Data.xlsx]Twitter'!$C$1</c15:sqref>
                        </c15:formulaRef>
                      </c:ext>
                    </c:extLst>
                    <c:strCache>
                      <c:ptCount val="1"/>
                      <c:pt idx="0">
                        <c:v>Tweets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Data.xlsx]Twitter'!$C$2:$C$19</c15:sqref>
                        </c15:formulaRef>
                      </c:ext>
                    </c:extLst>
                    <c:numCache>
                      <c:formatCode>General</c:formatCode>
                      <c:ptCount val="18"/>
                      <c:pt idx="0">
                        <c:v>48</c:v>
                      </c:pt>
                      <c:pt idx="1">
                        <c:v>18</c:v>
                      </c:pt>
                      <c:pt idx="2">
                        <c:v>59</c:v>
                      </c:pt>
                      <c:pt idx="3">
                        <c:v>47</c:v>
                      </c:pt>
                      <c:pt idx="4">
                        <c:v>54</c:v>
                      </c:pt>
                      <c:pt idx="5">
                        <c:v>90</c:v>
                      </c:pt>
                      <c:pt idx="6">
                        <c:v>22</c:v>
                      </c:pt>
                      <c:pt idx="7">
                        <c:v>90</c:v>
                      </c:pt>
                      <c:pt idx="8">
                        <c:v>80</c:v>
                      </c:pt>
                      <c:pt idx="9">
                        <c:v>51</c:v>
                      </c:pt>
                      <c:pt idx="10">
                        <c:v>70</c:v>
                      </c:pt>
                      <c:pt idx="11">
                        <c:v>38</c:v>
                      </c:pt>
                      <c:pt idx="12">
                        <c:v>48</c:v>
                      </c:pt>
                      <c:pt idx="13">
                        <c:v>63</c:v>
                      </c:pt>
                      <c:pt idx="14">
                        <c:v>37</c:v>
                      </c:pt>
                      <c:pt idx="15">
                        <c:v>5</c:v>
                      </c:pt>
                      <c:pt idx="16">
                        <c:v>52</c:v>
                      </c:pt>
                      <c:pt idx="17">
                        <c:v>4</c:v>
                      </c:pt>
                    </c:numCache>
                  </c:numRef>
                </c:val>
                <c:smooth val="0"/>
                <c:extLst xmlns:c15="http://schemas.microsoft.com/office/drawing/2012/chart">
                  <c:ext xmlns:c16="http://schemas.microsoft.com/office/drawing/2014/chart" uri="{C3380CC4-5D6E-409C-BE32-E72D297353CC}">
                    <c16:uniqueId val="{00000003-7358-4667-89ED-2A69FD55F85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'[AgGateway Social Data.xlsx]Twitter'!$E$1</c15:sqref>
                        </c15:formulaRef>
                      </c:ext>
                    </c:extLst>
                    <c:strCache>
                      <c:ptCount val="1"/>
                      <c:pt idx="0">
                        <c:v>Profile Visits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Data.xlsx]Twitter'!$E$2:$E$19</c15:sqref>
                        </c15:formulaRef>
                      </c:ext>
                    </c:extLst>
                    <c:numCache>
                      <c:formatCode>General</c:formatCode>
                      <c:ptCount val="18"/>
                      <c:pt idx="0">
                        <c:v>322</c:v>
                      </c:pt>
                      <c:pt idx="1">
                        <c:v>380</c:v>
                      </c:pt>
                      <c:pt idx="2">
                        <c:v>326</c:v>
                      </c:pt>
                      <c:pt idx="3">
                        <c:v>349</c:v>
                      </c:pt>
                      <c:pt idx="4">
                        <c:v>486</c:v>
                      </c:pt>
                      <c:pt idx="5">
                        <c:v>236</c:v>
                      </c:pt>
                      <c:pt idx="6">
                        <c:v>197</c:v>
                      </c:pt>
                      <c:pt idx="7">
                        <c:v>236</c:v>
                      </c:pt>
                      <c:pt idx="8">
                        <c:v>340</c:v>
                      </c:pt>
                      <c:pt idx="9">
                        <c:v>318</c:v>
                      </c:pt>
                      <c:pt idx="10">
                        <c:v>523</c:v>
                      </c:pt>
                      <c:pt idx="11">
                        <c:v>140</c:v>
                      </c:pt>
                      <c:pt idx="12">
                        <c:v>397</c:v>
                      </c:pt>
                      <c:pt idx="13">
                        <c:v>202</c:v>
                      </c:pt>
                      <c:pt idx="14">
                        <c:v>276</c:v>
                      </c:pt>
                      <c:pt idx="15">
                        <c:v>181</c:v>
                      </c:pt>
                      <c:pt idx="16">
                        <c:v>229</c:v>
                      </c:pt>
                    </c:numCache>
                  </c:numRef>
                </c:val>
                <c:smooth val="0"/>
                <c:extLst xmlns:c15="http://schemas.microsoft.com/office/drawing/2012/chart">
                  <c:ext xmlns:c16="http://schemas.microsoft.com/office/drawing/2014/chart" uri="{C3380CC4-5D6E-409C-BE32-E72D297353CC}">
                    <c16:uniqueId val="{00000004-7358-4667-89ED-2A69FD55F85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'[AgGateway Social Data.xlsx]Twitter'!$F$1</c15:sqref>
                        </c15:formulaRef>
                      </c:ext>
                    </c:extLst>
                    <c:strCache>
                      <c:ptCount val="1"/>
                      <c:pt idx="0">
                        <c:v>Mentions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'[AgGateway Social Data.xlsx]Twitter'!$A$2:$A$19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'[AgGateway Social Data.xlsx]Twitter'!$F$2:$F$19</c15:sqref>
                        </c15:formulaRef>
                      </c:ext>
                    </c:extLst>
                    <c:numCache>
                      <c:formatCode>General</c:formatCode>
                      <c:ptCount val="18"/>
                      <c:pt idx="0">
                        <c:v>27</c:v>
                      </c:pt>
                      <c:pt idx="1">
                        <c:v>20</c:v>
                      </c:pt>
                      <c:pt idx="2">
                        <c:v>39</c:v>
                      </c:pt>
                      <c:pt idx="3">
                        <c:v>24</c:v>
                      </c:pt>
                      <c:pt idx="4">
                        <c:v>13</c:v>
                      </c:pt>
                      <c:pt idx="5">
                        <c:v>27</c:v>
                      </c:pt>
                      <c:pt idx="6">
                        <c:v>6</c:v>
                      </c:pt>
                      <c:pt idx="7">
                        <c:v>27</c:v>
                      </c:pt>
                      <c:pt idx="8">
                        <c:v>25</c:v>
                      </c:pt>
                      <c:pt idx="9">
                        <c:v>17</c:v>
                      </c:pt>
                      <c:pt idx="10">
                        <c:v>52</c:v>
                      </c:pt>
                      <c:pt idx="11">
                        <c:v>19</c:v>
                      </c:pt>
                      <c:pt idx="12">
                        <c:v>29</c:v>
                      </c:pt>
                      <c:pt idx="13">
                        <c:v>40</c:v>
                      </c:pt>
                      <c:pt idx="14">
                        <c:v>19</c:v>
                      </c:pt>
                      <c:pt idx="15">
                        <c:v>8</c:v>
                      </c:pt>
                      <c:pt idx="16">
                        <c:v>11</c:v>
                      </c:pt>
                      <c:pt idx="17">
                        <c:v>2</c:v>
                      </c:pt>
                    </c:numCache>
                  </c:numRef>
                </c:val>
                <c:smooth val="0"/>
                <c:extLst xmlns:c15="http://schemas.microsoft.com/office/drawing/2012/chart">
                  <c:ext xmlns:c16="http://schemas.microsoft.com/office/drawing/2014/chart" uri="{C3380CC4-5D6E-409C-BE32-E72D297353CC}">
                    <c16:uniqueId val="{00000005-7358-4667-89ED-2A69FD55F85D}"/>
                  </c:ext>
                </c:extLst>
              </c15:ser>
            </c15:filteredLineSeries>
          </c:ext>
        </c:extLst>
      </c:lineChart>
      <c:lineChart>
        <c:grouping val="standard"/>
        <c:varyColors val="0"/>
        <c:ser>
          <c:idx val="5"/>
          <c:order val="5"/>
          <c:tx>
            <c:strRef>
              <c:f>'[AgGateway Social Data.xlsx]Twitter'!$G$1</c:f>
              <c:strCache>
                <c:ptCount val="1"/>
                <c:pt idx="0">
                  <c:v>New Followers</c:v>
                </c:pt>
              </c:strCache>
            </c:strRef>
          </c:tx>
          <c:spPr>
            <a:ln w="28575" cap="rnd">
              <a:solidFill>
                <a:schemeClr val="accent6"/>
              </a:solidFill>
              <a:round/>
            </a:ln>
            <a:effectLst/>
          </c:spPr>
          <c:marker>
            <c:symbol val="none"/>
          </c:marker>
          <c:cat>
            <c:numRef>
              <c:f>'[AgGateway Social Data.xlsx]Twitter'!$A$2:$A$19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f>'[AgGateway Social Data.xlsx]Twitter'!$G$2:$G$19</c:f>
              <c:numCache>
                <c:formatCode>General</c:formatCode>
                <c:ptCount val="18"/>
                <c:pt idx="0">
                  <c:v>0</c:v>
                </c:pt>
                <c:pt idx="1">
                  <c:v>0</c:v>
                </c:pt>
                <c:pt idx="2">
                  <c:v>0</c:v>
                </c:pt>
                <c:pt idx="3">
                  <c:v>0</c:v>
                </c:pt>
                <c:pt idx="4">
                  <c:v>0</c:v>
                </c:pt>
                <c:pt idx="5">
                  <c:v>28</c:v>
                </c:pt>
                <c:pt idx="6">
                  <c:v>25</c:v>
                </c:pt>
                <c:pt idx="7">
                  <c:v>28</c:v>
                </c:pt>
                <c:pt idx="8">
                  <c:v>23</c:v>
                </c:pt>
                <c:pt idx="9">
                  <c:v>19</c:v>
                </c:pt>
                <c:pt idx="10">
                  <c:v>26</c:v>
                </c:pt>
                <c:pt idx="11">
                  <c:v>16</c:v>
                </c:pt>
                <c:pt idx="12">
                  <c:v>19</c:v>
                </c:pt>
                <c:pt idx="13">
                  <c:v>21</c:v>
                </c:pt>
                <c:pt idx="14">
                  <c:v>24</c:v>
                </c:pt>
                <c:pt idx="15">
                  <c:v>17</c:v>
                </c:pt>
                <c:pt idx="16">
                  <c:v>24</c:v>
                </c:pt>
                <c:pt idx="17">
                  <c:v>1</c:v>
                </c:pt>
              </c:numCache>
            </c:numRef>
          </c:val>
          <c:smooth val="0"/>
          <c:extLst>
            <c:ext xmlns:c16="http://schemas.microsoft.com/office/drawing/2014/chart" uri="{C3380CC4-5D6E-409C-BE32-E72D297353CC}">
              <c16:uniqueId val="{00000001-7358-4667-89ED-2A69FD55F85D}"/>
            </c:ext>
          </c:extLst>
        </c:ser>
        <c:dLbls>
          <c:showLegendKey val="0"/>
          <c:showVal val="0"/>
          <c:showCatName val="0"/>
          <c:showSerName val="0"/>
          <c:showPercent val="0"/>
          <c:showBubbleSize val="0"/>
        </c:dLbls>
        <c:marker val="1"/>
        <c:smooth val="0"/>
        <c:axId val="179729992"/>
        <c:axId val="179729008"/>
      </c:lineChart>
      <c:dateAx>
        <c:axId val="7659755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3208"/>
        <c:crosses val="autoZero"/>
        <c:auto val="1"/>
        <c:lblOffset val="100"/>
        <c:baseTimeUnit val="months"/>
      </c:dateAx>
      <c:valAx>
        <c:axId val="76597320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5504"/>
        <c:crosses val="autoZero"/>
        <c:crossBetween val="between"/>
      </c:valAx>
      <c:valAx>
        <c:axId val="179729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29992"/>
        <c:crosses val="max"/>
        <c:crossBetween val="between"/>
      </c:valAx>
      <c:dateAx>
        <c:axId val="179729992"/>
        <c:scaling>
          <c:orientation val="minMax"/>
        </c:scaling>
        <c:delete val="0"/>
        <c:axPos val="t"/>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29008"/>
        <c:crosses val="max"/>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@AgGateway</a:t>
            </a:r>
            <a:r>
              <a:rPr lang="en-US" baseline="0"/>
              <a:t> Twitter Followers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Twitter!$D$1</c:f>
              <c:strCache>
                <c:ptCount val="1"/>
                <c:pt idx="0">
                  <c:v>Tweet Impressions</c:v>
                </c:pt>
              </c:strCache>
            </c:strRef>
          </c:tx>
          <c:spPr>
            <a:ln w="28575" cap="rnd">
              <a:solidFill>
                <a:schemeClr val="accent3"/>
              </a:solidFill>
              <a:round/>
            </a:ln>
            <a:effectLst/>
          </c:spPr>
          <c:marker>
            <c:symbol val="none"/>
          </c:marker>
          <c:cat>
            <c:numRef>
              <c:f>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f>Twitter!$D$2:$D$19</c:f>
              <c:numCache>
                <c:formatCode>General</c:formatCode>
                <c:ptCount val="18"/>
                <c:pt idx="0">
                  <c:v>5921</c:v>
                </c:pt>
                <c:pt idx="1">
                  <c:v>4447</c:v>
                </c:pt>
                <c:pt idx="2">
                  <c:v>9251</c:v>
                </c:pt>
                <c:pt idx="3">
                  <c:v>12300</c:v>
                </c:pt>
                <c:pt idx="4">
                  <c:v>19200</c:v>
                </c:pt>
                <c:pt idx="5">
                  <c:v>16400</c:v>
                </c:pt>
                <c:pt idx="6">
                  <c:v>6146</c:v>
                </c:pt>
                <c:pt idx="7">
                  <c:v>16400</c:v>
                </c:pt>
                <c:pt idx="8">
                  <c:v>17300</c:v>
                </c:pt>
                <c:pt idx="9">
                  <c:v>17900</c:v>
                </c:pt>
                <c:pt idx="10">
                  <c:v>12200</c:v>
                </c:pt>
                <c:pt idx="11">
                  <c:v>6782</c:v>
                </c:pt>
                <c:pt idx="12">
                  <c:v>9604</c:v>
                </c:pt>
                <c:pt idx="13">
                  <c:v>8673</c:v>
                </c:pt>
                <c:pt idx="14">
                  <c:v>9212</c:v>
                </c:pt>
                <c:pt idx="15">
                  <c:v>5176</c:v>
                </c:pt>
                <c:pt idx="16">
                  <c:v>11600</c:v>
                </c:pt>
                <c:pt idx="17">
                  <c:v>3354</c:v>
                </c:pt>
              </c:numCache>
            </c:numRef>
          </c:val>
          <c:smooth val="0"/>
          <c:extLst>
            <c:ext xmlns:c16="http://schemas.microsoft.com/office/drawing/2014/chart" uri="{C3380CC4-5D6E-409C-BE32-E72D297353CC}">
              <c16:uniqueId val="{00000000-1282-4BDE-B31C-469D5E87BAE6}"/>
            </c:ext>
          </c:extLst>
        </c:ser>
        <c:dLbls>
          <c:showLegendKey val="0"/>
          <c:showVal val="0"/>
          <c:showCatName val="0"/>
          <c:showSerName val="0"/>
          <c:showPercent val="0"/>
          <c:showBubbleSize val="0"/>
        </c:dLbls>
        <c:marker val="1"/>
        <c:smooth val="0"/>
        <c:axId val="765975504"/>
        <c:axId val="765973208"/>
        <c:extLst>
          <c:ext xmlns:c15="http://schemas.microsoft.com/office/drawing/2012/chart" uri="{02D57815-91ED-43cb-92C2-25804820EDAC}">
            <c15:filteredLineSeries>
              <c15:ser>
                <c:idx val="0"/>
                <c:order val="0"/>
                <c:tx>
                  <c:strRef>
                    <c:extLst>
                      <c:ext uri="{02D57815-91ED-43cb-92C2-25804820EDAC}">
                        <c15:formulaRef>
                          <c15:sqref>Twitter!$B$1</c15:sqref>
                        </c15:formulaRef>
                      </c:ext>
                    </c:extLst>
                    <c:strCache>
                      <c:ptCount val="1"/>
                      <c:pt idx="0">
                        <c:v>Followers</c:v>
                      </c:pt>
                    </c:strCache>
                  </c:strRef>
                </c:tx>
                <c:spPr>
                  <a:ln w="28575" cap="rnd">
                    <a:solidFill>
                      <a:schemeClr val="accent1"/>
                    </a:solidFill>
                    <a:round/>
                  </a:ln>
                  <a:effectLst/>
                </c:spPr>
                <c:marker>
                  <c:symbol val="none"/>
                </c:marker>
                <c:cat>
                  <c:numRef>
                    <c:extLst>
                      <c:ext uri="{02D57815-91ED-43cb-92C2-25804820EDAC}">
                        <c15:formulaRef>
                          <c15:sqref>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c:ext uri="{02D57815-91ED-43cb-92C2-25804820EDAC}">
                        <c15:formulaRef>
                          <c15:sqref>Twitter!$B$2:$B$19</c15:sqref>
                        </c15:formulaRef>
                      </c:ext>
                    </c:extLst>
                    <c:numCache>
                      <c:formatCode>General</c:formatCode>
                      <c:ptCount val="18"/>
                      <c:pt idx="0">
                        <c:v>777</c:v>
                      </c:pt>
                      <c:pt idx="1">
                        <c:v>777</c:v>
                      </c:pt>
                      <c:pt idx="2">
                        <c:v>777</c:v>
                      </c:pt>
                      <c:pt idx="3">
                        <c:v>777</c:v>
                      </c:pt>
                      <c:pt idx="4">
                        <c:v>777</c:v>
                      </c:pt>
                      <c:pt idx="5">
                        <c:v>777</c:v>
                      </c:pt>
                      <c:pt idx="6">
                        <c:v>777</c:v>
                      </c:pt>
                      <c:pt idx="7">
                        <c:v>805</c:v>
                      </c:pt>
                      <c:pt idx="8">
                        <c:v>830</c:v>
                      </c:pt>
                      <c:pt idx="9">
                        <c:v>858</c:v>
                      </c:pt>
                      <c:pt idx="10">
                        <c:v>881</c:v>
                      </c:pt>
                      <c:pt idx="11">
                        <c:v>900</c:v>
                      </c:pt>
                      <c:pt idx="12">
                        <c:v>926</c:v>
                      </c:pt>
                      <c:pt idx="13">
                        <c:v>942</c:v>
                      </c:pt>
                      <c:pt idx="14">
                        <c:v>961</c:v>
                      </c:pt>
                      <c:pt idx="15">
                        <c:v>982</c:v>
                      </c:pt>
                      <c:pt idx="16">
                        <c:v>1006</c:v>
                      </c:pt>
                      <c:pt idx="17">
                        <c:v>1007</c:v>
                      </c:pt>
                    </c:numCache>
                  </c:numRef>
                </c:val>
                <c:smooth val="0"/>
                <c:extLst>
                  <c:ext xmlns:c16="http://schemas.microsoft.com/office/drawing/2014/chart" uri="{C3380CC4-5D6E-409C-BE32-E72D297353CC}">
                    <c16:uniqueId val="{00000002-1282-4BDE-B31C-469D5E87BAE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Twitter!$C$1</c15:sqref>
                        </c15:formulaRef>
                      </c:ext>
                    </c:extLst>
                    <c:strCache>
                      <c:ptCount val="1"/>
                      <c:pt idx="0">
                        <c:v>Tweets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Twitter!$C$2:$C$19</c15:sqref>
                        </c15:formulaRef>
                      </c:ext>
                    </c:extLst>
                    <c:numCache>
                      <c:formatCode>General</c:formatCode>
                      <c:ptCount val="18"/>
                      <c:pt idx="0">
                        <c:v>48</c:v>
                      </c:pt>
                      <c:pt idx="1">
                        <c:v>18</c:v>
                      </c:pt>
                      <c:pt idx="2">
                        <c:v>59</c:v>
                      </c:pt>
                      <c:pt idx="3">
                        <c:v>47</c:v>
                      </c:pt>
                      <c:pt idx="4">
                        <c:v>54</c:v>
                      </c:pt>
                      <c:pt idx="5">
                        <c:v>90</c:v>
                      </c:pt>
                      <c:pt idx="6">
                        <c:v>22</c:v>
                      </c:pt>
                      <c:pt idx="7">
                        <c:v>90</c:v>
                      </c:pt>
                      <c:pt idx="8">
                        <c:v>80</c:v>
                      </c:pt>
                      <c:pt idx="9">
                        <c:v>51</c:v>
                      </c:pt>
                      <c:pt idx="10">
                        <c:v>70</c:v>
                      </c:pt>
                      <c:pt idx="11">
                        <c:v>38</c:v>
                      </c:pt>
                      <c:pt idx="12">
                        <c:v>48</c:v>
                      </c:pt>
                      <c:pt idx="13">
                        <c:v>63</c:v>
                      </c:pt>
                      <c:pt idx="14">
                        <c:v>37</c:v>
                      </c:pt>
                      <c:pt idx="15">
                        <c:v>5</c:v>
                      </c:pt>
                      <c:pt idx="16">
                        <c:v>52</c:v>
                      </c:pt>
                      <c:pt idx="17">
                        <c:v>4</c:v>
                      </c:pt>
                    </c:numCache>
                  </c:numRef>
                </c:val>
                <c:smooth val="0"/>
                <c:extLst xmlns:c15="http://schemas.microsoft.com/office/drawing/2012/chart">
                  <c:ext xmlns:c16="http://schemas.microsoft.com/office/drawing/2014/chart" uri="{C3380CC4-5D6E-409C-BE32-E72D297353CC}">
                    <c16:uniqueId val="{00000003-1282-4BDE-B31C-469D5E87BAE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Twitter!$F$1</c15:sqref>
                        </c15:formulaRef>
                      </c:ext>
                    </c:extLst>
                    <c:strCache>
                      <c:ptCount val="1"/>
                      <c:pt idx="0">
                        <c:v>Mentions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xmlns:c15="http://schemas.microsoft.com/office/drawing/2012/chart">
                      <c:ext xmlns:c15="http://schemas.microsoft.com/office/drawing/2012/chart" uri="{02D57815-91ED-43cb-92C2-25804820EDAC}">
                        <c15:formulaRef>
                          <c15:sqref>Twitter!$F$2:$F$19</c15:sqref>
                        </c15:formulaRef>
                      </c:ext>
                    </c:extLst>
                    <c:numCache>
                      <c:formatCode>General</c:formatCode>
                      <c:ptCount val="18"/>
                      <c:pt idx="0">
                        <c:v>27</c:v>
                      </c:pt>
                      <c:pt idx="1">
                        <c:v>20</c:v>
                      </c:pt>
                      <c:pt idx="2">
                        <c:v>39</c:v>
                      </c:pt>
                      <c:pt idx="3">
                        <c:v>24</c:v>
                      </c:pt>
                      <c:pt idx="4">
                        <c:v>13</c:v>
                      </c:pt>
                      <c:pt idx="5">
                        <c:v>27</c:v>
                      </c:pt>
                      <c:pt idx="6">
                        <c:v>6</c:v>
                      </c:pt>
                      <c:pt idx="7">
                        <c:v>27</c:v>
                      </c:pt>
                      <c:pt idx="8">
                        <c:v>25</c:v>
                      </c:pt>
                      <c:pt idx="9">
                        <c:v>17</c:v>
                      </c:pt>
                      <c:pt idx="10">
                        <c:v>52</c:v>
                      </c:pt>
                      <c:pt idx="11">
                        <c:v>19</c:v>
                      </c:pt>
                      <c:pt idx="12">
                        <c:v>29</c:v>
                      </c:pt>
                      <c:pt idx="13">
                        <c:v>40</c:v>
                      </c:pt>
                      <c:pt idx="14">
                        <c:v>19</c:v>
                      </c:pt>
                      <c:pt idx="15">
                        <c:v>8</c:v>
                      </c:pt>
                      <c:pt idx="16">
                        <c:v>11</c:v>
                      </c:pt>
                      <c:pt idx="17">
                        <c:v>2</c:v>
                      </c:pt>
                    </c:numCache>
                  </c:numRef>
                </c:val>
                <c:smooth val="0"/>
                <c:extLst xmlns:c15="http://schemas.microsoft.com/office/drawing/2012/chart">
                  <c:ext xmlns:c16="http://schemas.microsoft.com/office/drawing/2014/chart" uri="{C3380CC4-5D6E-409C-BE32-E72D297353CC}">
                    <c16:uniqueId val="{00000004-1282-4BDE-B31C-469D5E87BAE6}"/>
                  </c:ext>
                </c:extLst>
              </c15:ser>
            </c15:filteredLineSeries>
          </c:ext>
        </c:extLst>
      </c:lineChart>
      <c:lineChart>
        <c:grouping val="standard"/>
        <c:varyColors val="0"/>
        <c:ser>
          <c:idx val="3"/>
          <c:order val="3"/>
          <c:tx>
            <c:strRef>
              <c:f>Twitter!$E$1</c:f>
              <c:strCache>
                <c:ptCount val="1"/>
                <c:pt idx="0">
                  <c:v>Profile Visits</c:v>
                </c:pt>
              </c:strCache>
              <c:extLst xmlns:c15="http://schemas.microsoft.com/office/drawing/2012/chart"/>
            </c:strRef>
          </c:tx>
          <c:spPr>
            <a:ln w="28575" cap="rnd">
              <a:solidFill>
                <a:schemeClr val="accent4"/>
              </a:solidFill>
              <a:round/>
            </a:ln>
            <a:effectLst/>
          </c:spPr>
          <c:marker>
            <c:symbol val="none"/>
          </c:marker>
          <c:cat>
            <c:numRef>
              <c:f>Twitter!$A$2:$A$19</c:f>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extLst xmlns:c15="http://schemas.microsoft.com/office/drawing/2012/chart"/>
            </c:numRef>
          </c:cat>
          <c:val>
            <c:numRef>
              <c:f>Twitter!$E$2:$E$19</c:f>
              <c:numCache>
                <c:formatCode>General</c:formatCode>
                <c:ptCount val="18"/>
                <c:pt idx="0">
                  <c:v>322</c:v>
                </c:pt>
                <c:pt idx="1">
                  <c:v>380</c:v>
                </c:pt>
                <c:pt idx="2">
                  <c:v>326</c:v>
                </c:pt>
                <c:pt idx="3">
                  <c:v>349</c:v>
                </c:pt>
                <c:pt idx="4">
                  <c:v>486</c:v>
                </c:pt>
                <c:pt idx="5">
                  <c:v>236</c:v>
                </c:pt>
                <c:pt idx="6">
                  <c:v>197</c:v>
                </c:pt>
                <c:pt idx="7">
                  <c:v>236</c:v>
                </c:pt>
                <c:pt idx="8">
                  <c:v>340</c:v>
                </c:pt>
                <c:pt idx="9">
                  <c:v>318</c:v>
                </c:pt>
                <c:pt idx="10">
                  <c:v>523</c:v>
                </c:pt>
                <c:pt idx="11">
                  <c:v>140</c:v>
                </c:pt>
                <c:pt idx="12">
                  <c:v>397</c:v>
                </c:pt>
                <c:pt idx="13">
                  <c:v>202</c:v>
                </c:pt>
                <c:pt idx="14">
                  <c:v>276</c:v>
                </c:pt>
                <c:pt idx="15">
                  <c:v>181</c:v>
                </c:pt>
                <c:pt idx="16">
                  <c:v>229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1282-4BDE-B31C-469D5E87BAE6}"/>
            </c:ext>
          </c:extLst>
        </c:ser>
        <c:dLbls>
          <c:showLegendKey val="0"/>
          <c:showVal val="0"/>
          <c:showCatName val="0"/>
          <c:showSerName val="0"/>
          <c:showPercent val="0"/>
          <c:showBubbleSize val="0"/>
        </c:dLbls>
        <c:marker val="1"/>
        <c:smooth val="0"/>
        <c:axId val="179729992"/>
        <c:axId val="179729008"/>
        <c:extLst>
          <c:ext xmlns:c15="http://schemas.microsoft.com/office/drawing/2012/chart" uri="{02D57815-91ED-43cb-92C2-25804820EDAC}">
            <c15:filteredLineSeries>
              <c15:ser>
                <c:idx val="5"/>
                <c:order val="5"/>
                <c:tx>
                  <c:strRef>
                    <c:extLst>
                      <c:ext uri="{02D57815-91ED-43cb-92C2-25804820EDAC}">
                        <c15:formulaRef>
                          <c15:sqref>Twitter!$G$1</c15:sqref>
                        </c15:formulaRef>
                      </c:ext>
                    </c:extLst>
                    <c:strCache>
                      <c:ptCount val="1"/>
                      <c:pt idx="0">
                        <c:v>New Followers</c:v>
                      </c:pt>
                    </c:strCache>
                  </c:strRef>
                </c:tx>
                <c:spPr>
                  <a:ln w="28575" cap="rnd">
                    <a:solidFill>
                      <a:schemeClr val="accent6"/>
                    </a:solidFill>
                    <a:round/>
                  </a:ln>
                  <a:effectLst/>
                </c:spPr>
                <c:marker>
                  <c:symbol val="none"/>
                </c:marker>
                <c:cat>
                  <c:numRef>
                    <c:extLst>
                      <c:ext uri="{02D57815-91ED-43cb-92C2-25804820EDAC}">
                        <c15:formulaRef>
                          <c15:sqref>Twitter!$A$2:$A$19</c15:sqref>
                        </c15:formulaRef>
                      </c:ext>
                    </c:extLst>
                    <c:numCache>
                      <c:formatCode>mmm\-yy</c:formatCode>
                      <c:ptCount val="1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numCache>
                  </c:numRef>
                </c:cat>
                <c:val>
                  <c:numRef>
                    <c:extLst>
                      <c:ext uri="{02D57815-91ED-43cb-92C2-25804820EDAC}">
                        <c15:formulaRef>
                          <c15:sqref>Twitter!$G$2:$G$19</c15:sqref>
                        </c15:formulaRef>
                      </c:ext>
                    </c:extLst>
                    <c:numCache>
                      <c:formatCode>General</c:formatCode>
                      <c:ptCount val="18"/>
                      <c:pt idx="0">
                        <c:v>0</c:v>
                      </c:pt>
                      <c:pt idx="1">
                        <c:v>0</c:v>
                      </c:pt>
                      <c:pt idx="2">
                        <c:v>0</c:v>
                      </c:pt>
                      <c:pt idx="3">
                        <c:v>0</c:v>
                      </c:pt>
                      <c:pt idx="4">
                        <c:v>0</c:v>
                      </c:pt>
                      <c:pt idx="5">
                        <c:v>28</c:v>
                      </c:pt>
                      <c:pt idx="6">
                        <c:v>25</c:v>
                      </c:pt>
                      <c:pt idx="7">
                        <c:v>28</c:v>
                      </c:pt>
                      <c:pt idx="8">
                        <c:v>23</c:v>
                      </c:pt>
                      <c:pt idx="9">
                        <c:v>19</c:v>
                      </c:pt>
                      <c:pt idx="10">
                        <c:v>26</c:v>
                      </c:pt>
                      <c:pt idx="11">
                        <c:v>16</c:v>
                      </c:pt>
                      <c:pt idx="12">
                        <c:v>19</c:v>
                      </c:pt>
                      <c:pt idx="13">
                        <c:v>21</c:v>
                      </c:pt>
                      <c:pt idx="14">
                        <c:v>24</c:v>
                      </c:pt>
                      <c:pt idx="15">
                        <c:v>17</c:v>
                      </c:pt>
                      <c:pt idx="16">
                        <c:v>24</c:v>
                      </c:pt>
                      <c:pt idx="17">
                        <c:v>1</c:v>
                      </c:pt>
                    </c:numCache>
                  </c:numRef>
                </c:val>
                <c:smooth val="0"/>
                <c:extLst>
                  <c:ext xmlns:c16="http://schemas.microsoft.com/office/drawing/2014/chart" uri="{C3380CC4-5D6E-409C-BE32-E72D297353CC}">
                    <c16:uniqueId val="{00000005-1282-4BDE-B31C-469D5E87BAE6}"/>
                  </c:ext>
                </c:extLst>
              </c15:ser>
            </c15:filteredLineSeries>
          </c:ext>
        </c:extLst>
      </c:lineChart>
      <c:dateAx>
        <c:axId val="7659755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3208"/>
        <c:crosses val="autoZero"/>
        <c:auto val="1"/>
        <c:lblOffset val="100"/>
        <c:baseTimeUnit val="months"/>
      </c:dateAx>
      <c:valAx>
        <c:axId val="76597320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975504"/>
        <c:crosses val="autoZero"/>
        <c:crossBetween val="between"/>
      </c:valAx>
      <c:valAx>
        <c:axId val="179729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29992"/>
        <c:crosses val="max"/>
        <c:crossBetween val="between"/>
      </c:valAx>
      <c:dateAx>
        <c:axId val="179729992"/>
        <c:scaling>
          <c:orientation val="minMax"/>
        </c:scaling>
        <c:delete val="0"/>
        <c:axPos val="t"/>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729008"/>
        <c:crosses val="max"/>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6/16/2017</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6/16/2017</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2825"/>
            <a:ext cx="7772400" cy="1146175"/>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5814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B28A7BBD-D549-2643-BA07-63022BA57171}"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13"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4"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pic>
        <p:nvPicPr>
          <p:cNvPr id="15" name="Picture 14"/>
          <p:cNvPicPr>
            <a:picLocks noChangeAspect="1"/>
          </p:cNvPicPr>
          <p:nvPr userDrawn="1"/>
        </p:nvPicPr>
        <p:blipFill>
          <a:blip r:embed="rId2"/>
          <a:stretch>
            <a:fillRect/>
          </a:stretch>
        </p:blipFill>
        <p:spPr>
          <a:xfrm>
            <a:off x="685800" y="685800"/>
            <a:ext cx="2892109" cy="1528686"/>
          </a:xfrm>
          <a:prstGeom prst="rect">
            <a:avLst/>
          </a:prstGeom>
        </p:spPr>
      </p:pic>
    </p:spTree>
    <p:extLst>
      <p:ext uri="{BB962C8B-B14F-4D97-AF65-F5344CB8AC3E}">
        <p14:creationId xmlns:p14="http://schemas.microsoft.com/office/powerpoint/2010/main" val="371690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BED97308-9883-6B45-ADBE-DEEE21EDB111}"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7"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8"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51315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0E6BD687-0F85-574F-B699-889E929659A1}"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6"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7"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0620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6AC9188E-9B68-8F4F-895B-CE3F31E4BA4C}"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3514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666653A1-A002-8947-860A-54DAC74034B4}"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6819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1C842E7-FEA5-BE4D-AC84-D5D21933236D}"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8"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9"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641810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1DD92D16-328F-5348-AF2D-7B61BD1C7954}"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8"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9"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91729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txBox="1">
            <a:spLocks/>
          </p:cNvSpPr>
          <p:nvPr userDrawn="1"/>
        </p:nvSpPr>
        <p:spPr>
          <a:xfrm>
            <a:off x="685800" y="2282825"/>
            <a:ext cx="7772400" cy="1146175"/>
          </a:xfrm>
          <a:prstGeom prst="rect">
            <a:avLst/>
          </a:prstGeom>
        </p:spPr>
        <p:txBody>
          <a:bodyPr vert="horz" lIns="91440" tIns="45720" rIns="91440" bIns="45720" rtlCol="0" anchor="ct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a:lstStyle>
          <a:p>
            <a:r>
              <a:rPr lang="en-US"/>
              <a:t>Click to edit Master title style</a:t>
            </a:r>
            <a:endParaRPr lang="en-US" dirty="0"/>
          </a:p>
        </p:txBody>
      </p:sp>
      <p:sp>
        <p:nvSpPr>
          <p:cNvPr id="7" name="Subtitle 2"/>
          <p:cNvSpPr>
            <a:spLocks noGrp="1"/>
          </p:cNvSpPr>
          <p:nvPr>
            <p:ph type="subTitle" idx="1"/>
          </p:nvPr>
        </p:nvSpPr>
        <p:spPr>
          <a:xfrm>
            <a:off x="1371600" y="35814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a:stretch>
            <a:fillRect/>
          </a:stretch>
        </p:blipFill>
        <p:spPr>
          <a:xfrm>
            <a:off x="685800" y="685800"/>
            <a:ext cx="2892109" cy="1528686"/>
          </a:xfrm>
          <a:prstGeom prst="rect">
            <a:avLst/>
          </a:prstGeom>
        </p:spPr>
      </p:pic>
    </p:spTree>
    <p:extLst>
      <p:ext uri="{BB962C8B-B14F-4D97-AF65-F5344CB8AC3E}">
        <p14:creationId xmlns:p14="http://schemas.microsoft.com/office/powerpoint/2010/main" val="18016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DCF0A9C8-D20E-2B45-9DF5-A04C54B34F37}"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892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7451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222B14F-7D40-0748-91D5-C82EDA02FB0A}"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12"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3"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pic>
        <p:nvPicPr>
          <p:cNvPr id="14" name="Picture 13"/>
          <p:cNvPicPr>
            <a:picLocks noChangeAspect="1"/>
          </p:cNvPicPr>
          <p:nvPr userDrawn="1"/>
        </p:nvPicPr>
        <p:blipFill>
          <a:blip r:embed="rId2"/>
          <a:stretch>
            <a:fillRect/>
          </a:stretch>
        </p:blipFill>
        <p:spPr>
          <a:xfrm>
            <a:off x="762000" y="1371600"/>
            <a:ext cx="2774385" cy="1389939"/>
          </a:xfrm>
          <a:prstGeom prst="rect">
            <a:avLst/>
          </a:prstGeom>
        </p:spPr>
      </p:pic>
    </p:spTree>
    <p:extLst>
      <p:ext uri="{BB962C8B-B14F-4D97-AF65-F5344CB8AC3E}">
        <p14:creationId xmlns:p14="http://schemas.microsoft.com/office/powerpoint/2010/main" val="295997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rotWithShape="1">
          <a:blip r:embed="rId2">
            <a:alphaModFix amt="0"/>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4" name="Footer Placeholder 3"/>
          <p:cNvSpPr>
            <a:spLocks noGrp="1"/>
          </p:cNvSpPr>
          <p:nvPr>
            <p:ph type="ftr" sz="quarter" idx="1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6" name="Title 1"/>
          <p:cNvSpPr txBox="1">
            <a:spLocks/>
          </p:cNvSpPr>
          <p:nvPr userDrawn="1"/>
        </p:nvSpPr>
        <p:spPr>
          <a:xfrm>
            <a:off x="722313" y="4406900"/>
            <a:ext cx="7772400" cy="1362075"/>
          </a:xfrm>
          <a:prstGeom prst="rect">
            <a:avLst/>
          </a:prstGeom>
        </p:spPr>
        <p:txBody>
          <a:bodyPr vert="horz" lIns="91440" tIns="45720" rIns="91440" bIns="4572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kern="1200" cap="all">
                <a:solidFill>
                  <a:schemeClr val="tx2"/>
                </a:solidFill>
                <a:latin typeface="Cambria"/>
                <a:ea typeface="+mj-ea"/>
                <a:cs typeface="Cambria"/>
              </a:defRPr>
            </a:lvl1pPr>
          </a:lstStyle>
          <a:p>
            <a:r>
              <a:rPr lang="en-US"/>
              <a:t>Click to edit Master title style</a:t>
            </a:r>
          </a:p>
        </p:txBody>
      </p:sp>
      <p:sp>
        <p:nvSpPr>
          <p:cNvPr id="7"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a:stretch>
            <a:fillRect/>
          </a:stretch>
        </p:blipFill>
        <p:spPr>
          <a:xfrm>
            <a:off x="762000" y="1371600"/>
            <a:ext cx="2774385" cy="1389939"/>
          </a:xfrm>
          <a:prstGeom prst="rect">
            <a:avLst/>
          </a:prstGeom>
        </p:spPr>
      </p:pic>
    </p:spTree>
    <p:extLst>
      <p:ext uri="{BB962C8B-B14F-4D97-AF65-F5344CB8AC3E}">
        <p14:creationId xmlns:p14="http://schemas.microsoft.com/office/powerpoint/2010/main" val="133233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88FAFB69-60CC-804C-84AF-171AB416D322}"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9"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0"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330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2"/>
          <p:cNvSpPr>
            <a:spLocks noGrp="1"/>
          </p:cNvSpPr>
          <p:nvPr>
            <p:ph type="dt" sz="half" idx="10"/>
          </p:nvPr>
        </p:nvSpPr>
        <p:spPr>
          <a:xfrm>
            <a:off x="457200" y="18288"/>
            <a:ext cx="28956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F1CA29CA-767D-4E4B-987F-3C8E49737A3C}"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11" name="Footer Placeholder 3"/>
          <p:cNvSpPr>
            <a:spLocks noGrp="1"/>
          </p:cNvSpPr>
          <p:nvPr>
            <p:ph type="ftr" sz="quarter" idx="11"/>
          </p:nvPr>
        </p:nvSpPr>
        <p:spPr>
          <a:xfrm>
            <a:off x="3429000" y="18288"/>
            <a:ext cx="4114800" cy="329184"/>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12" name="Slide Number Placeholder 4"/>
          <p:cNvSpPr>
            <a:spLocks noGrp="1"/>
          </p:cNvSpPr>
          <p:nvPr>
            <p:ph type="sldNum" sz="quarter" idx="12"/>
          </p:nvPr>
        </p:nvSpPr>
        <p:spPr>
          <a:xfrm>
            <a:off x="7620000" y="18288"/>
            <a:ext cx="1066800" cy="329184"/>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06004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alphaModFix amt="80000"/>
          </a:blip>
          <a:stretch>
            <a:fillRect/>
          </a:stretch>
        </a:blipFill>
        <a:effectLst/>
      </p:bgPr>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kumimoji="0" lang="en-US" sz="4000" b="0" i="0" u="none" strike="noStrike" kern="1200" cap="none" spc="-100" normalizeH="0" baseline="0" noProof="0" dirty="0">
                <a:ln>
                  <a:noFill/>
                </a:ln>
                <a:solidFill>
                  <a:srgbClr val="1F497D"/>
                </a:solidFill>
                <a:effectLst/>
                <a:uLnTx/>
                <a:uFillTx/>
                <a:latin typeface="Cambria"/>
                <a:ea typeface="+mj-ea"/>
                <a:cs typeface="+mj-cs"/>
              </a:rPr>
              <a:t>Click to edit Master title style</a:t>
            </a:r>
            <a:endParaRPr lang="en-US" dirty="0"/>
          </a:p>
        </p:txBody>
      </p:sp>
      <p:sp>
        <p:nvSpPr>
          <p:cNvPr id="29" name="Text Placeholder 2"/>
          <p:cNvSpPr>
            <a:spLocks noGrp="1"/>
          </p:cNvSpPr>
          <p:nvPr>
            <p:ph type="body" idx="1"/>
          </p:nvPr>
        </p:nvSpPr>
        <p:spPr>
          <a:xfrm>
            <a:off x="533400" y="1600200"/>
            <a:ext cx="8153400" cy="41910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49" name="Rectangle 48"/>
          <p:cNvSpPr/>
          <p:nvPr userDrawn="1"/>
        </p:nvSpPr>
        <p:spPr>
          <a:xfrm>
            <a:off x="0" y="0"/>
            <a:ext cx="9220200" cy="381000"/>
          </a:xfrm>
          <a:prstGeom prst="rect">
            <a:avLst/>
          </a:prstGeom>
          <a:solidFill>
            <a:srgbClr val="4F81BD"/>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0"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F4689BE3-A0BC-D941-803B-4FDECC26AE8B}" type="datetime1">
              <a:rPr kumimoji="0" lang="en-US" sz="1200" b="0" i="0" u="none" strike="noStrike" kern="0" cap="none" spc="0" normalizeH="0" baseline="0" noProof="0" smtClean="0">
                <a:ln>
                  <a:noFill/>
                </a:ln>
                <a:solidFill>
                  <a:srgbClr val="FFFFFF"/>
                </a:solidFill>
                <a:effectLst/>
                <a:uLnTx/>
                <a:uFillTx/>
              </a:rPr>
              <a:t>6/16/2017</a:t>
            </a:fld>
            <a:endParaRPr kumimoji="0" lang="en-US" sz="1200" b="0" i="0" u="none" strike="noStrike" kern="0" cap="none" spc="0" normalizeH="0" baseline="0" noProof="0" dirty="0">
              <a:ln>
                <a:noFill/>
              </a:ln>
              <a:solidFill>
                <a:srgbClr val="FFFFFF"/>
              </a:solidFill>
              <a:effectLst/>
              <a:uLnTx/>
              <a:uFillTx/>
            </a:endParaRPr>
          </a:p>
        </p:txBody>
      </p:sp>
      <p:sp>
        <p:nvSpPr>
          <p:cNvPr id="51"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ndParaRPr>
          </a:p>
        </p:txBody>
      </p:sp>
      <p:sp>
        <p:nvSpPr>
          <p:cNvPr id="52"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1400" b="1" i="0" u="none" strike="noStrike" kern="0" cap="none" spc="0" normalizeH="0" baseline="0" noProof="0" dirty="0">
              <a:ln>
                <a:noFill/>
              </a:ln>
              <a:solidFill>
                <a:srgbClr val="FFFFFF"/>
              </a:solidFill>
              <a:effectLst/>
              <a:uLnTx/>
              <a:uFillTx/>
            </a:endParaRPr>
          </a:p>
        </p:txBody>
      </p:sp>
      <p:sp>
        <p:nvSpPr>
          <p:cNvPr id="2" name="TextBox 1"/>
          <p:cNvSpPr txBox="1"/>
          <p:nvPr userDrawn="1"/>
        </p:nvSpPr>
        <p:spPr>
          <a:xfrm>
            <a:off x="5715000" y="6211584"/>
            <a:ext cx="3048000" cy="338554"/>
          </a:xfrm>
          <a:prstGeom prst="rect">
            <a:avLst/>
          </a:prstGeom>
          <a:solidFill>
            <a:schemeClr val="accent3">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n-US" sz="1600" i="1" dirty="0">
                <a:solidFill>
                  <a:schemeClr val="bg1"/>
                </a:solidFill>
              </a:rPr>
              <a:t>2017</a:t>
            </a:r>
            <a:r>
              <a:rPr lang="en-US" sz="1600" i="1" baseline="0" dirty="0">
                <a:solidFill>
                  <a:schemeClr val="bg1"/>
                </a:solidFill>
              </a:rPr>
              <a:t> Mid-Year Meeting</a:t>
            </a:r>
            <a:endParaRPr lang="en-US" sz="1600" i="1" dirty="0">
              <a:solidFill>
                <a:schemeClr val="bg1"/>
              </a:solidFill>
            </a:endParaRPr>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04800" y="6096000"/>
            <a:ext cx="1143000" cy="556695"/>
          </a:xfrm>
          <a:prstGeom prst="rect">
            <a:avLst/>
          </a:prstGeom>
          <a:noFill/>
          <a:ln>
            <a:noFill/>
          </a:ln>
        </p:spPr>
      </p:pic>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6" r:id="rId4"/>
    <p:sldLayoutId id="2147483685" r:id="rId5"/>
    <p:sldLayoutId id="2147483675" r:id="rId6"/>
    <p:sldLayoutId id="2147483688"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kern="1200">
          <a:solidFill>
            <a:schemeClr val="tx2"/>
          </a:solidFill>
          <a:latin typeface="Cambria"/>
          <a:ea typeface="+mj-ea"/>
          <a:cs typeface="Cambria"/>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mn-lt"/>
          <a:ea typeface="+mn-ea"/>
          <a:cs typeface="+mn-cs"/>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mn-lt"/>
          <a:ea typeface="+mn-ea"/>
          <a:cs typeface="+mn-cs"/>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mn-lt"/>
          <a:ea typeface="+mn-ea"/>
          <a:cs typeface="+mn-cs"/>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mn-lt"/>
          <a:ea typeface="+mn-ea"/>
          <a:cs typeface="+mn-cs"/>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aggateway.atlassian.net/wiki/display/~shane.snyder" TargetMode="External"/><Relationship Id="rId3" Type="http://schemas.openxmlformats.org/officeDocument/2006/relationships/hyperlink" Target="https://aggateway.atlassian.net/wiki/display/~skoehn" TargetMode="External"/><Relationship Id="rId7" Type="http://schemas.openxmlformats.org/officeDocument/2006/relationships/hyperlink" Target="https://aggateway.atlassian.net/wiki/display/~Jcosta" TargetMode="External"/><Relationship Id="rId2" Type="http://schemas.openxmlformats.org/officeDocument/2006/relationships/hyperlink" Target="https://aggateway.atlassian.net/wiki/display/~natasha.lilly" TargetMode="External"/><Relationship Id="rId1" Type="http://schemas.openxmlformats.org/officeDocument/2006/relationships/slideLayout" Target="../slideLayouts/slideLayout8.xml"/><Relationship Id="rId6" Type="http://schemas.openxmlformats.org/officeDocument/2006/relationships/hyperlink" Target="https://aggateway.atlassian.net/wiki/display/~SRuland" TargetMode="External"/><Relationship Id="rId5" Type="http://schemas.openxmlformats.org/officeDocument/2006/relationships/hyperlink" Target="https://aggateway.atlassian.net/wiki/display/~elicitra" TargetMode="External"/><Relationship Id="rId4" Type="http://schemas.openxmlformats.org/officeDocument/2006/relationships/hyperlink" Target="https://aggateway.atlassian.net/wiki/display/~jnolf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ggateway.atlassian.net/wiki/display/~shane.snyder" TargetMode="External"/><Relationship Id="rId2" Type="http://schemas.openxmlformats.org/officeDocument/2006/relationships/hyperlink" Target="https://aggateway.atlassian.net/wiki/display/~knottingha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aggateway.atlassian.net/wiki/display/~SRuland" TargetMode="External"/><Relationship Id="rId3" Type="http://schemas.openxmlformats.org/officeDocument/2006/relationships/hyperlink" Target="https://aggateway.atlassian.net/wiki/display/~natasha.lilly" TargetMode="External"/><Relationship Id="rId7" Type="http://schemas.openxmlformats.org/officeDocument/2006/relationships/hyperlink" Target="https://aggateway.atlassian.net/wiki/display/~Jwall" TargetMode="External"/><Relationship Id="rId2" Type="http://schemas.openxmlformats.org/officeDocument/2006/relationships/hyperlink" Target="https://aggateway.atlassian.net/wiki/display/~jnolfo" TargetMode="External"/><Relationship Id="rId1" Type="http://schemas.openxmlformats.org/officeDocument/2006/relationships/slideLayout" Target="../slideLayouts/slideLayout3.xml"/><Relationship Id="rId6" Type="http://schemas.openxmlformats.org/officeDocument/2006/relationships/hyperlink" Target="https://aggateway.atlassian.net/wiki/display/~ccrutch" TargetMode="External"/><Relationship Id="rId5" Type="http://schemas.openxmlformats.org/officeDocument/2006/relationships/hyperlink" Target="https://aggateway.atlassian.net/wiki/display/~Jcosta" TargetMode="External"/><Relationship Id="rId4" Type="http://schemas.openxmlformats.org/officeDocument/2006/relationships/hyperlink" Target="https://aggateway.atlassian.net/wiki/display/~knottingha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s://aggateway.atlassian.net/wiki/display/~Jwall" TargetMode="External"/><Relationship Id="rId3" Type="http://schemas.openxmlformats.org/officeDocument/2006/relationships/hyperlink" Target="https://aggateway.atlassian.net/wiki/display/~natasha.lilly" TargetMode="External"/><Relationship Id="rId7" Type="http://schemas.openxmlformats.org/officeDocument/2006/relationships/hyperlink" Target="https://aggateway.atlassian.net/wiki/display/~ccrutch" TargetMode="External"/><Relationship Id="rId2" Type="http://schemas.openxmlformats.org/officeDocument/2006/relationships/hyperlink" Target="https://aggateway.atlassian.net/wiki/display/~Wsmith" TargetMode="External"/><Relationship Id="rId1" Type="http://schemas.openxmlformats.org/officeDocument/2006/relationships/slideLayout" Target="../slideLayouts/slideLayout3.xml"/><Relationship Id="rId6" Type="http://schemas.openxmlformats.org/officeDocument/2006/relationships/hyperlink" Target="https://aggateway.atlassian.net/wiki/display/~Jcosta" TargetMode="External"/><Relationship Id="rId5" Type="http://schemas.openxmlformats.org/officeDocument/2006/relationships/hyperlink" Target="https://aggateway.atlassian.net/wiki/display/~jnolfo" TargetMode="External"/><Relationship Id="rId4" Type="http://schemas.openxmlformats.org/officeDocument/2006/relationships/hyperlink" Target="https://aggateway.atlassian.net/wiki/display/~knottingha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aggateway.atlassian.net/wiki/pages/viewpage.action?pageId=168122493"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websitesetup.org/increase-website-traffic/" TargetMode="External"/><Relationship Id="rId2" Type="http://schemas.openxmlformats.org/officeDocument/2006/relationships/hyperlink" Target="http://blog.hubspot.com/marketing/facebook-post-frequency-benchmarks#sm.00005x98lq12afhsyx41k4r79b6f9"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global.gotomeeting.com/join/914234637"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Mid-Year Meeting</a:t>
            </a:r>
            <a:br>
              <a:rPr lang="en-US" dirty="0"/>
            </a:br>
            <a:r>
              <a:rPr lang="en-US" dirty="0"/>
              <a:t>Communications Committee</a:t>
            </a:r>
          </a:p>
        </p:txBody>
      </p:sp>
      <p:sp>
        <p:nvSpPr>
          <p:cNvPr id="8" name="Subtitle 7"/>
          <p:cNvSpPr>
            <a:spLocks noGrp="1"/>
          </p:cNvSpPr>
          <p:nvPr>
            <p:ph type="subTitle" idx="1"/>
          </p:nvPr>
        </p:nvSpPr>
        <p:spPr/>
        <p:txBody>
          <a:bodyPr/>
          <a:lstStyle/>
          <a:p>
            <a:r>
              <a:rPr lang="en-US" dirty="0"/>
              <a:t>June 13, 2017</a:t>
            </a:r>
          </a:p>
          <a:p>
            <a:r>
              <a:rPr lang="en-US" dirty="0"/>
              <a:t>3:40 – 5:20</a:t>
            </a:r>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Action Items</a:t>
            </a:r>
          </a:p>
        </p:txBody>
      </p:sp>
      <p:sp>
        <p:nvSpPr>
          <p:cNvPr id="3" name="Content Placeholder 2"/>
          <p:cNvSpPr>
            <a:spLocks noGrp="1"/>
          </p:cNvSpPr>
          <p:nvPr>
            <p:ph idx="1"/>
          </p:nvPr>
        </p:nvSpPr>
        <p:spPr/>
        <p:txBody>
          <a:bodyPr/>
          <a:lstStyle/>
          <a:p>
            <a:r>
              <a:rPr lang="en-US" dirty="0"/>
              <a:t>J. Nolfo to turn in the meeting descriptions for the Mid-Year</a:t>
            </a:r>
          </a:p>
          <a:p>
            <a:r>
              <a:rPr lang="en-US" dirty="0"/>
              <a:t>J. Nolfo reach out to Jody Costa to see if we can produce some analytics at the Mid-Year</a:t>
            </a:r>
          </a:p>
          <a:p>
            <a:r>
              <a:rPr lang="en-US" dirty="0"/>
              <a:t>All Social Media Task Force members to add Social Media into their calendars.</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34839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Plan Review</a:t>
            </a:r>
          </a:p>
        </p:txBody>
      </p:sp>
      <p:sp>
        <p:nvSpPr>
          <p:cNvPr id="3" name="Content Placeholder 2"/>
          <p:cNvSpPr>
            <a:spLocks noGrp="1"/>
          </p:cNvSpPr>
          <p:nvPr>
            <p:ph sz="half" idx="1"/>
          </p:nvPr>
        </p:nvSpPr>
        <p:spPr>
          <a:xfrm>
            <a:off x="457200" y="1600200"/>
            <a:ext cx="7543800" cy="4525963"/>
          </a:xfrm>
        </p:spPr>
        <p:txBody>
          <a:bodyPr>
            <a:noAutofit/>
          </a:bodyPr>
          <a:lstStyle/>
          <a:p>
            <a:r>
              <a:rPr lang="en-US" dirty="0"/>
              <a:t>Operations</a:t>
            </a:r>
          </a:p>
          <a:p>
            <a:pPr lvl="1"/>
            <a:r>
              <a:rPr lang="en-US" dirty="0"/>
              <a:t>Get a Vice-Chair</a:t>
            </a:r>
          </a:p>
          <a:p>
            <a:pPr lvl="2"/>
            <a:r>
              <a:rPr lang="en-US" dirty="0"/>
              <a:t>Not Complete</a:t>
            </a:r>
          </a:p>
          <a:p>
            <a:pPr lvl="1"/>
            <a:r>
              <a:rPr lang="en-US" dirty="0"/>
              <a:t>Fill all Council/Working Group/Committee Liaisons</a:t>
            </a:r>
          </a:p>
          <a:p>
            <a:pPr lvl="2"/>
            <a:r>
              <a:rPr lang="en-US" dirty="0"/>
              <a:t>Mostly Complete</a:t>
            </a:r>
          </a:p>
          <a:p>
            <a:pPr lvl="1"/>
            <a:endParaRPr lang="en-US" dirty="0"/>
          </a:p>
        </p:txBody>
      </p:sp>
      <p:sp>
        <p:nvSpPr>
          <p:cNvPr id="5" name="Content Placeholder 4"/>
          <p:cNvSpPr>
            <a:spLocks noGrp="1"/>
          </p:cNvSpPr>
          <p:nvPr>
            <p:ph sz="half" idx="2"/>
          </p:nvPr>
        </p:nvSpPr>
        <p:spPr>
          <a:xfrm>
            <a:off x="2895600" y="3237411"/>
            <a:ext cx="6172200" cy="3078163"/>
          </a:xfrm>
        </p:spPr>
        <p:txBody>
          <a:bodyPr>
            <a:noAutofit/>
          </a:bodyPr>
          <a:lstStyle/>
          <a:p>
            <a:pPr lvl="3"/>
            <a:r>
              <a:rPr lang="en-US" dirty="0"/>
              <a:t>Councils</a:t>
            </a:r>
          </a:p>
          <a:p>
            <a:pPr lvl="4"/>
            <a:r>
              <a:rPr lang="en-US" dirty="0"/>
              <a:t>Seed Council: </a:t>
            </a:r>
            <a:r>
              <a:rPr lang="en-US" dirty="0">
                <a:hlinkClick r:id="rId2"/>
              </a:rPr>
              <a:t>Natasha Lilly</a:t>
            </a:r>
            <a:endParaRPr lang="en-US" dirty="0"/>
          </a:p>
          <a:p>
            <a:pPr lvl="4"/>
            <a:r>
              <a:rPr lang="en-US" dirty="0"/>
              <a:t>Ag Retail Council: </a:t>
            </a:r>
            <a:r>
              <a:rPr lang="en-US" dirty="0">
                <a:hlinkClick r:id="rId2"/>
              </a:rPr>
              <a:t>Natasha Lilly</a:t>
            </a:r>
            <a:endParaRPr lang="en-US" dirty="0"/>
          </a:p>
          <a:p>
            <a:pPr lvl="4"/>
            <a:r>
              <a:rPr lang="en-US" dirty="0"/>
              <a:t>Crop Nutrition Council: </a:t>
            </a:r>
            <a:r>
              <a:rPr lang="en-US" dirty="0">
                <a:hlinkClick r:id="rId3"/>
              </a:rPr>
              <a:t>Sarah Koehn</a:t>
            </a:r>
            <a:endParaRPr lang="en-US" dirty="0"/>
          </a:p>
          <a:p>
            <a:pPr lvl="4"/>
            <a:r>
              <a:rPr lang="en-US" dirty="0"/>
              <a:t>Specialty Chemical Council: </a:t>
            </a:r>
            <a:r>
              <a:rPr lang="en-US" dirty="0">
                <a:hlinkClick r:id="rId4"/>
              </a:rPr>
              <a:t>J. Nolfo</a:t>
            </a:r>
            <a:r>
              <a:rPr lang="en-US" dirty="0"/>
              <a:t> </a:t>
            </a:r>
          </a:p>
          <a:p>
            <a:pPr lvl="4"/>
            <a:r>
              <a:rPr lang="en-US" dirty="0"/>
              <a:t>Crop Protection Council: </a:t>
            </a:r>
            <a:r>
              <a:rPr lang="en-US" dirty="0">
                <a:hlinkClick r:id="rId5"/>
              </a:rPr>
              <a:t>Eileen Licitra</a:t>
            </a:r>
            <a:endParaRPr lang="en-US" dirty="0"/>
          </a:p>
          <a:p>
            <a:pPr lvl="4"/>
            <a:r>
              <a:rPr lang="en-US" dirty="0"/>
              <a:t>Precision Ag Council: </a:t>
            </a:r>
            <a:r>
              <a:rPr lang="en-US" dirty="0">
                <a:hlinkClick r:id="rId6"/>
              </a:rPr>
              <a:t>Susan Ruland</a:t>
            </a:r>
            <a:endParaRPr lang="en-US" dirty="0"/>
          </a:p>
          <a:p>
            <a:pPr lvl="4"/>
            <a:r>
              <a:rPr lang="en-US" dirty="0"/>
              <a:t>Allied Providers Council: </a:t>
            </a:r>
            <a:r>
              <a:rPr lang="en-US" dirty="0">
                <a:hlinkClick r:id="rId7"/>
              </a:rPr>
              <a:t>Jody Costa</a:t>
            </a:r>
            <a:r>
              <a:rPr lang="en-US" dirty="0"/>
              <a:t>, </a:t>
            </a:r>
            <a:r>
              <a:rPr lang="en-US" dirty="0">
                <a:hlinkClick r:id="rId8"/>
              </a:rPr>
              <a:t>Shane Snyder</a:t>
            </a:r>
            <a:endParaRPr lang="en-US" dirty="0"/>
          </a:p>
          <a:p>
            <a:pPr lvl="4"/>
            <a:r>
              <a:rPr lang="en-US" dirty="0"/>
              <a:t>Grain &amp; Feed Council: </a:t>
            </a:r>
            <a:r>
              <a:rPr lang="en-US" dirty="0">
                <a:hlinkClick r:id="rId2"/>
              </a:rPr>
              <a:t>Natasha Lilly</a:t>
            </a:r>
            <a:endParaRPr lang="en-US" dirty="0"/>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11</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88957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Plan Review</a:t>
            </a:r>
          </a:p>
        </p:txBody>
      </p:sp>
      <p:sp>
        <p:nvSpPr>
          <p:cNvPr id="3" name="Content Placeholder 2"/>
          <p:cNvSpPr>
            <a:spLocks noGrp="1"/>
          </p:cNvSpPr>
          <p:nvPr>
            <p:ph idx="1"/>
          </p:nvPr>
        </p:nvSpPr>
        <p:spPr/>
        <p:txBody>
          <a:bodyPr>
            <a:noAutofit/>
          </a:bodyPr>
          <a:lstStyle/>
          <a:p>
            <a:r>
              <a:rPr lang="en-US" dirty="0"/>
              <a:t>Operations (</a:t>
            </a:r>
            <a:r>
              <a:rPr lang="en-US" dirty="0" err="1"/>
              <a:t>Con’t</a:t>
            </a:r>
            <a:r>
              <a:rPr lang="en-US" dirty="0"/>
              <a:t>)</a:t>
            </a:r>
          </a:p>
          <a:p>
            <a:pPr lvl="3"/>
            <a:r>
              <a:rPr lang="en-US" dirty="0"/>
              <a:t>Committees and Working Groups: </a:t>
            </a:r>
          </a:p>
          <a:p>
            <a:pPr lvl="4"/>
            <a:r>
              <a:rPr lang="en-US" dirty="0"/>
              <a:t>Conference Committee: </a:t>
            </a:r>
            <a:r>
              <a:rPr lang="en-US" dirty="0">
                <a:hlinkClick r:id="rId2"/>
              </a:rPr>
              <a:t>Kristin Nottingham</a:t>
            </a:r>
            <a:endParaRPr lang="en-US" dirty="0"/>
          </a:p>
          <a:p>
            <a:pPr lvl="4"/>
            <a:r>
              <a:rPr lang="en-US" dirty="0"/>
              <a:t>Membership Committee: </a:t>
            </a:r>
            <a:r>
              <a:rPr lang="en-US" dirty="0">
                <a:hlinkClick r:id="rId3"/>
              </a:rPr>
              <a:t>Shane Snyder</a:t>
            </a:r>
            <a:endParaRPr lang="en-US" dirty="0"/>
          </a:p>
          <a:p>
            <a:pPr lvl="4"/>
            <a:r>
              <a:rPr lang="en-US" dirty="0"/>
              <a:t>SPADE Task Force:</a:t>
            </a:r>
          </a:p>
          <a:p>
            <a:pPr lvl="4"/>
            <a:r>
              <a:rPr lang="en-US" dirty="0"/>
              <a:t>SPADE Communications Task Force: </a:t>
            </a:r>
          </a:p>
          <a:p>
            <a:pPr lvl="1"/>
            <a:r>
              <a:rPr lang="en-US" dirty="0"/>
              <a:t>Increase membership size of Communications Committee</a:t>
            </a:r>
          </a:p>
          <a:p>
            <a:pPr lvl="2"/>
            <a:r>
              <a:rPr lang="en-US" dirty="0"/>
              <a:t>Added at least two members</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86510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Plan Review</a:t>
            </a:r>
          </a:p>
        </p:txBody>
      </p:sp>
      <p:sp>
        <p:nvSpPr>
          <p:cNvPr id="3" name="Content Placeholder 2"/>
          <p:cNvSpPr>
            <a:spLocks noGrp="1"/>
          </p:cNvSpPr>
          <p:nvPr>
            <p:ph idx="1"/>
          </p:nvPr>
        </p:nvSpPr>
        <p:spPr/>
        <p:txBody>
          <a:bodyPr>
            <a:noAutofit/>
          </a:bodyPr>
          <a:lstStyle/>
          <a:p>
            <a:r>
              <a:rPr lang="en-US" dirty="0"/>
              <a:t>Social Media</a:t>
            </a:r>
          </a:p>
          <a:p>
            <a:pPr lvl="1"/>
            <a:r>
              <a:rPr lang="en-US" dirty="0"/>
              <a:t>Increase interaction with social media platforms, especially LinkedIn Group and Twitter</a:t>
            </a:r>
          </a:p>
          <a:p>
            <a:r>
              <a:rPr lang="en-US" dirty="0"/>
              <a:t>Newsletter</a:t>
            </a:r>
          </a:p>
          <a:p>
            <a:pPr lvl="1"/>
            <a:r>
              <a:rPr lang="en-US" dirty="0"/>
              <a:t>Leadership Profile in each newsletter</a:t>
            </a:r>
          </a:p>
          <a:p>
            <a:pPr lvl="1"/>
            <a:r>
              <a:rPr lang="en-US" dirty="0"/>
              <a:t>Each Council have at least two significant update article</a:t>
            </a:r>
          </a:p>
          <a:p>
            <a:pPr lvl="1"/>
            <a:r>
              <a:rPr lang="en-US" dirty="0"/>
              <a:t>Each Committee have at least 1 significant update article</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13600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Communications Committee</a:t>
            </a:r>
            <a:br>
              <a:rPr lang="en-US" dirty="0"/>
            </a:br>
            <a:r>
              <a:rPr lang="en-US" i="1" dirty="0"/>
              <a:t>Plan Update for 2</a:t>
            </a:r>
            <a:r>
              <a:rPr lang="en-US" i="1" baseline="30000" dirty="0"/>
              <a:t>nd</a:t>
            </a:r>
            <a:r>
              <a:rPr lang="en-US" i="1" dirty="0"/>
              <a:t> Half of 2017</a:t>
            </a:r>
          </a:p>
        </p:txBody>
      </p:sp>
      <p:sp>
        <p:nvSpPr>
          <p:cNvPr id="8" name="Subtitle 7"/>
          <p:cNvSpPr>
            <a:spLocks noGrp="1"/>
          </p:cNvSpPr>
          <p:nvPr>
            <p:ph type="subTitle" idx="1"/>
          </p:nvPr>
        </p:nvSpPr>
        <p:spPr/>
        <p:txBody>
          <a:bodyPr/>
          <a:lstStyle/>
          <a:p>
            <a:r>
              <a:rPr lang="en-US" dirty="0"/>
              <a:t>Susan Ruland, Communications Director</a:t>
            </a:r>
          </a:p>
          <a:p>
            <a:r>
              <a:rPr lang="en-US" dirty="0"/>
              <a:t>June 13, 2017</a:t>
            </a:r>
          </a:p>
        </p:txBody>
      </p:sp>
    </p:spTree>
    <p:extLst>
      <p:ext uri="{BB962C8B-B14F-4D97-AF65-F5344CB8AC3E}">
        <p14:creationId xmlns:p14="http://schemas.microsoft.com/office/powerpoint/2010/main" val="273972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Promotional Focus – Q3 &amp; Q4</a:t>
            </a:r>
          </a:p>
        </p:txBody>
      </p:sp>
      <p:sp>
        <p:nvSpPr>
          <p:cNvPr id="3" name="Content Placeholder 2"/>
          <p:cNvSpPr>
            <a:spLocks noGrp="1"/>
          </p:cNvSpPr>
          <p:nvPr>
            <p:ph idx="1"/>
          </p:nvPr>
        </p:nvSpPr>
        <p:spPr/>
        <p:txBody>
          <a:bodyPr>
            <a:normAutofit lnSpcReduction="10000"/>
          </a:bodyPr>
          <a:lstStyle/>
          <a:p>
            <a:r>
              <a:rPr lang="en-US" b="1" dirty="0"/>
              <a:t>Ag Retail</a:t>
            </a:r>
          </a:p>
          <a:p>
            <a:pPr lvl="1"/>
            <a:r>
              <a:rPr lang="en-US" dirty="0"/>
              <a:t>Post-seminar – eConnectivity resources and case studies/testimonials, follow-up press release, incl. promotion of new video, media articles (</a:t>
            </a:r>
            <a:r>
              <a:rPr lang="en-US" dirty="0" err="1"/>
              <a:t>AgPro</a:t>
            </a:r>
            <a:r>
              <a:rPr lang="en-US" dirty="0"/>
              <a:t>, Successful Farmers, etc.), CLA, ARA and ASTA newsletters</a:t>
            </a:r>
          </a:p>
          <a:p>
            <a:pPr lvl="1"/>
            <a:r>
              <a:rPr lang="en-US" dirty="0"/>
              <a:t>Sales reporting file format – case study? Promotion</a:t>
            </a:r>
          </a:p>
          <a:p>
            <a:pPr lvl="1"/>
            <a:r>
              <a:rPr lang="en-US" dirty="0"/>
              <a:t>ARA meeting – late Nov./early Dec.</a:t>
            </a:r>
          </a:p>
          <a:p>
            <a:r>
              <a:rPr lang="en-US" b="1" dirty="0"/>
              <a:t>ADAPT Framework </a:t>
            </a:r>
          </a:p>
          <a:p>
            <a:pPr lvl="1"/>
            <a:r>
              <a:rPr lang="en-US" dirty="0"/>
              <a:t>Defining minimum viable product (MVP)</a:t>
            </a:r>
          </a:p>
          <a:p>
            <a:pPr lvl="1"/>
            <a:r>
              <a:rPr lang="en-US" dirty="0" err="1"/>
              <a:t>InfoAg</a:t>
            </a:r>
            <a:r>
              <a:rPr lang="en-US" dirty="0"/>
              <a:t> – St. Louis July 26-27</a:t>
            </a:r>
          </a:p>
          <a:p>
            <a:pPr lvl="1"/>
            <a:r>
              <a:rPr lang="en-US" dirty="0"/>
              <a:t>Press release, guest column, flyer, web section</a:t>
            </a:r>
          </a:p>
          <a:p>
            <a:r>
              <a:rPr lang="en-US" b="1" dirty="0"/>
              <a:t>Specialty Chemical</a:t>
            </a:r>
          </a:p>
          <a:p>
            <a:pPr lvl="1"/>
            <a:r>
              <a:rPr lang="en-US" dirty="0"/>
              <a:t>Joint promotion with Seed Council with new Inventory Flat File format, incl. press release, webinar, web page, possible flyer.</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3766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Promotional Focus – Q3 &amp; Q4</a:t>
            </a:r>
          </a:p>
        </p:txBody>
      </p:sp>
      <p:sp>
        <p:nvSpPr>
          <p:cNvPr id="3" name="Content Placeholder 2"/>
          <p:cNvSpPr>
            <a:spLocks noGrp="1"/>
          </p:cNvSpPr>
          <p:nvPr>
            <p:ph idx="1"/>
          </p:nvPr>
        </p:nvSpPr>
        <p:spPr/>
        <p:txBody>
          <a:bodyPr>
            <a:normAutofit/>
          </a:bodyPr>
          <a:lstStyle/>
          <a:p>
            <a:r>
              <a:rPr lang="en-US" b="1" dirty="0"/>
              <a:t>Seed Council</a:t>
            </a:r>
          </a:p>
          <a:p>
            <a:pPr lvl="1"/>
            <a:r>
              <a:rPr lang="en-US" dirty="0"/>
              <a:t>Promote Seed value calculator</a:t>
            </a:r>
          </a:p>
          <a:p>
            <a:pPr lvl="1"/>
            <a:r>
              <a:rPr lang="en-US" dirty="0"/>
              <a:t>Joint promo w Specialty Council on inventory file format</a:t>
            </a:r>
          </a:p>
          <a:p>
            <a:pPr lvl="1"/>
            <a:r>
              <a:rPr lang="en-US" dirty="0"/>
              <a:t>Possible activities with ASTA</a:t>
            </a:r>
          </a:p>
          <a:p>
            <a:r>
              <a:rPr lang="en-US" b="1" dirty="0"/>
              <a:t>Crop Nutrition</a:t>
            </a:r>
          </a:p>
          <a:p>
            <a:pPr lvl="1"/>
            <a:r>
              <a:rPr lang="en-US" dirty="0"/>
              <a:t>Promote new </a:t>
            </a:r>
            <a:r>
              <a:rPr lang="en-US" dirty="0" err="1"/>
              <a:t>OrderCreate</a:t>
            </a:r>
            <a:r>
              <a:rPr lang="en-US" dirty="0"/>
              <a:t> standard – press release, news article</a:t>
            </a:r>
          </a:p>
          <a:p>
            <a:pPr lvl="1"/>
            <a:r>
              <a:rPr lang="en-US" dirty="0" err="1"/>
              <a:t>ResponsibleAg</a:t>
            </a:r>
            <a:r>
              <a:rPr lang="en-US" dirty="0"/>
              <a:t> initiative?</a:t>
            </a:r>
          </a:p>
          <a:p>
            <a:r>
              <a:rPr lang="en-US" b="1" dirty="0"/>
              <a:t>Precision Ag</a:t>
            </a:r>
          </a:p>
          <a:p>
            <a:pPr lvl="1"/>
            <a:r>
              <a:rPr lang="en-US" dirty="0"/>
              <a:t>New PAIL standard – press release, flyer</a:t>
            </a:r>
          </a:p>
          <a:p>
            <a:pPr lvl="1"/>
            <a:r>
              <a:rPr lang="en-US" dirty="0"/>
              <a:t>SPADE3 Deliverables – promote as released</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94541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Promotional Focus – Q3 &amp; Q4</a:t>
            </a:r>
          </a:p>
        </p:txBody>
      </p:sp>
      <p:sp>
        <p:nvSpPr>
          <p:cNvPr id="3" name="Content Placeholder 2"/>
          <p:cNvSpPr>
            <a:spLocks noGrp="1"/>
          </p:cNvSpPr>
          <p:nvPr>
            <p:ph idx="1"/>
          </p:nvPr>
        </p:nvSpPr>
        <p:spPr/>
        <p:txBody>
          <a:bodyPr/>
          <a:lstStyle/>
          <a:p>
            <a:pPr marL="0" indent="0">
              <a:buNone/>
            </a:pPr>
            <a:r>
              <a:rPr lang="en-US" b="1" dirty="0"/>
              <a:t>Other</a:t>
            </a:r>
          </a:p>
          <a:p>
            <a:r>
              <a:rPr lang="en-US" dirty="0"/>
              <a:t>Communications Kit in conjunction with “c-suite” kit. </a:t>
            </a:r>
          </a:p>
          <a:p>
            <a:r>
              <a:rPr lang="en-US" dirty="0"/>
              <a:t>Annual report</a:t>
            </a:r>
          </a:p>
          <a:p>
            <a:r>
              <a:rPr lang="en-US" dirty="0"/>
              <a:t>Annual conference promotion</a:t>
            </a:r>
          </a:p>
          <a:p>
            <a:pPr lvl="1"/>
            <a:r>
              <a:rPr lang="en-US" dirty="0"/>
              <a:t>Quick Connect concept (Seed)</a:t>
            </a:r>
          </a:p>
          <a:p>
            <a:pPr lvl="1"/>
            <a:r>
              <a:rPr lang="en-US" dirty="0"/>
              <a:t>Awards programs (Ron Storms, AgGateway in Action)</a:t>
            </a:r>
          </a:p>
          <a:p>
            <a:r>
              <a:rPr lang="en-US" dirty="0"/>
              <a:t>Resources video promo</a:t>
            </a:r>
          </a:p>
          <a:p>
            <a:r>
              <a:rPr lang="en-US" dirty="0"/>
              <a:t>Possibly - Allied Providers tech &amp; service directory</a:t>
            </a:r>
          </a:p>
          <a:p>
            <a:r>
              <a:rPr lang="en-US" dirty="0"/>
              <a:t>Explore graphic video concept</a:t>
            </a:r>
          </a:p>
          <a:p>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55521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Newsletter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0589192"/>
              </p:ext>
            </p:extLst>
          </p:nvPr>
        </p:nvGraphicFramePr>
        <p:xfrm>
          <a:off x="457200" y="1219200"/>
          <a:ext cx="8229600" cy="489204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515011088"/>
                    </a:ext>
                  </a:extLst>
                </a:gridCol>
                <a:gridCol w="3810000">
                  <a:extLst>
                    <a:ext uri="{9D8B030D-6E8A-4147-A177-3AD203B41FA5}">
                      <a16:colId xmlns:a16="http://schemas.microsoft.com/office/drawing/2014/main" val="256805246"/>
                    </a:ext>
                  </a:extLst>
                </a:gridCol>
              </a:tblGrid>
              <a:tr h="370840">
                <a:tc>
                  <a:txBody>
                    <a:bodyPr/>
                    <a:lstStyle/>
                    <a:p>
                      <a:pPr algn="l" fontAlgn="t"/>
                      <a:r>
                        <a:rPr lang="en-US" b="1" dirty="0">
                          <a:solidFill>
                            <a:srgbClr val="000000"/>
                          </a:solidFill>
                          <a:effectLst/>
                        </a:rPr>
                        <a:t>AgGateway Newsletter Articles </a:t>
                      </a:r>
                    </a:p>
                  </a:txBody>
                  <a:tcPr marL="95250" marR="142875" marT="66675" marB="66675"/>
                </a:tc>
                <a:tc>
                  <a:txBody>
                    <a:bodyPr/>
                    <a:lstStyle/>
                    <a:p>
                      <a:pPr algn="l" fontAlgn="t"/>
                      <a:r>
                        <a:rPr lang="en-US" b="1">
                          <a:solidFill>
                            <a:srgbClr val="000000"/>
                          </a:solidFill>
                          <a:effectLst/>
                        </a:rPr>
                        <a:t>AgGateway Newsletter Articles </a:t>
                      </a:r>
                    </a:p>
                  </a:txBody>
                  <a:tcPr marL="95250" marR="142875" marT="66675" marB="66675"/>
                </a:tc>
                <a:extLst>
                  <a:ext uri="{0D108BD9-81ED-4DB2-BD59-A6C34878D82A}">
                    <a16:rowId xmlns:a16="http://schemas.microsoft.com/office/drawing/2014/main" val="967271476"/>
                  </a:ext>
                </a:extLst>
              </a:tr>
              <a:tr h="370840">
                <a:tc>
                  <a:txBody>
                    <a:bodyPr/>
                    <a:lstStyle/>
                    <a:p>
                      <a:pPr algn="l" fontAlgn="t"/>
                      <a:r>
                        <a:rPr lang="en-US">
                          <a:effectLst/>
                        </a:rPr>
                        <a:t>Due Date</a:t>
                      </a:r>
                    </a:p>
                  </a:txBody>
                  <a:tcPr marL="95250" marR="95250" marT="66675" marB="66675"/>
                </a:tc>
                <a:tc>
                  <a:txBody>
                    <a:bodyPr/>
                    <a:lstStyle/>
                    <a:p>
                      <a:pPr algn="l" fontAlgn="t"/>
                      <a:r>
                        <a:rPr lang="en-US" dirty="0">
                          <a:effectLst/>
                        </a:rPr>
                        <a:t>14 Jun 2017 </a:t>
                      </a:r>
                    </a:p>
                  </a:txBody>
                  <a:tcPr marL="95250" marR="95250" marT="66675" marB="66675"/>
                </a:tc>
                <a:extLst>
                  <a:ext uri="{0D108BD9-81ED-4DB2-BD59-A6C34878D82A}">
                    <a16:rowId xmlns:a16="http://schemas.microsoft.com/office/drawing/2014/main" val="37089821"/>
                  </a:ext>
                </a:extLst>
              </a:tr>
              <a:tr h="370840">
                <a:tc>
                  <a:txBody>
                    <a:bodyPr/>
                    <a:lstStyle/>
                    <a:p>
                      <a:pPr algn="l" fontAlgn="t"/>
                      <a:r>
                        <a:rPr lang="en-US" dirty="0">
                          <a:effectLst/>
                        </a:rPr>
                        <a:t>Title/Subject</a:t>
                      </a:r>
                    </a:p>
                  </a:txBody>
                  <a:tcPr marL="95250" marR="95250" marT="66675" marB="66675"/>
                </a:tc>
                <a:tc>
                  <a:txBody>
                    <a:bodyPr/>
                    <a:lstStyle/>
                    <a:p>
                      <a:pPr algn="l" fontAlgn="t"/>
                      <a:r>
                        <a:rPr lang="en-US">
                          <a:effectLst/>
                        </a:rPr>
                        <a:t>Author</a:t>
                      </a:r>
                    </a:p>
                  </a:txBody>
                  <a:tcPr marL="95250" marR="95250" marT="66675" marB="66675"/>
                </a:tc>
                <a:extLst>
                  <a:ext uri="{0D108BD9-81ED-4DB2-BD59-A6C34878D82A}">
                    <a16:rowId xmlns:a16="http://schemas.microsoft.com/office/drawing/2014/main" val="3186603197"/>
                  </a:ext>
                </a:extLst>
              </a:tr>
              <a:tr h="370840">
                <a:tc>
                  <a:txBody>
                    <a:bodyPr/>
                    <a:lstStyle/>
                    <a:p>
                      <a:pPr algn="l" fontAlgn="t"/>
                      <a:r>
                        <a:rPr lang="en-US">
                          <a:effectLst/>
                        </a:rPr>
                        <a:t>Leadership Profile:</a:t>
                      </a:r>
                    </a:p>
                  </a:txBody>
                  <a:tcPr marL="95250" marR="95250" marT="66675" marB="66675"/>
                </a:tc>
                <a:tc>
                  <a:txBody>
                    <a:bodyPr/>
                    <a:lstStyle/>
                    <a:p>
                      <a:pPr algn="l" fontAlgn="t"/>
                      <a:r>
                        <a:rPr lang="en-US" u="none" strike="noStrike">
                          <a:solidFill>
                            <a:srgbClr val="F5F5F5"/>
                          </a:solidFill>
                          <a:effectLst/>
                          <a:hlinkClick r:id="rId2"/>
                        </a:rPr>
                        <a:t>J. Nolfo</a:t>
                      </a:r>
                      <a:endParaRPr lang="en-US">
                        <a:effectLst/>
                      </a:endParaRPr>
                    </a:p>
                  </a:txBody>
                  <a:tcPr marL="95250" marR="95250" marT="66675" marB="66675"/>
                </a:tc>
                <a:extLst>
                  <a:ext uri="{0D108BD9-81ED-4DB2-BD59-A6C34878D82A}">
                    <a16:rowId xmlns:a16="http://schemas.microsoft.com/office/drawing/2014/main" val="3316302169"/>
                  </a:ext>
                </a:extLst>
              </a:tr>
              <a:tr h="370840">
                <a:tc>
                  <a:txBody>
                    <a:bodyPr/>
                    <a:lstStyle/>
                    <a:p>
                      <a:pPr algn="l" fontAlgn="t"/>
                      <a:r>
                        <a:rPr lang="en-US">
                          <a:effectLst/>
                        </a:rPr>
                        <a:t>New Member Article</a:t>
                      </a:r>
                    </a:p>
                  </a:txBody>
                  <a:tcPr marL="95250" marR="95250" marT="66675" marB="66675"/>
                </a:tc>
                <a:tc>
                  <a:txBody>
                    <a:bodyPr/>
                    <a:lstStyle/>
                    <a:p>
                      <a:pPr algn="l" fontAlgn="t"/>
                      <a:r>
                        <a:rPr lang="en-US" u="none" strike="noStrike">
                          <a:solidFill>
                            <a:srgbClr val="326CA6"/>
                          </a:solidFill>
                          <a:effectLst/>
                          <a:hlinkClick r:id="rId3"/>
                        </a:rPr>
                        <a:t>Natasha Lilly</a:t>
                      </a:r>
                      <a:endParaRPr lang="en-US">
                        <a:effectLst/>
                      </a:endParaRPr>
                    </a:p>
                  </a:txBody>
                  <a:tcPr marL="95250" marR="95250" marT="66675" marB="66675"/>
                </a:tc>
                <a:extLst>
                  <a:ext uri="{0D108BD9-81ED-4DB2-BD59-A6C34878D82A}">
                    <a16:rowId xmlns:a16="http://schemas.microsoft.com/office/drawing/2014/main" val="2445247971"/>
                  </a:ext>
                </a:extLst>
              </a:tr>
              <a:tr h="370840">
                <a:tc>
                  <a:txBody>
                    <a:bodyPr/>
                    <a:lstStyle/>
                    <a:p>
                      <a:pPr algn="l" fontAlgn="t"/>
                      <a:r>
                        <a:rPr lang="en-US">
                          <a:effectLst/>
                        </a:rPr>
                        <a:t>AgGateway In The News</a:t>
                      </a:r>
                    </a:p>
                  </a:txBody>
                  <a:tcPr marL="95250" marR="95250" marT="66675" marB="66675"/>
                </a:tc>
                <a:tc>
                  <a:txBody>
                    <a:bodyPr/>
                    <a:lstStyle/>
                    <a:p>
                      <a:pPr algn="l" fontAlgn="t"/>
                      <a:r>
                        <a:rPr lang="en-US" u="none" strike="noStrike">
                          <a:solidFill>
                            <a:srgbClr val="326CA6"/>
                          </a:solidFill>
                          <a:effectLst/>
                          <a:hlinkClick r:id="rId4"/>
                        </a:rPr>
                        <a:t>Kristin Nottingham</a:t>
                      </a:r>
                      <a:endParaRPr lang="en-US">
                        <a:effectLst/>
                      </a:endParaRPr>
                    </a:p>
                  </a:txBody>
                  <a:tcPr marL="95250" marR="95250" marT="66675" marB="66675"/>
                </a:tc>
                <a:extLst>
                  <a:ext uri="{0D108BD9-81ED-4DB2-BD59-A6C34878D82A}">
                    <a16:rowId xmlns:a16="http://schemas.microsoft.com/office/drawing/2014/main" val="2384018895"/>
                  </a:ext>
                </a:extLst>
              </a:tr>
              <a:tr h="370840">
                <a:tc>
                  <a:txBody>
                    <a:bodyPr/>
                    <a:lstStyle/>
                    <a:p>
                      <a:pPr algn="l" fontAlgn="t"/>
                      <a:r>
                        <a:rPr lang="en-US">
                          <a:effectLst/>
                        </a:rPr>
                        <a:t>AIDC Working Group</a:t>
                      </a:r>
                    </a:p>
                  </a:txBody>
                  <a:tcPr marL="95250" marR="95250" marT="66675" marB="66675"/>
                </a:tc>
                <a:tc>
                  <a:txBody>
                    <a:bodyPr/>
                    <a:lstStyle/>
                    <a:p>
                      <a:pPr algn="l" fontAlgn="t"/>
                      <a:r>
                        <a:rPr lang="en-US" u="none" strike="noStrike">
                          <a:solidFill>
                            <a:srgbClr val="326CA6"/>
                          </a:solidFill>
                          <a:effectLst/>
                          <a:hlinkClick r:id="rId5"/>
                        </a:rPr>
                        <a:t>Jody Costa</a:t>
                      </a:r>
                      <a:endParaRPr lang="en-US">
                        <a:effectLst/>
                      </a:endParaRPr>
                    </a:p>
                  </a:txBody>
                  <a:tcPr marL="95250" marR="95250" marT="66675" marB="66675"/>
                </a:tc>
                <a:extLst>
                  <a:ext uri="{0D108BD9-81ED-4DB2-BD59-A6C34878D82A}">
                    <a16:rowId xmlns:a16="http://schemas.microsoft.com/office/drawing/2014/main" val="168620594"/>
                  </a:ext>
                </a:extLst>
              </a:tr>
              <a:tr h="370840">
                <a:tc>
                  <a:txBody>
                    <a:bodyPr/>
                    <a:lstStyle/>
                    <a:p>
                      <a:pPr algn="l" fontAlgn="t"/>
                      <a:r>
                        <a:rPr lang="en-US">
                          <a:effectLst/>
                        </a:rPr>
                        <a:t>AGIIS</a:t>
                      </a:r>
                    </a:p>
                  </a:txBody>
                  <a:tcPr marL="95250" marR="95250" marT="66675" marB="66675"/>
                </a:tc>
                <a:tc>
                  <a:txBody>
                    <a:bodyPr/>
                    <a:lstStyle/>
                    <a:p>
                      <a:pPr algn="l" fontAlgn="t"/>
                      <a:r>
                        <a:rPr lang="en-US" u="none" strike="noStrike">
                          <a:solidFill>
                            <a:srgbClr val="326CA6"/>
                          </a:solidFill>
                          <a:effectLst/>
                          <a:hlinkClick r:id="rId6"/>
                        </a:rPr>
                        <a:t>Chris Crutchfield</a:t>
                      </a:r>
                      <a:r>
                        <a:rPr lang="en-US">
                          <a:effectLst/>
                        </a:rPr>
                        <a:t>/ </a:t>
                      </a:r>
                      <a:r>
                        <a:rPr lang="en-US" u="none" strike="noStrike">
                          <a:solidFill>
                            <a:srgbClr val="326CA6"/>
                          </a:solidFill>
                          <a:effectLst/>
                          <a:hlinkClick r:id="rId7"/>
                        </a:rPr>
                        <a:t>Josh Wall</a:t>
                      </a:r>
                      <a:endParaRPr lang="en-US">
                        <a:effectLst/>
                      </a:endParaRPr>
                    </a:p>
                  </a:txBody>
                  <a:tcPr marL="95250" marR="95250" marT="66675" marB="66675"/>
                </a:tc>
                <a:extLst>
                  <a:ext uri="{0D108BD9-81ED-4DB2-BD59-A6C34878D82A}">
                    <a16:rowId xmlns:a16="http://schemas.microsoft.com/office/drawing/2014/main" val="571556994"/>
                  </a:ext>
                </a:extLst>
              </a:tr>
              <a:tr h="370840">
                <a:tc>
                  <a:txBody>
                    <a:bodyPr/>
                    <a:lstStyle/>
                    <a:p>
                      <a:pPr algn="l" fontAlgn="t"/>
                      <a:r>
                        <a:rPr lang="en-US">
                          <a:effectLst/>
                        </a:rPr>
                        <a:t>AgGateway Resources and Testimonial Video</a:t>
                      </a:r>
                    </a:p>
                  </a:txBody>
                  <a:tcPr marL="95250" marR="95250" marT="66675" marB="66675"/>
                </a:tc>
                <a:tc>
                  <a:txBody>
                    <a:bodyPr/>
                    <a:lstStyle/>
                    <a:p>
                      <a:pPr algn="l" fontAlgn="t"/>
                      <a:r>
                        <a:rPr lang="en-US" u="none" strike="noStrike">
                          <a:solidFill>
                            <a:srgbClr val="326CA6"/>
                          </a:solidFill>
                          <a:effectLst/>
                          <a:hlinkClick r:id="rId8"/>
                        </a:rPr>
                        <a:t>Susan Ruland</a:t>
                      </a:r>
                      <a:endParaRPr lang="en-US">
                        <a:effectLst/>
                      </a:endParaRPr>
                    </a:p>
                  </a:txBody>
                  <a:tcPr marL="95250" marR="95250" marT="66675" marB="66675"/>
                </a:tc>
                <a:extLst>
                  <a:ext uri="{0D108BD9-81ED-4DB2-BD59-A6C34878D82A}">
                    <a16:rowId xmlns:a16="http://schemas.microsoft.com/office/drawing/2014/main" val="3596842424"/>
                  </a:ext>
                </a:extLst>
              </a:tr>
              <a:tr h="370840">
                <a:tc>
                  <a:txBody>
                    <a:bodyPr/>
                    <a:lstStyle/>
                    <a:p>
                      <a:pPr algn="l" fontAlgn="t"/>
                      <a:r>
                        <a:rPr lang="en-US">
                          <a:effectLst/>
                        </a:rPr>
                        <a:t>Mid Year Meeting In Review</a:t>
                      </a:r>
                    </a:p>
                  </a:txBody>
                  <a:tcPr marL="95250" marR="95250" marT="66675" marB="66675"/>
                </a:tc>
                <a:tc>
                  <a:txBody>
                    <a:bodyPr/>
                    <a:lstStyle/>
                    <a:p>
                      <a:pPr algn="l" fontAlgn="t"/>
                      <a:r>
                        <a:rPr lang="en-US" u="none" strike="noStrike">
                          <a:solidFill>
                            <a:srgbClr val="326CA6"/>
                          </a:solidFill>
                          <a:effectLst/>
                          <a:hlinkClick r:id="rId4"/>
                        </a:rPr>
                        <a:t>Kristin Nottingham</a:t>
                      </a:r>
                      <a:endParaRPr lang="en-US">
                        <a:effectLst/>
                      </a:endParaRPr>
                    </a:p>
                  </a:txBody>
                  <a:tcPr marL="95250" marR="95250" marT="66675" marB="66675"/>
                </a:tc>
                <a:extLst>
                  <a:ext uri="{0D108BD9-81ED-4DB2-BD59-A6C34878D82A}">
                    <a16:rowId xmlns:a16="http://schemas.microsoft.com/office/drawing/2014/main" val="2467621393"/>
                  </a:ext>
                </a:extLst>
              </a:tr>
              <a:tr h="370840">
                <a:tc>
                  <a:txBody>
                    <a:bodyPr/>
                    <a:lstStyle/>
                    <a:p>
                      <a:pPr algn="l" fontAlgn="t"/>
                      <a:r>
                        <a:rPr lang="en-US" dirty="0">
                          <a:effectLst/>
                        </a:rPr>
                        <a:t>AgGateway to Careers</a:t>
                      </a:r>
                    </a:p>
                  </a:txBody>
                  <a:tcPr marL="95250" marR="95250" marT="66675" marB="66675"/>
                </a:tc>
                <a:tc>
                  <a:txBody>
                    <a:bodyPr/>
                    <a:lstStyle/>
                    <a:p>
                      <a:pPr algn="l" fontAlgn="t"/>
                      <a:r>
                        <a:rPr lang="en-US" u="none" strike="noStrike" dirty="0">
                          <a:solidFill>
                            <a:srgbClr val="326CA6"/>
                          </a:solidFill>
                          <a:effectLst/>
                          <a:hlinkClick r:id="rId4"/>
                        </a:rPr>
                        <a:t>Kristin Nottingham</a:t>
                      </a:r>
                      <a:endParaRPr lang="en-US" dirty="0">
                        <a:effectLst/>
                      </a:endParaRPr>
                    </a:p>
                  </a:txBody>
                  <a:tcPr marL="95250" marR="95250" marT="66675" marB="66675"/>
                </a:tc>
                <a:extLst>
                  <a:ext uri="{0D108BD9-81ED-4DB2-BD59-A6C34878D82A}">
                    <a16:rowId xmlns:a16="http://schemas.microsoft.com/office/drawing/2014/main" val="1157969348"/>
                  </a:ext>
                </a:extLst>
              </a:tr>
              <a:tr h="370840">
                <a:tc>
                  <a:txBody>
                    <a:bodyPr/>
                    <a:lstStyle/>
                    <a:p>
                      <a:pPr algn="l" fontAlgn="t"/>
                      <a:endParaRPr lang="en-US" dirty="0">
                        <a:effectLst/>
                      </a:endParaRPr>
                    </a:p>
                  </a:txBody>
                  <a:tcPr marL="95250" marR="95250" marT="66675" marB="66675"/>
                </a:tc>
                <a:tc>
                  <a:txBody>
                    <a:bodyPr/>
                    <a:lstStyle/>
                    <a:p>
                      <a:pPr algn="l" fontAlgn="t"/>
                      <a:endParaRPr lang="en-US" dirty="0">
                        <a:effectLst/>
                      </a:endParaRPr>
                    </a:p>
                  </a:txBody>
                  <a:tcPr marL="95250" marR="95250" marT="66675" marB="66675"/>
                </a:tc>
                <a:extLst>
                  <a:ext uri="{0D108BD9-81ED-4DB2-BD59-A6C34878D82A}">
                    <a16:rowId xmlns:a16="http://schemas.microsoft.com/office/drawing/2014/main" val="3969431798"/>
                  </a:ext>
                </a:extLst>
              </a:tr>
            </a:tbl>
          </a:graphicData>
        </a:graphic>
      </p:graphicFrame>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97446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Business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1193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8" name="Content Placeholder 7"/>
          <p:cNvSpPr>
            <a:spLocks noGrp="1"/>
          </p:cNvSpPr>
          <p:nvPr>
            <p:ph sz="half" idx="1"/>
          </p:nvPr>
        </p:nvSpPr>
        <p:spPr/>
        <p:txBody>
          <a:bodyPr/>
          <a:lstStyle/>
          <a:p>
            <a:r>
              <a:rPr lang="en-US" dirty="0"/>
              <a:t>Review of AgGateway Guidelines</a:t>
            </a:r>
          </a:p>
          <a:p>
            <a:r>
              <a:rPr lang="en-US" dirty="0"/>
              <a:t>Welcome and Roll Call/Introductions</a:t>
            </a:r>
          </a:p>
          <a:p>
            <a:r>
              <a:rPr lang="en-US" dirty="0"/>
              <a:t>Approval of Prior Meeting Minutes</a:t>
            </a:r>
          </a:p>
          <a:p>
            <a:endParaRPr lang="en-US" dirty="0"/>
          </a:p>
        </p:txBody>
      </p:sp>
      <p:sp>
        <p:nvSpPr>
          <p:cNvPr id="9" name="Content Placeholder 8"/>
          <p:cNvSpPr>
            <a:spLocks noGrp="1"/>
          </p:cNvSpPr>
          <p:nvPr>
            <p:ph sz="half" idx="2"/>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07179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Newsletter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97655"/>
              </p:ext>
            </p:extLst>
          </p:nvPr>
        </p:nvGraphicFramePr>
        <p:xfrm>
          <a:off x="457200" y="1439042"/>
          <a:ext cx="8229600" cy="40767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515011088"/>
                    </a:ext>
                  </a:extLst>
                </a:gridCol>
                <a:gridCol w="3810000">
                  <a:extLst>
                    <a:ext uri="{9D8B030D-6E8A-4147-A177-3AD203B41FA5}">
                      <a16:colId xmlns:a16="http://schemas.microsoft.com/office/drawing/2014/main" val="256805246"/>
                    </a:ext>
                  </a:extLst>
                </a:gridCol>
              </a:tblGrid>
              <a:tr h="370840">
                <a:tc>
                  <a:txBody>
                    <a:bodyPr/>
                    <a:lstStyle/>
                    <a:p>
                      <a:pPr algn="l" fontAlgn="t"/>
                      <a:r>
                        <a:rPr lang="en-US" b="1" dirty="0">
                          <a:solidFill>
                            <a:srgbClr val="000000"/>
                          </a:solidFill>
                          <a:effectLst/>
                        </a:rPr>
                        <a:t>AgGateway Newsletter Articles </a:t>
                      </a:r>
                    </a:p>
                  </a:txBody>
                  <a:tcPr marL="95250" marR="142875" marT="66675" marB="66675"/>
                </a:tc>
                <a:tc>
                  <a:txBody>
                    <a:bodyPr/>
                    <a:lstStyle/>
                    <a:p>
                      <a:pPr algn="l" fontAlgn="t"/>
                      <a:r>
                        <a:rPr lang="en-US" b="1">
                          <a:solidFill>
                            <a:srgbClr val="000000"/>
                          </a:solidFill>
                          <a:effectLst/>
                        </a:rPr>
                        <a:t>AgGateway Newsletter Articles </a:t>
                      </a:r>
                    </a:p>
                  </a:txBody>
                  <a:tcPr marL="95250" marR="142875" marT="66675" marB="66675"/>
                </a:tc>
                <a:extLst>
                  <a:ext uri="{0D108BD9-81ED-4DB2-BD59-A6C34878D82A}">
                    <a16:rowId xmlns:a16="http://schemas.microsoft.com/office/drawing/2014/main" val="967271476"/>
                  </a:ext>
                </a:extLst>
              </a:tr>
              <a:tr h="370840">
                <a:tc>
                  <a:txBody>
                    <a:bodyPr/>
                    <a:lstStyle/>
                    <a:p>
                      <a:pPr algn="l" fontAlgn="t"/>
                      <a:r>
                        <a:rPr lang="en-US">
                          <a:effectLst/>
                        </a:rPr>
                        <a:t>Due Date</a:t>
                      </a:r>
                    </a:p>
                  </a:txBody>
                  <a:tcPr marL="95250" marR="95250" marT="66675" marB="66675"/>
                </a:tc>
                <a:tc>
                  <a:txBody>
                    <a:bodyPr/>
                    <a:lstStyle/>
                    <a:p>
                      <a:pPr algn="l" fontAlgn="t"/>
                      <a:r>
                        <a:rPr lang="en-US" dirty="0">
                          <a:effectLst/>
                        </a:rPr>
                        <a:t>14 Jul 2017 </a:t>
                      </a:r>
                    </a:p>
                  </a:txBody>
                  <a:tcPr marL="95250" marR="95250" marT="66675" marB="66675"/>
                </a:tc>
                <a:extLst>
                  <a:ext uri="{0D108BD9-81ED-4DB2-BD59-A6C34878D82A}">
                    <a16:rowId xmlns:a16="http://schemas.microsoft.com/office/drawing/2014/main" val="37089821"/>
                  </a:ext>
                </a:extLst>
              </a:tr>
              <a:tr h="370840">
                <a:tc>
                  <a:txBody>
                    <a:bodyPr/>
                    <a:lstStyle/>
                    <a:p>
                      <a:pPr algn="l" fontAlgn="t"/>
                      <a:r>
                        <a:rPr lang="en-US" u="sng" dirty="0">
                          <a:effectLst/>
                        </a:rPr>
                        <a:t>Title/Subject</a:t>
                      </a:r>
                      <a:endParaRPr lang="en-US" dirty="0">
                        <a:effectLst/>
                      </a:endParaRPr>
                    </a:p>
                  </a:txBody>
                  <a:tcPr marL="95250" marR="95250" marT="66675" marB="66675"/>
                </a:tc>
                <a:tc>
                  <a:txBody>
                    <a:bodyPr/>
                    <a:lstStyle/>
                    <a:p>
                      <a:pPr algn="l" fontAlgn="t"/>
                      <a:r>
                        <a:rPr lang="en-US" u="sng">
                          <a:effectLst/>
                        </a:rPr>
                        <a:t>Author</a:t>
                      </a:r>
                      <a:endParaRPr lang="en-US">
                        <a:effectLst/>
                      </a:endParaRPr>
                    </a:p>
                  </a:txBody>
                  <a:tcPr marL="95250" marR="95250" marT="66675" marB="66675"/>
                </a:tc>
                <a:extLst>
                  <a:ext uri="{0D108BD9-81ED-4DB2-BD59-A6C34878D82A}">
                    <a16:rowId xmlns:a16="http://schemas.microsoft.com/office/drawing/2014/main" val="3316302169"/>
                  </a:ext>
                </a:extLst>
              </a:tr>
              <a:tr h="370840">
                <a:tc>
                  <a:txBody>
                    <a:bodyPr/>
                    <a:lstStyle/>
                    <a:p>
                      <a:pPr algn="l" fontAlgn="t"/>
                      <a:r>
                        <a:rPr lang="en-US">
                          <a:effectLst/>
                        </a:rPr>
                        <a:t>eConnectivity Matters</a:t>
                      </a:r>
                    </a:p>
                  </a:txBody>
                  <a:tcPr marL="95250" marR="95250" marT="66675" marB="66675"/>
                </a:tc>
                <a:tc>
                  <a:txBody>
                    <a:bodyPr/>
                    <a:lstStyle/>
                    <a:p>
                      <a:pPr algn="l" fontAlgn="t"/>
                      <a:r>
                        <a:rPr lang="en-US" u="none" strike="noStrike">
                          <a:solidFill>
                            <a:srgbClr val="326CA6"/>
                          </a:solidFill>
                          <a:effectLst/>
                          <a:hlinkClick r:id="rId2"/>
                        </a:rPr>
                        <a:t>Wendy Smith</a:t>
                      </a:r>
                      <a:endParaRPr lang="en-US">
                        <a:effectLst/>
                      </a:endParaRPr>
                    </a:p>
                  </a:txBody>
                  <a:tcPr marL="95250" marR="95250" marT="66675" marB="66675"/>
                </a:tc>
                <a:extLst>
                  <a:ext uri="{0D108BD9-81ED-4DB2-BD59-A6C34878D82A}">
                    <a16:rowId xmlns:a16="http://schemas.microsoft.com/office/drawing/2014/main" val="2445247971"/>
                  </a:ext>
                </a:extLst>
              </a:tr>
              <a:tr h="370840">
                <a:tc>
                  <a:txBody>
                    <a:bodyPr/>
                    <a:lstStyle/>
                    <a:p>
                      <a:pPr algn="l" fontAlgn="t"/>
                      <a:r>
                        <a:rPr lang="en-US">
                          <a:effectLst/>
                        </a:rPr>
                        <a:t>New Member Article:</a:t>
                      </a:r>
                    </a:p>
                  </a:txBody>
                  <a:tcPr marL="95250" marR="95250" marT="66675" marB="66675"/>
                </a:tc>
                <a:tc>
                  <a:txBody>
                    <a:bodyPr/>
                    <a:lstStyle/>
                    <a:p>
                      <a:pPr algn="l" fontAlgn="t"/>
                      <a:r>
                        <a:rPr lang="en-US" u="none" strike="noStrike">
                          <a:solidFill>
                            <a:srgbClr val="326CA6"/>
                          </a:solidFill>
                          <a:effectLst/>
                          <a:hlinkClick r:id="rId3"/>
                        </a:rPr>
                        <a:t>Natasha Lilly</a:t>
                      </a:r>
                      <a:endParaRPr lang="en-US">
                        <a:effectLst/>
                      </a:endParaRPr>
                    </a:p>
                  </a:txBody>
                  <a:tcPr marL="95250" marR="95250" marT="66675" marB="66675"/>
                </a:tc>
                <a:extLst>
                  <a:ext uri="{0D108BD9-81ED-4DB2-BD59-A6C34878D82A}">
                    <a16:rowId xmlns:a16="http://schemas.microsoft.com/office/drawing/2014/main" val="2384018895"/>
                  </a:ext>
                </a:extLst>
              </a:tr>
              <a:tr h="370840">
                <a:tc>
                  <a:txBody>
                    <a:bodyPr/>
                    <a:lstStyle/>
                    <a:p>
                      <a:pPr algn="l" fontAlgn="t"/>
                      <a:r>
                        <a:rPr lang="en-US">
                          <a:effectLst/>
                        </a:rPr>
                        <a:t>AgGateway in the News</a:t>
                      </a:r>
                    </a:p>
                  </a:txBody>
                  <a:tcPr marL="95250" marR="95250" marT="66675" marB="66675"/>
                </a:tc>
                <a:tc>
                  <a:txBody>
                    <a:bodyPr/>
                    <a:lstStyle/>
                    <a:p>
                      <a:pPr algn="l" fontAlgn="t"/>
                      <a:r>
                        <a:rPr lang="en-US" u="none" strike="noStrike">
                          <a:solidFill>
                            <a:srgbClr val="326CA6"/>
                          </a:solidFill>
                          <a:effectLst/>
                          <a:hlinkClick r:id="rId4"/>
                        </a:rPr>
                        <a:t>Kristin Nottingham</a:t>
                      </a:r>
                      <a:endParaRPr lang="en-US">
                        <a:effectLst/>
                      </a:endParaRPr>
                    </a:p>
                  </a:txBody>
                  <a:tcPr marL="95250" marR="95250" marT="66675" marB="66675"/>
                </a:tc>
                <a:extLst>
                  <a:ext uri="{0D108BD9-81ED-4DB2-BD59-A6C34878D82A}">
                    <a16:rowId xmlns:a16="http://schemas.microsoft.com/office/drawing/2014/main" val="168620594"/>
                  </a:ext>
                </a:extLst>
              </a:tr>
              <a:tr h="370840">
                <a:tc>
                  <a:txBody>
                    <a:bodyPr/>
                    <a:lstStyle/>
                    <a:p>
                      <a:pPr algn="l" fontAlgn="t"/>
                      <a:r>
                        <a:rPr lang="en-US">
                          <a:effectLst/>
                        </a:rPr>
                        <a:t>Leadership Profile:</a:t>
                      </a:r>
                    </a:p>
                  </a:txBody>
                  <a:tcPr marL="95250" marR="95250" marT="66675" marB="66675"/>
                </a:tc>
                <a:tc>
                  <a:txBody>
                    <a:bodyPr/>
                    <a:lstStyle/>
                    <a:p>
                      <a:pPr algn="l" fontAlgn="t"/>
                      <a:r>
                        <a:rPr lang="en-US" u="none" strike="noStrike">
                          <a:solidFill>
                            <a:srgbClr val="F5F5F5"/>
                          </a:solidFill>
                          <a:effectLst/>
                          <a:hlinkClick r:id="rId5"/>
                        </a:rPr>
                        <a:t>J. Nolfo</a:t>
                      </a:r>
                      <a:endParaRPr lang="en-US">
                        <a:effectLst/>
                      </a:endParaRPr>
                    </a:p>
                  </a:txBody>
                  <a:tcPr marL="95250" marR="95250" marT="66675" marB="66675"/>
                </a:tc>
                <a:extLst>
                  <a:ext uri="{0D108BD9-81ED-4DB2-BD59-A6C34878D82A}">
                    <a16:rowId xmlns:a16="http://schemas.microsoft.com/office/drawing/2014/main" val="571556994"/>
                  </a:ext>
                </a:extLst>
              </a:tr>
              <a:tr h="370840">
                <a:tc>
                  <a:txBody>
                    <a:bodyPr/>
                    <a:lstStyle/>
                    <a:p>
                      <a:pPr algn="l" fontAlgn="t"/>
                      <a:r>
                        <a:rPr lang="en-US">
                          <a:effectLst/>
                        </a:rPr>
                        <a:t>AIDC Working Group</a:t>
                      </a:r>
                    </a:p>
                  </a:txBody>
                  <a:tcPr marL="95250" marR="95250" marT="66675" marB="66675"/>
                </a:tc>
                <a:tc>
                  <a:txBody>
                    <a:bodyPr/>
                    <a:lstStyle/>
                    <a:p>
                      <a:pPr algn="l" fontAlgn="t"/>
                      <a:r>
                        <a:rPr lang="en-US" u="none" strike="noStrike">
                          <a:solidFill>
                            <a:srgbClr val="326CA6"/>
                          </a:solidFill>
                          <a:effectLst/>
                          <a:hlinkClick r:id="rId6"/>
                        </a:rPr>
                        <a:t>Jody Costa</a:t>
                      </a:r>
                      <a:endParaRPr lang="en-US">
                        <a:effectLst/>
                      </a:endParaRPr>
                    </a:p>
                  </a:txBody>
                  <a:tcPr marL="95250" marR="95250" marT="66675" marB="66675"/>
                </a:tc>
                <a:extLst>
                  <a:ext uri="{0D108BD9-81ED-4DB2-BD59-A6C34878D82A}">
                    <a16:rowId xmlns:a16="http://schemas.microsoft.com/office/drawing/2014/main" val="3596842424"/>
                  </a:ext>
                </a:extLst>
              </a:tr>
              <a:tr h="370840">
                <a:tc>
                  <a:txBody>
                    <a:bodyPr/>
                    <a:lstStyle/>
                    <a:p>
                      <a:pPr algn="l" fontAlgn="t"/>
                      <a:r>
                        <a:rPr lang="en-US">
                          <a:effectLst/>
                        </a:rPr>
                        <a:t>AGIIS</a:t>
                      </a:r>
                    </a:p>
                  </a:txBody>
                  <a:tcPr marL="95250" marR="95250" marT="66675" marB="66675"/>
                </a:tc>
                <a:tc>
                  <a:txBody>
                    <a:bodyPr/>
                    <a:lstStyle/>
                    <a:p>
                      <a:pPr algn="l" fontAlgn="t"/>
                      <a:r>
                        <a:rPr lang="en-US" u="none" strike="noStrike">
                          <a:solidFill>
                            <a:srgbClr val="326CA6"/>
                          </a:solidFill>
                          <a:effectLst/>
                          <a:hlinkClick r:id="rId7"/>
                        </a:rPr>
                        <a:t>Chris Crutchfield</a:t>
                      </a:r>
                      <a:r>
                        <a:rPr lang="en-US">
                          <a:effectLst/>
                        </a:rPr>
                        <a:t> / </a:t>
                      </a:r>
                      <a:r>
                        <a:rPr lang="en-US" u="none" strike="noStrike">
                          <a:solidFill>
                            <a:srgbClr val="326CA6"/>
                          </a:solidFill>
                          <a:effectLst/>
                          <a:hlinkClick r:id="rId8"/>
                        </a:rPr>
                        <a:t>Josh Wall</a:t>
                      </a:r>
                      <a:endParaRPr lang="en-US">
                        <a:effectLst/>
                      </a:endParaRPr>
                    </a:p>
                  </a:txBody>
                  <a:tcPr marL="95250" marR="95250" marT="66675" marB="66675"/>
                </a:tc>
                <a:extLst>
                  <a:ext uri="{0D108BD9-81ED-4DB2-BD59-A6C34878D82A}">
                    <a16:rowId xmlns:a16="http://schemas.microsoft.com/office/drawing/2014/main" val="2467621393"/>
                  </a:ext>
                </a:extLst>
              </a:tr>
              <a:tr h="370840">
                <a:tc>
                  <a:txBody>
                    <a:bodyPr/>
                    <a:lstStyle/>
                    <a:p>
                      <a:pPr algn="l" fontAlgn="t"/>
                      <a:r>
                        <a:rPr lang="en-US">
                          <a:effectLst/>
                        </a:rPr>
                        <a:t>Council Updates</a:t>
                      </a:r>
                    </a:p>
                  </a:txBody>
                  <a:tcPr marL="95250" marR="95250" marT="66675" marB="66675"/>
                </a:tc>
                <a:tc>
                  <a:txBody>
                    <a:bodyPr/>
                    <a:lstStyle/>
                    <a:p>
                      <a:pPr algn="l" fontAlgn="t"/>
                      <a:r>
                        <a:rPr lang="en-US" u="none" strike="noStrike" dirty="0">
                          <a:solidFill>
                            <a:srgbClr val="326CA6"/>
                          </a:solidFill>
                          <a:effectLst/>
                          <a:hlinkClick r:id="rId4"/>
                        </a:rPr>
                        <a:t>Kristin Nottingham</a:t>
                      </a:r>
                      <a:r>
                        <a:rPr lang="en-US" dirty="0">
                          <a:effectLst/>
                        </a:rPr>
                        <a:t> </a:t>
                      </a:r>
                    </a:p>
                  </a:txBody>
                  <a:tcPr marL="95250" marR="95250" marT="66675" marB="66675"/>
                </a:tc>
                <a:extLst>
                  <a:ext uri="{0D108BD9-81ED-4DB2-BD59-A6C34878D82A}">
                    <a16:rowId xmlns:a16="http://schemas.microsoft.com/office/drawing/2014/main" val="1157969348"/>
                  </a:ext>
                </a:extLst>
              </a:tr>
            </a:tbl>
          </a:graphicData>
        </a:graphic>
      </p:graphicFrame>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24587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 &amp; Working Group Updates</a:t>
            </a:r>
          </a:p>
        </p:txBody>
      </p:sp>
      <p:sp>
        <p:nvSpPr>
          <p:cNvPr id="3" name="Content Placeholder 2"/>
          <p:cNvSpPr>
            <a:spLocks noGrp="1"/>
          </p:cNvSpPr>
          <p:nvPr>
            <p:ph idx="1"/>
          </p:nvPr>
        </p:nvSpPr>
        <p:spPr/>
        <p:txBody>
          <a:bodyPr>
            <a:noAutofit/>
          </a:bodyPr>
          <a:lstStyle/>
          <a:p>
            <a:r>
              <a:rPr lang="en-US" dirty="0"/>
              <a:t>Councils:</a:t>
            </a:r>
          </a:p>
          <a:p>
            <a:pPr lvl="1"/>
            <a:r>
              <a:rPr lang="en-US" dirty="0"/>
              <a:t>Seed Council: Natasha Lilly</a:t>
            </a:r>
          </a:p>
          <a:p>
            <a:pPr lvl="1"/>
            <a:r>
              <a:rPr lang="en-US" dirty="0"/>
              <a:t>Ag Retail Council: Natasha Lilly</a:t>
            </a:r>
          </a:p>
          <a:p>
            <a:pPr lvl="1"/>
            <a:r>
              <a:rPr lang="en-US" dirty="0"/>
              <a:t>Crop Nutrition Council: Sarah Koehn</a:t>
            </a:r>
          </a:p>
          <a:p>
            <a:pPr lvl="1"/>
            <a:r>
              <a:rPr lang="en-US" dirty="0"/>
              <a:t>Specialty Chemical Council: J. Nolfo  </a:t>
            </a:r>
          </a:p>
          <a:p>
            <a:pPr lvl="1"/>
            <a:r>
              <a:rPr lang="en-US" dirty="0"/>
              <a:t>Crop Protection Council: Eileen Licitra</a:t>
            </a:r>
          </a:p>
          <a:p>
            <a:pPr lvl="1"/>
            <a:r>
              <a:rPr lang="en-US" dirty="0"/>
              <a:t>Precision Ag Council: Susan Ruland</a:t>
            </a:r>
          </a:p>
          <a:p>
            <a:pPr lvl="1"/>
            <a:r>
              <a:rPr lang="en-US" dirty="0"/>
              <a:t>Allied Providers Council: Jody Costa, Shane Snyder</a:t>
            </a:r>
          </a:p>
          <a:p>
            <a:pPr lvl="1"/>
            <a:r>
              <a:rPr lang="en-US" dirty="0"/>
              <a:t>Grain &amp; Feed Council: Natasha Lilly</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78991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 &amp; Working Group Updates</a:t>
            </a:r>
          </a:p>
        </p:txBody>
      </p:sp>
      <p:sp>
        <p:nvSpPr>
          <p:cNvPr id="3" name="Content Placeholder 2"/>
          <p:cNvSpPr>
            <a:spLocks noGrp="1"/>
          </p:cNvSpPr>
          <p:nvPr>
            <p:ph idx="1"/>
          </p:nvPr>
        </p:nvSpPr>
        <p:spPr/>
        <p:txBody>
          <a:bodyPr>
            <a:noAutofit/>
          </a:bodyPr>
          <a:lstStyle/>
          <a:p>
            <a:r>
              <a:rPr lang="en-US" dirty="0"/>
              <a:t>Committees and Working Groups: </a:t>
            </a:r>
          </a:p>
          <a:p>
            <a:pPr lvl="1"/>
            <a:r>
              <a:rPr lang="en-US" dirty="0"/>
              <a:t>Conference Committee: Kristin Nottingham</a:t>
            </a:r>
          </a:p>
          <a:p>
            <a:pPr lvl="1"/>
            <a:r>
              <a:rPr lang="en-US" dirty="0"/>
              <a:t>Membership Committee: Shane Snyder</a:t>
            </a:r>
          </a:p>
          <a:p>
            <a:pPr lvl="1"/>
            <a:r>
              <a:rPr lang="en-US" dirty="0"/>
              <a:t>SPADE Task Force:</a:t>
            </a:r>
          </a:p>
          <a:p>
            <a:pPr lvl="1"/>
            <a:r>
              <a:rPr lang="en-US" dirty="0"/>
              <a:t>SPADE Communications Task Force: </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244448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Calendar</a:t>
            </a:r>
          </a:p>
        </p:txBody>
      </p:sp>
      <p:sp>
        <p:nvSpPr>
          <p:cNvPr id="3" name="Content Placeholder 2"/>
          <p:cNvSpPr>
            <a:spLocks noGrp="1"/>
          </p:cNvSpPr>
          <p:nvPr>
            <p:ph idx="1"/>
          </p:nvPr>
        </p:nvSpPr>
        <p:spPr/>
        <p:txBody>
          <a:bodyPr>
            <a:noAutofit/>
          </a:bodyPr>
          <a:lstStyle/>
          <a:p>
            <a:r>
              <a:rPr lang="en-US" dirty="0"/>
              <a:t>Listing of who is responsible for what week until next Communication Committee Meeting</a:t>
            </a:r>
          </a:p>
          <a:p>
            <a:pPr lvl="1"/>
            <a:r>
              <a:rPr lang="en-US" dirty="0"/>
              <a:t>Week of 6/19: </a:t>
            </a:r>
            <a:r>
              <a:rPr lang="en-US" dirty="0">
                <a:hlinkClick r:id="rId2"/>
              </a:rPr>
              <a:t>Natasha Lilly</a:t>
            </a:r>
            <a:endParaRPr lang="en-US" dirty="0"/>
          </a:p>
          <a:p>
            <a:pPr lvl="1"/>
            <a:r>
              <a:rPr lang="en-US" dirty="0"/>
              <a:t>Week of 6/26: </a:t>
            </a:r>
            <a:r>
              <a:rPr lang="en-US" dirty="0">
                <a:hlinkClick r:id="rId2"/>
              </a:rPr>
              <a:t>Susan Ruland</a:t>
            </a:r>
            <a:endParaRPr lang="en-US" dirty="0"/>
          </a:p>
          <a:p>
            <a:pPr lvl="1"/>
            <a:r>
              <a:rPr lang="en-US" dirty="0"/>
              <a:t>Week of 7/3: </a:t>
            </a:r>
            <a:r>
              <a:rPr lang="en-US" dirty="0">
                <a:hlinkClick r:id="rId2"/>
              </a:rPr>
              <a:t>J. Nolfo</a:t>
            </a:r>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27075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Discussion Items</a:t>
            </a:r>
          </a:p>
        </p:txBody>
      </p:sp>
      <p:sp>
        <p:nvSpPr>
          <p:cNvPr id="3" name="Content Placeholder 2"/>
          <p:cNvSpPr>
            <a:spLocks noGrp="1"/>
          </p:cNvSpPr>
          <p:nvPr>
            <p:ph idx="1"/>
          </p:nvPr>
        </p:nvSpPr>
        <p:spPr/>
        <p:txBody>
          <a:bodyPr>
            <a:noAutofit/>
          </a:bodyPr>
          <a:lstStyle/>
          <a:p>
            <a:r>
              <a:rPr lang="en-US" dirty="0"/>
              <a:t>For other committee members to address topics not covered.</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24</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64911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t>
            </a:r>
            <a:br>
              <a:rPr lang="en-US" dirty="0"/>
            </a:br>
            <a:r>
              <a:rPr lang="en-US" dirty="0"/>
              <a:t>and Analytics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25</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06336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LinkedIn Analytics - Reach</a:t>
            </a:r>
          </a:p>
        </p:txBody>
      </p:sp>
      <p:pic>
        <p:nvPicPr>
          <p:cNvPr id="7" name="Content Placeholder 6"/>
          <p:cNvPicPr>
            <a:picLocks noGrp="1" noChangeAspect="1"/>
          </p:cNvPicPr>
          <p:nvPr>
            <p:ph sz="half" idx="1"/>
          </p:nvPr>
        </p:nvPicPr>
        <p:blipFill>
          <a:blip r:embed="rId2"/>
          <a:stretch>
            <a:fillRect/>
          </a:stretch>
        </p:blipFill>
        <p:spPr>
          <a:xfrm>
            <a:off x="457200" y="2634342"/>
            <a:ext cx="4038600" cy="2457678"/>
          </a:xfrm>
          <a:prstGeom prst="rect">
            <a:avLst/>
          </a:prstGeom>
        </p:spPr>
      </p:pic>
      <p:pic>
        <p:nvPicPr>
          <p:cNvPr id="9" name="Content Placeholder 8"/>
          <p:cNvPicPr>
            <a:picLocks noGrp="1" noChangeAspect="1"/>
          </p:cNvPicPr>
          <p:nvPr>
            <p:ph sz="half" idx="2"/>
          </p:nvPr>
        </p:nvPicPr>
        <p:blipFill>
          <a:blip r:embed="rId3"/>
          <a:stretch>
            <a:fillRect/>
          </a:stretch>
        </p:blipFill>
        <p:spPr>
          <a:xfrm>
            <a:off x="4648200" y="2624451"/>
            <a:ext cx="4038600" cy="2477460"/>
          </a:xfrm>
          <a:prstGeom prst="rect">
            <a:avLst/>
          </a:prstGeom>
        </p:spPr>
      </p:pic>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26</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17864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LinkedIn Analytics Engagement</a:t>
            </a:r>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27</a:t>
            </a:fld>
            <a:endParaRPr kumimoji="0" lang="en-US" sz="1400" b="1" i="0" u="none" strike="noStrike" kern="0" cap="none" spc="0" normalizeH="0" baseline="0" noProof="0" dirty="0">
              <a:ln>
                <a:noFill/>
              </a:ln>
              <a:solidFill>
                <a:srgbClr val="FFFFFF"/>
              </a:solidFill>
              <a:effectLst/>
              <a:uLnTx/>
              <a:uFillTx/>
            </a:endParaRPr>
          </a:p>
        </p:txBody>
      </p:sp>
      <p:pic>
        <p:nvPicPr>
          <p:cNvPr id="6" name="Content Placeholder 5"/>
          <p:cNvPicPr>
            <a:picLocks noGrp="1" noChangeAspect="1"/>
          </p:cNvPicPr>
          <p:nvPr>
            <p:ph sz="half" idx="1"/>
          </p:nvPr>
        </p:nvPicPr>
        <p:blipFill>
          <a:blip r:embed="rId2"/>
          <a:stretch>
            <a:fillRect/>
          </a:stretch>
        </p:blipFill>
        <p:spPr>
          <a:xfrm>
            <a:off x="457200" y="2642688"/>
            <a:ext cx="4038600" cy="2440987"/>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48200" y="2629352"/>
            <a:ext cx="4038600" cy="2467658"/>
          </a:xfrm>
          <a:prstGeom prst="rect">
            <a:avLst/>
          </a:prstGeom>
        </p:spPr>
      </p:pic>
    </p:spTree>
    <p:extLst>
      <p:ext uri="{BB962C8B-B14F-4D97-AF65-F5344CB8AC3E}">
        <p14:creationId xmlns:p14="http://schemas.microsoft.com/office/powerpoint/2010/main" val="125405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LinkedIn Analytics – </a:t>
            </a:r>
            <a:br>
              <a:rPr lang="en-US" dirty="0"/>
            </a:br>
            <a:r>
              <a:rPr lang="en-US" dirty="0"/>
              <a:t>Top Post Samples</a:t>
            </a:r>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28</a:t>
            </a:fld>
            <a:endParaRPr kumimoji="0" lang="en-US" sz="1400" b="1" i="0" u="none" strike="noStrike" kern="0" cap="none" spc="0" normalizeH="0" baseline="0" noProof="0" dirty="0">
              <a:ln>
                <a:noFill/>
              </a:ln>
              <a:solidFill>
                <a:srgbClr val="FFFFFF"/>
              </a:solidFill>
              <a:effectLst/>
              <a:uLnTx/>
              <a:uFillTx/>
            </a:endParaRPr>
          </a:p>
        </p:txBody>
      </p:sp>
      <p:pic>
        <p:nvPicPr>
          <p:cNvPr id="7" name="Content Placeholder 6"/>
          <p:cNvPicPr>
            <a:picLocks noGrp="1" noChangeAspect="1"/>
          </p:cNvPicPr>
          <p:nvPr>
            <p:ph sz="half" idx="1"/>
          </p:nvPr>
        </p:nvPicPr>
        <p:blipFill>
          <a:blip r:embed="rId2"/>
          <a:stretch>
            <a:fillRect/>
          </a:stretch>
        </p:blipFill>
        <p:spPr>
          <a:xfrm>
            <a:off x="457200" y="2276955"/>
            <a:ext cx="4038600" cy="3172453"/>
          </a:xfrm>
          <a:prstGeom prst="rect">
            <a:avLst/>
          </a:prstGeom>
        </p:spPr>
      </p:pic>
      <p:pic>
        <p:nvPicPr>
          <p:cNvPr id="9" name="Content Placeholder 8"/>
          <p:cNvPicPr>
            <a:picLocks noGrp="1" noChangeAspect="1"/>
          </p:cNvPicPr>
          <p:nvPr>
            <p:ph sz="half" idx="2"/>
          </p:nvPr>
        </p:nvPicPr>
        <p:blipFill>
          <a:blip r:embed="rId3"/>
          <a:stretch>
            <a:fillRect/>
          </a:stretch>
        </p:blipFill>
        <p:spPr>
          <a:xfrm>
            <a:off x="4648200" y="2768261"/>
            <a:ext cx="4038600" cy="2189840"/>
          </a:xfrm>
          <a:prstGeom prst="rect">
            <a:avLst/>
          </a:prstGeom>
        </p:spPr>
      </p:pic>
    </p:spTree>
    <p:extLst>
      <p:ext uri="{BB962C8B-B14F-4D97-AF65-F5344CB8AC3E}">
        <p14:creationId xmlns:p14="http://schemas.microsoft.com/office/powerpoint/2010/main" val="3487397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LinkedIn Analytics – </a:t>
            </a:r>
            <a:br>
              <a:rPr lang="en-US" dirty="0"/>
            </a:br>
            <a:r>
              <a:rPr lang="en-US" dirty="0"/>
              <a:t>Top Post Samples</a:t>
            </a:r>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29</a:t>
            </a:fld>
            <a:endParaRPr kumimoji="0" lang="en-US" sz="1400" b="1" i="0" u="none" strike="noStrike" kern="0" cap="none" spc="0" normalizeH="0" baseline="0" noProof="0" dirty="0">
              <a:ln>
                <a:noFill/>
              </a:ln>
              <a:solidFill>
                <a:srgbClr val="FFFFFF"/>
              </a:solidFill>
              <a:effectLst/>
              <a:uLnTx/>
              <a:uFillTx/>
            </a:endParaRPr>
          </a:p>
        </p:txBody>
      </p:sp>
      <p:pic>
        <p:nvPicPr>
          <p:cNvPr id="6" name="Content Placeholder 5"/>
          <p:cNvPicPr>
            <a:picLocks noGrp="1" noChangeAspect="1"/>
          </p:cNvPicPr>
          <p:nvPr>
            <p:ph sz="half" idx="1"/>
          </p:nvPr>
        </p:nvPicPr>
        <p:blipFill>
          <a:blip r:embed="rId2"/>
          <a:stretch>
            <a:fillRect/>
          </a:stretch>
        </p:blipFill>
        <p:spPr>
          <a:xfrm>
            <a:off x="457200" y="2375276"/>
            <a:ext cx="4038600" cy="2975810"/>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48200" y="1863875"/>
            <a:ext cx="4038600" cy="3998613"/>
          </a:xfrm>
          <a:prstGeom prst="rect">
            <a:avLst/>
          </a:prstGeom>
        </p:spPr>
      </p:pic>
    </p:spTree>
    <p:extLst>
      <p:ext uri="{BB962C8B-B14F-4D97-AF65-F5344CB8AC3E}">
        <p14:creationId xmlns:p14="http://schemas.microsoft.com/office/powerpoint/2010/main" val="342242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10" name="Text Placeholder 9"/>
          <p:cNvSpPr>
            <a:spLocks noGrp="1"/>
          </p:cNvSpPr>
          <p:nvPr>
            <p:ph type="body" idx="1"/>
          </p:nvPr>
        </p:nvSpPr>
        <p:spPr/>
        <p:txBody>
          <a:bodyPr/>
          <a:lstStyle/>
          <a:p>
            <a:r>
              <a:rPr lang="en-US" dirty="0"/>
              <a:t>Old Business</a:t>
            </a:r>
          </a:p>
        </p:txBody>
      </p:sp>
      <p:sp>
        <p:nvSpPr>
          <p:cNvPr id="8" name="Content Placeholder 7"/>
          <p:cNvSpPr>
            <a:spLocks noGrp="1"/>
          </p:cNvSpPr>
          <p:nvPr>
            <p:ph sz="half" idx="2"/>
          </p:nvPr>
        </p:nvSpPr>
        <p:spPr/>
        <p:txBody>
          <a:bodyPr/>
          <a:lstStyle/>
          <a:p>
            <a:r>
              <a:rPr lang="en-US" dirty="0"/>
              <a:t>Review Action Items</a:t>
            </a:r>
          </a:p>
          <a:p>
            <a:r>
              <a:rPr lang="en-US" dirty="0"/>
              <a:t>Committee Plan Update</a:t>
            </a:r>
          </a:p>
          <a:p>
            <a:r>
              <a:rPr lang="en-US" dirty="0"/>
              <a:t>Marketing Plan Update</a:t>
            </a:r>
          </a:p>
          <a:p>
            <a:r>
              <a:rPr lang="en-US" dirty="0"/>
              <a:t>July Newsletter Topics</a:t>
            </a:r>
          </a:p>
        </p:txBody>
      </p:sp>
      <p:sp>
        <p:nvSpPr>
          <p:cNvPr id="11" name="Text Placeholder 10"/>
          <p:cNvSpPr>
            <a:spLocks noGrp="1"/>
          </p:cNvSpPr>
          <p:nvPr>
            <p:ph type="body" sz="quarter" idx="3"/>
          </p:nvPr>
        </p:nvSpPr>
        <p:spPr/>
        <p:txBody>
          <a:bodyPr/>
          <a:lstStyle/>
          <a:p>
            <a:r>
              <a:rPr lang="en-US" dirty="0"/>
              <a:t>New Business</a:t>
            </a:r>
          </a:p>
        </p:txBody>
      </p:sp>
      <p:sp>
        <p:nvSpPr>
          <p:cNvPr id="12" name="Content Placeholder 11"/>
          <p:cNvSpPr>
            <a:spLocks noGrp="1"/>
          </p:cNvSpPr>
          <p:nvPr>
            <p:ph sz="quarter" idx="4"/>
          </p:nvPr>
        </p:nvSpPr>
        <p:spPr/>
        <p:txBody>
          <a:bodyPr/>
          <a:lstStyle/>
          <a:p>
            <a:r>
              <a:rPr lang="en-US" dirty="0"/>
              <a:t>September Newsletter Topics</a:t>
            </a:r>
          </a:p>
          <a:p>
            <a:r>
              <a:rPr lang="en-US" dirty="0"/>
              <a:t>Council &amp; Working Group Updates</a:t>
            </a:r>
          </a:p>
          <a:p>
            <a:r>
              <a:rPr lang="en-US" dirty="0"/>
              <a:t>Review Social Media Assignments</a:t>
            </a:r>
          </a:p>
          <a:p>
            <a:r>
              <a:rPr lang="en-US" dirty="0"/>
              <a:t> </a:t>
            </a:r>
          </a:p>
        </p:txBody>
      </p:sp>
      <p:sp>
        <p:nvSpPr>
          <p:cNvPr id="7" name="Slide Number Placeholder 6"/>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587448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LinkedIn Group Analytics</a:t>
            </a:r>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30</a:t>
            </a:fld>
            <a:endParaRPr kumimoji="0" lang="en-US" sz="1400" b="1" i="0" u="none" strike="noStrike" kern="0" cap="none" spc="0" normalizeH="0" baseline="0" noProof="0" dirty="0">
              <a:ln>
                <a:noFill/>
              </a:ln>
              <a:solidFill>
                <a:srgbClr val="FFFFFF"/>
              </a:solidFill>
              <a:effectLst/>
              <a:uLnTx/>
              <a:uFillTx/>
            </a:endParaRPr>
          </a:p>
        </p:txBody>
      </p:sp>
      <p:sp>
        <p:nvSpPr>
          <p:cNvPr id="5" name="Content Placeholder 4"/>
          <p:cNvSpPr>
            <a:spLocks noGrp="1"/>
          </p:cNvSpPr>
          <p:nvPr>
            <p:ph sz="half" idx="2"/>
          </p:nvPr>
        </p:nvSpPr>
        <p:spPr/>
        <p:txBody>
          <a:bodyPr/>
          <a:lstStyle/>
          <a:p>
            <a:endParaRPr lang="en-US"/>
          </a:p>
        </p:txBody>
      </p:sp>
      <p:graphicFrame>
        <p:nvGraphicFramePr>
          <p:cNvPr id="8" name="Content Placeholder 7">
            <a:extLst>
              <a:ext uri="{FF2B5EF4-FFF2-40B4-BE49-F238E27FC236}">
                <a16:creationId xmlns:a16="http://schemas.microsoft.com/office/drawing/2014/main" id="{00000000-0008-0000-0000-00002C000000}"/>
              </a:ext>
            </a:extLst>
          </p:cNvPr>
          <p:cNvGraphicFramePr>
            <a:graphicFrameLocks noGrp="1"/>
          </p:cNvGraphicFramePr>
          <p:nvPr>
            <p:ph sz="half" idx="1"/>
            <p:extLst>
              <p:ext uri="{D42A27DB-BD31-4B8C-83A1-F6EECF244321}">
                <p14:modId xmlns:p14="http://schemas.microsoft.com/office/powerpoint/2010/main" val="1484513590"/>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095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Analytics</a:t>
            </a:r>
          </a:p>
        </p:txBody>
      </p:sp>
      <p:graphicFrame>
        <p:nvGraphicFramePr>
          <p:cNvPr id="7" name="Content Placeholder 6">
            <a:extLst>
              <a:ext uri="{FF2B5EF4-FFF2-40B4-BE49-F238E27FC236}">
                <a16:creationId xmlns:a16="http://schemas.microsoft.com/office/drawing/2014/main" id="{206585C2-3C14-496D-ABAB-A9F381BFFC33}"/>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31</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4243082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Analytics</a:t>
            </a:r>
          </a:p>
        </p:txBody>
      </p:sp>
      <p:sp>
        <p:nvSpPr>
          <p:cNvPr id="3" name="Text Placeholder 2"/>
          <p:cNvSpPr>
            <a:spLocks noGrp="1"/>
          </p:cNvSpPr>
          <p:nvPr>
            <p:ph type="body" idx="1"/>
          </p:nvPr>
        </p:nvSpPr>
        <p:spPr/>
        <p:txBody>
          <a:bodyPr/>
          <a:lstStyle/>
          <a:p>
            <a:r>
              <a:rPr lang="en-US" dirty="0"/>
              <a:t>Tweets vs New Followers</a:t>
            </a:r>
          </a:p>
        </p:txBody>
      </p:sp>
      <p:graphicFrame>
        <p:nvGraphicFramePr>
          <p:cNvPr id="7" name="Content Placeholder 6">
            <a:extLst>
              <a:ext uri="{FF2B5EF4-FFF2-40B4-BE49-F238E27FC236}">
                <a16:creationId xmlns:a16="http://schemas.microsoft.com/office/drawing/2014/main" id="{206585C2-3C14-496D-ABAB-A9F381BFFC33}"/>
              </a:ext>
            </a:extLst>
          </p:cNvPr>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p:txBody>
          <a:bodyPr>
            <a:normAutofit fontScale="92500" lnSpcReduction="20000"/>
          </a:bodyPr>
          <a:lstStyle/>
          <a:p>
            <a:r>
              <a:rPr lang="en-US" dirty="0"/>
              <a:t>Tweet Impressions to New Followers</a:t>
            </a:r>
          </a:p>
        </p:txBody>
      </p:sp>
      <p:graphicFrame>
        <p:nvGraphicFramePr>
          <p:cNvPr id="8" name="Content Placeholder 7">
            <a:extLst>
              <a:ext uri="{FF2B5EF4-FFF2-40B4-BE49-F238E27FC236}">
                <a16:creationId xmlns:a16="http://schemas.microsoft.com/office/drawing/2014/main" id="{206585C2-3C14-496D-ABAB-A9F381BFFC33}"/>
              </a:ext>
            </a:extLst>
          </p:cNvPr>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32</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03874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Analytics</a:t>
            </a:r>
          </a:p>
        </p:txBody>
      </p:sp>
      <p:sp>
        <p:nvSpPr>
          <p:cNvPr id="3" name="Text Placeholder 2"/>
          <p:cNvSpPr>
            <a:spLocks noGrp="1"/>
          </p:cNvSpPr>
          <p:nvPr>
            <p:ph type="body" idx="1"/>
          </p:nvPr>
        </p:nvSpPr>
        <p:spPr/>
        <p:txBody>
          <a:bodyPr>
            <a:normAutofit fontScale="92500" lnSpcReduction="20000"/>
          </a:bodyPr>
          <a:lstStyle/>
          <a:p>
            <a:r>
              <a:rPr lang="en-US" dirty="0"/>
              <a:t>Tweet Impressions to Profile Visits</a:t>
            </a:r>
          </a:p>
        </p:txBody>
      </p:sp>
      <p:graphicFrame>
        <p:nvGraphicFramePr>
          <p:cNvPr id="7" name="Content Placeholder 6">
            <a:extLst>
              <a:ext uri="{FF2B5EF4-FFF2-40B4-BE49-F238E27FC236}">
                <a16:creationId xmlns:a16="http://schemas.microsoft.com/office/drawing/2014/main" id="{206585C2-3C14-496D-ABAB-A9F381BFFC33}"/>
              </a:ext>
            </a:extLst>
          </p:cNvPr>
          <p:cNvGraphicFramePr>
            <a:graphicFrameLocks noGrp="1"/>
          </p:cNvGraphicFramePr>
          <p:nvPr>
            <p:ph sz="half" idx="2"/>
            <p:extLst>
              <p:ext uri="{D42A27DB-BD31-4B8C-83A1-F6EECF244321}">
                <p14:modId xmlns:p14="http://schemas.microsoft.com/office/powerpoint/2010/main" val="2998313324"/>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33</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142911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Analytics – Top Tweets</a:t>
            </a:r>
          </a:p>
        </p:txBody>
      </p:sp>
      <p:pic>
        <p:nvPicPr>
          <p:cNvPr id="12" name="Content Placeholder 11"/>
          <p:cNvPicPr>
            <a:picLocks noGrp="1" noChangeAspect="1"/>
          </p:cNvPicPr>
          <p:nvPr>
            <p:ph sz="half" idx="2"/>
          </p:nvPr>
        </p:nvPicPr>
        <p:blipFill>
          <a:blip r:embed="rId2"/>
          <a:stretch>
            <a:fillRect/>
          </a:stretch>
        </p:blipFill>
        <p:spPr>
          <a:xfrm>
            <a:off x="1981200" y="3962400"/>
            <a:ext cx="5334000" cy="1652011"/>
          </a:xfrm>
          <a:prstGeom prst="rect">
            <a:avLst/>
          </a:prstGeom>
        </p:spPr>
      </p:pic>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34</a:t>
            </a:fld>
            <a:endParaRPr kumimoji="0" lang="en-US" sz="1400" b="1" i="0" u="none" strike="noStrike" kern="0" cap="none" spc="0" normalizeH="0" baseline="0" noProof="0" dirty="0">
              <a:ln>
                <a:noFill/>
              </a:ln>
              <a:solidFill>
                <a:srgbClr val="FFFFFF"/>
              </a:solidFill>
              <a:effectLst/>
              <a:uLnTx/>
              <a:uFillTx/>
            </a:endParaRPr>
          </a:p>
        </p:txBody>
      </p:sp>
      <p:pic>
        <p:nvPicPr>
          <p:cNvPr id="11" name="Content Placeholder 10"/>
          <p:cNvPicPr>
            <a:picLocks noGrp="1" noChangeAspect="1"/>
          </p:cNvPicPr>
          <p:nvPr>
            <p:ph sz="half" idx="1"/>
          </p:nvPr>
        </p:nvPicPr>
        <p:blipFill>
          <a:blip r:embed="rId3"/>
          <a:stretch>
            <a:fillRect/>
          </a:stretch>
        </p:blipFill>
        <p:spPr>
          <a:xfrm>
            <a:off x="1981200" y="1828800"/>
            <a:ext cx="5334000" cy="1956651"/>
          </a:xfrm>
          <a:prstGeom prst="rect">
            <a:avLst/>
          </a:prstGeom>
        </p:spPr>
      </p:pic>
    </p:spTree>
    <p:extLst>
      <p:ext uri="{BB962C8B-B14F-4D97-AF65-F5344CB8AC3E}">
        <p14:creationId xmlns:p14="http://schemas.microsoft.com/office/powerpoint/2010/main" val="565273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Analytics – Top Tweets</a:t>
            </a:r>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35</a:t>
            </a:fld>
            <a:endParaRPr kumimoji="0" lang="en-US" sz="1400" b="1" i="0" u="none" strike="noStrike" kern="0" cap="none" spc="0" normalizeH="0" baseline="0" noProof="0" dirty="0">
              <a:ln>
                <a:noFill/>
              </a:ln>
              <a:solidFill>
                <a:srgbClr val="FFFFFF"/>
              </a:solidFill>
              <a:effectLst/>
              <a:uLnTx/>
              <a:uFillTx/>
            </a:endParaRPr>
          </a:p>
        </p:txBody>
      </p:sp>
      <p:pic>
        <p:nvPicPr>
          <p:cNvPr id="6" name="Content Placeholder 5"/>
          <p:cNvPicPr>
            <a:picLocks noGrp="1" noChangeAspect="1"/>
          </p:cNvPicPr>
          <p:nvPr>
            <p:ph sz="half" idx="1"/>
          </p:nvPr>
        </p:nvPicPr>
        <p:blipFill>
          <a:blip r:embed="rId2"/>
          <a:stretch>
            <a:fillRect/>
          </a:stretch>
        </p:blipFill>
        <p:spPr>
          <a:xfrm>
            <a:off x="1981200" y="1673988"/>
            <a:ext cx="5334000" cy="1880331"/>
          </a:xfrm>
          <a:prstGeom prst="rect">
            <a:avLst/>
          </a:prstGeom>
        </p:spPr>
      </p:pic>
      <p:pic>
        <p:nvPicPr>
          <p:cNvPr id="7" name="Content Placeholder 6"/>
          <p:cNvPicPr>
            <a:picLocks noGrp="1" noChangeAspect="1"/>
          </p:cNvPicPr>
          <p:nvPr>
            <p:ph sz="half" idx="2"/>
          </p:nvPr>
        </p:nvPicPr>
        <p:blipFill>
          <a:blip r:embed="rId3"/>
          <a:stretch>
            <a:fillRect/>
          </a:stretch>
        </p:blipFill>
        <p:spPr>
          <a:xfrm>
            <a:off x="1981200" y="3765408"/>
            <a:ext cx="5334000" cy="1642209"/>
          </a:xfrm>
          <a:prstGeom prst="rect">
            <a:avLst/>
          </a:prstGeom>
        </p:spPr>
      </p:pic>
    </p:spTree>
    <p:extLst>
      <p:ext uri="{BB962C8B-B14F-4D97-AF65-F5344CB8AC3E}">
        <p14:creationId xmlns:p14="http://schemas.microsoft.com/office/powerpoint/2010/main" val="3293835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Analytics</a:t>
            </a:r>
          </a:p>
        </p:txBody>
      </p:sp>
      <p:sp>
        <p:nvSpPr>
          <p:cNvPr id="3" name="Content Placeholder 2"/>
          <p:cNvSpPr>
            <a:spLocks noGrp="1"/>
          </p:cNvSpPr>
          <p:nvPr>
            <p:ph idx="1"/>
          </p:nvPr>
        </p:nvSpPr>
        <p:spPr/>
        <p:txBody>
          <a:bodyPr/>
          <a:lstStyle/>
          <a:p>
            <a:r>
              <a:rPr lang="en-US" dirty="0"/>
              <a:t>To Be Determined…Further review at Yearly Conference</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36</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800639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times to post - Twitter</a:t>
            </a:r>
          </a:p>
        </p:txBody>
      </p:sp>
      <p:sp>
        <p:nvSpPr>
          <p:cNvPr id="3" name="Content Placeholder 2"/>
          <p:cNvSpPr>
            <a:spLocks noGrp="1"/>
          </p:cNvSpPr>
          <p:nvPr>
            <p:ph sz="half" idx="1"/>
          </p:nvPr>
        </p:nvSpPr>
        <p:spPr/>
        <p:txBody>
          <a:bodyPr>
            <a:normAutofit fontScale="70000" lnSpcReduction="20000"/>
          </a:bodyPr>
          <a:lstStyle/>
          <a:p>
            <a:r>
              <a:rPr lang="en-US" dirty="0"/>
              <a:t>The optimal times to tweet are 12–3 p.m., with a peak best time at 5 p.m. During the workweek is the best, though some niches might have more active audiences on the weekend.</a:t>
            </a:r>
          </a:p>
          <a:p>
            <a:pPr lvl="1"/>
            <a:r>
              <a:rPr lang="en-US" dirty="0"/>
              <a:t>Wednesday at noon and 5–6 p.m.</a:t>
            </a:r>
          </a:p>
          <a:p>
            <a:pPr lvl="1"/>
            <a:r>
              <a:rPr lang="en-US" dirty="0"/>
              <a:t>Monday–Friday at 12–3 p.m. and 5 p.m.</a:t>
            </a:r>
          </a:p>
          <a:p>
            <a:pPr lvl="1"/>
            <a:r>
              <a:rPr lang="en-US" dirty="0"/>
              <a:t>Experiment with 2–3 a.m., 6–7 a.m., and 9–10 p.m.</a:t>
            </a:r>
          </a:p>
          <a:p>
            <a:r>
              <a:rPr lang="en-US" dirty="0"/>
              <a:t>When to tweet in general to increase retweets and </a:t>
            </a:r>
            <a:r>
              <a:rPr lang="en-US" dirty="0" err="1"/>
              <a:t>clickthroughs</a:t>
            </a:r>
            <a:r>
              <a:rPr lang="en-US" dirty="0"/>
              <a:t>:</a:t>
            </a:r>
          </a:p>
          <a:p>
            <a:pPr lvl="1"/>
            <a:r>
              <a:rPr lang="en-US" dirty="0"/>
              <a:t>5–6 p.m.</a:t>
            </a:r>
          </a:p>
          <a:p>
            <a:pPr lvl="1"/>
            <a:r>
              <a:rPr lang="en-US" dirty="0"/>
              <a:t>Noon specifically</a:t>
            </a:r>
          </a:p>
          <a:p>
            <a:pPr lvl="1"/>
            <a:r>
              <a:rPr lang="en-US" dirty="0"/>
              <a:t>3 p.m.</a:t>
            </a: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37</a:t>
            </a:fld>
            <a:endParaRPr kumimoji="0" lang="en-US" sz="1400" b="1" i="0" u="none" strike="noStrike" kern="0" cap="none" spc="0" normalizeH="0" baseline="0" noProof="0" dirty="0">
              <a:ln>
                <a:noFill/>
              </a:ln>
              <a:solidFill>
                <a:srgbClr val="FFFFFF"/>
              </a:solidFill>
              <a:effectLst/>
              <a:uLnTx/>
              <a:uFillTx/>
            </a:endParaRPr>
          </a:p>
        </p:txBody>
      </p:sp>
      <p:pic>
        <p:nvPicPr>
          <p:cNvPr id="6" name="Content Placeholder 5"/>
          <p:cNvPicPr>
            <a:picLocks noGrp="1" noChangeAspect="1"/>
          </p:cNvPicPr>
          <p:nvPr>
            <p:ph sz="half" idx="2"/>
          </p:nvPr>
        </p:nvPicPr>
        <p:blipFill>
          <a:blip r:embed="rId2"/>
          <a:stretch>
            <a:fillRect/>
          </a:stretch>
        </p:blipFill>
        <p:spPr>
          <a:xfrm>
            <a:off x="4648200" y="1767830"/>
            <a:ext cx="4038600" cy="4190703"/>
          </a:xfrm>
          <a:prstGeom prst="rect">
            <a:avLst/>
          </a:prstGeom>
        </p:spPr>
      </p:pic>
      <p:sp>
        <p:nvSpPr>
          <p:cNvPr id="7" name="Rectangle 6"/>
          <p:cNvSpPr/>
          <p:nvPr/>
        </p:nvSpPr>
        <p:spPr>
          <a:xfrm>
            <a:off x="1371600" y="6532469"/>
            <a:ext cx="4572000" cy="276999"/>
          </a:xfrm>
          <a:prstGeom prst="rect">
            <a:avLst/>
          </a:prstGeom>
        </p:spPr>
        <p:txBody>
          <a:bodyPr>
            <a:spAutoFit/>
          </a:bodyPr>
          <a:lstStyle/>
          <a:p>
            <a:r>
              <a:rPr lang="en-US" sz="1200" dirty="0"/>
              <a:t>https://coschedule.com/blog/best-times-to-post-on-social-media/</a:t>
            </a:r>
          </a:p>
        </p:txBody>
      </p:sp>
    </p:spTree>
    <p:extLst>
      <p:ext uri="{BB962C8B-B14F-4D97-AF65-F5344CB8AC3E}">
        <p14:creationId xmlns:p14="http://schemas.microsoft.com/office/powerpoint/2010/main" val="1433310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times to post - LinkedIn</a:t>
            </a:r>
          </a:p>
        </p:txBody>
      </p:sp>
      <p:sp>
        <p:nvSpPr>
          <p:cNvPr id="3" name="Content Placeholder 2"/>
          <p:cNvSpPr>
            <a:spLocks noGrp="1"/>
          </p:cNvSpPr>
          <p:nvPr>
            <p:ph sz="half" idx="1"/>
          </p:nvPr>
        </p:nvSpPr>
        <p:spPr/>
        <p:txBody>
          <a:bodyPr>
            <a:normAutofit fontScale="92500" lnSpcReduction="10000"/>
          </a:bodyPr>
          <a:lstStyle/>
          <a:p>
            <a:r>
              <a:rPr lang="en-US" dirty="0"/>
              <a:t>Midweek posting is optimal from 5–6 p.m.</a:t>
            </a:r>
          </a:p>
          <a:p>
            <a:pPr lvl="1"/>
            <a:r>
              <a:rPr lang="en-US" dirty="0"/>
              <a:t>Tuesday at 10–11 a.m.</a:t>
            </a:r>
          </a:p>
          <a:p>
            <a:pPr lvl="1"/>
            <a:r>
              <a:rPr lang="en-US" dirty="0"/>
              <a:t>Tuesday, Wednesday, and Thursday at 7:30–8:30 a.m., 12 p.m., and 5–6 p.m.</a:t>
            </a:r>
          </a:p>
          <a:p>
            <a:r>
              <a:rPr lang="en-US" dirty="0"/>
              <a:t>When to post on LinkedIn to get the most </a:t>
            </a:r>
            <a:r>
              <a:rPr lang="en-US" dirty="0" err="1"/>
              <a:t>clickthroughs</a:t>
            </a:r>
            <a:r>
              <a:rPr lang="en-US" dirty="0"/>
              <a:t>:</a:t>
            </a:r>
          </a:p>
          <a:p>
            <a:pPr lvl="1"/>
            <a:r>
              <a:rPr lang="en-US" dirty="0"/>
              <a:t>5–6 p.m.</a:t>
            </a:r>
          </a:p>
          <a:p>
            <a:pPr lvl="1"/>
            <a:r>
              <a:rPr lang="en-US" dirty="0"/>
              <a:t>7–8 a.m.</a:t>
            </a:r>
          </a:p>
          <a:p>
            <a:pPr lvl="1"/>
            <a:r>
              <a:rPr lang="en-US" dirty="0"/>
              <a:t>12 p.m.</a:t>
            </a: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38</a:t>
            </a:fld>
            <a:endParaRPr kumimoji="0" lang="en-US" sz="1400" b="1" i="0" u="none" strike="noStrike" kern="0" cap="none" spc="0" normalizeH="0" baseline="0" noProof="0" dirty="0">
              <a:ln>
                <a:noFill/>
              </a:ln>
              <a:solidFill>
                <a:srgbClr val="FFFFFF"/>
              </a:solidFill>
              <a:effectLst/>
              <a:uLnTx/>
              <a:uFillTx/>
            </a:endParaRPr>
          </a:p>
        </p:txBody>
      </p:sp>
      <p:pic>
        <p:nvPicPr>
          <p:cNvPr id="2050" name="Picture 2" descr="When Should You Post On Linked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71600" y="6532469"/>
            <a:ext cx="4572000" cy="276999"/>
          </a:xfrm>
          <a:prstGeom prst="rect">
            <a:avLst/>
          </a:prstGeom>
        </p:spPr>
        <p:txBody>
          <a:bodyPr>
            <a:spAutoFit/>
          </a:bodyPr>
          <a:lstStyle/>
          <a:p>
            <a:r>
              <a:rPr lang="en-US" sz="1200" dirty="0"/>
              <a:t>https://coschedule.com/blog/best-times-to-post-on-social-media/</a:t>
            </a:r>
          </a:p>
        </p:txBody>
      </p:sp>
    </p:spTree>
    <p:extLst>
      <p:ext uri="{BB962C8B-B14F-4D97-AF65-F5344CB8AC3E}">
        <p14:creationId xmlns:p14="http://schemas.microsoft.com/office/powerpoint/2010/main" val="178833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times to post - Facebook</a:t>
            </a:r>
          </a:p>
        </p:txBody>
      </p:sp>
      <p:sp>
        <p:nvSpPr>
          <p:cNvPr id="3" name="Content Placeholder 2"/>
          <p:cNvSpPr>
            <a:spLocks noGrp="1"/>
          </p:cNvSpPr>
          <p:nvPr>
            <p:ph sz="half" idx="1"/>
          </p:nvPr>
        </p:nvSpPr>
        <p:spPr/>
        <p:txBody>
          <a:bodyPr>
            <a:normAutofit fontScale="77500" lnSpcReduction="20000"/>
          </a:bodyPr>
          <a:lstStyle/>
          <a:p>
            <a:r>
              <a:rPr lang="en-US" dirty="0"/>
              <a:t>The best time to post on Facebook is 1–4 p.m. late into the week and on weekends.</a:t>
            </a:r>
          </a:p>
          <a:p>
            <a:pPr lvl="1"/>
            <a:r>
              <a:rPr lang="en-US" dirty="0"/>
              <a:t>Saturday and Sunday at 12–1 p.m.</a:t>
            </a:r>
          </a:p>
          <a:p>
            <a:pPr lvl="1"/>
            <a:r>
              <a:rPr lang="en-US" dirty="0"/>
              <a:t>Thursday and Friday at 1–4 p.m.</a:t>
            </a:r>
          </a:p>
          <a:p>
            <a:pPr lvl="1"/>
            <a:r>
              <a:rPr lang="en-US" dirty="0"/>
              <a:t>Wednesday at 3 p.m.</a:t>
            </a:r>
          </a:p>
          <a:p>
            <a:endParaRPr lang="en-US" dirty="0"/>
          </a:p>
          <a:p>
            <a:r>
              <a:rPr lang="en-US" dirty="0"/>
              <a:t>When to post on Facebook in general to increase your shares and </a:t>
            </a:r>
            <a:r>
              <a:rPr lang="en-US" dirty="0" err="1"/>
              <a:t>clickthroughs</a:t>
            </a:r>
            <a:r>
              <a:rPr lang="en-US" dirty="0"/>
              <a:t>:</a:t>
            </a:r>
          </a:p>
          <a:p>
            <a:pPr lvl="1"/>
            <a:r>
              <a:rPr lang="en-US" dirty="0"/>
              <a:t>1 p.m.</a:t>
            </a:r>
          </a:p>
          <a:p>
            <a:pPr lvl="1"/>
            <a:r>
              <a:rPr lang="en-US" dirty="0"/>
              <a:t>3 p.m.</a:t>
            </a:r>
          </a:p>
          <a:p>
            <a:pPr lvl="1"/>
            <a:r>
              <a:rPr lang="en-US" dirty="0"/>
              <a:t>9 a.m.</a:t>
            </a: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39</a:t>
            </a:fld>
            <a:endParaRPr kumimoji="0" lang="en-US" sz="1400" b="1" i="0" u="none" strike="noStrike" kern="0" cap="none" spc="0" normalizeH="0" baseline="0" noProof="0" dirty="0">
              <a:ln>
                <a:noFill/>
              </a:ln>
              <a:solidFill>
                <a:srgbClr val="FFFFFF"/>
              </a:solidFill>
              <a:effectLst/>
              <a:uLnTx/>
              <a:uFillTx/>
            </a:endParaRPr>
          </a:p>
        </p:txBody>
      </p:sp>
      <p:pic>
        <p:nvPicPr>
          <p:cNvPr id="1026" name="Picture 2" descr="Best Time to Post On Faceboo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23248"/>
            <a:ext cx="4038600" cy="427986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1600" y="6532469"/>
            <a:ext cx="4572000" cy="276999"/>
          </a:xfrm>
          <a:prstGeom prst="rect">
            <a:avLst/>
          </a:prstGeom>
        </p:spPr>
        <p:txBody>
          <a:bodyPr>
            <a:spAutoFit/>
          </a:bodyPr>
          <a:lstStyle/>
          <a:p>
            <a:r>
              <a:rPr lang="en-US" sz="1200" dirty="0"/>
              <a:t>https://coschedule.com/blog/best-times-to-post-on-social-media/</a:t>
            </a:r>
          </a:p>
        </p:txBody>
      </p:sp>
    </p:spTree>
    <p:extLst>
      <p:ext uri="{BB962C8B-B14F-4D97-AF65-F5344CB8AC3E}">
        <p14:creationId xmlns:p14="http://schemas.microsoft.com/office/powerpoint/2010/main" val="236478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10" name="Text Placeholder 9"/>
          <p:cNvSpPr>
            <a:spLocks noGrp="1"/>
          </p:cNvSpPr>
          <p:nvPr>
            <p:ph type="body" idx="1"/>
          </p:nvPr>
        </p:nvSpPr>
        <p:spPr/>
        <p:txBody>
          <a:bodyPr/>
          <a:lstStyle/>
          <a:p>
            <a:r>
              <a:rPr lang="en-US" dirty="0"/>
              <a:t>Social Media and Analytics</a:t>
            </a:r>
          </a:p>
        </p:txBody>
      </p:sp>
      <p:sp>
        <p:nvSpPr>
          <p:cNvPr id="8" name="Content Placeholder 7"/>
          <p:cNvSpPr>
            <a:spLocks noGrp="1"/>
          </p:cNvSpPr>
          <p:nvPr>
            <p:ph sz="half" idx="2"/>
          </p:nvPr>
        </p:nvSpPr>
        <p:spPr/>
        <p:txBody>
          <a:bodyPr/>
          <a:lstStyle/>
          <a:p>
            <a:r>
              <a:rPr lang="en-US" dirty="0"/>
              <a:t>Social Media Platform, Website and Google Analytics</a:t>
            </a:r>
          </a:p>
          <a:p>
            <a:r>
              <a:rPr lang="en-US" dirty="0"/>
              <a:t>Social media insights and learnings from Social Media Marketing World 2017</a:t>
            </a:r>
          </a:p>
          <a:p>
            <a:r>
              <a:rPr lang="en-US" dirty="0"/>
              <a:t>Guidelines development for Social Media Task Force</a:t>
            </a:r>
          </a:p>
        </p:txBody>
      </p:sp>
      <p:sp>
        <p:nvSpPr>
          <p:cNvPr id="11" name="Text Placeholder 10"/>
          <p:cNvSpPr>
            <a:spLocks noGrp="1"/>
          </p:cNvSpPr>
          <p:nvPr>
            <p:ph type="body" sz="quarter" idx="3"/>
          </p:nvPr>
        </p:nvSpPr>
        <p:spPr/>
        <p:txBody>
          <a:bodyPr/>
          <a:lstStyle/>
          <a:p>
            <a:endParaRPr lang="en-US" dirty="0"/>
          </a:p>
        </p:txBody>
      </p:sp>
      <p:sp>
        <p:nvSpPr>
          <p:cNvPr id="12" name="Content Placeholder 11"/>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54078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Times to Post – Google+</a:t>
            </a:r>
          </a:p>
        </p:txBody>
      </p:sp>
      <p:sp>
        <p:nvSpPr>
          <p:cNvPr id="3" name="Content Placeholder 2"/>
          <p:cNvSpPr>
            <a:spLocks noGrp="1"/>
          </p:cNvSpPr>
          <p:nvPr>
            <p:ph sz="half" idx="1"/>
          </p:nvPr>
        </p:nvSpPr>
        <p:spPr/>
        <p:txBody>
          <a:bodyPr>
            <a:normAutofit/>
          </a:bodyPr>
          <a:lstStyle/>
          <a:p>
            <a:r>
              <a:rPr lang="en-US" dirty="0"/>
              <a:t>The beginning of the workday morning is optimal for Google+.</a:t>
            </a:r>
          </a:p>
          <a:p>
            <a:pPr lvl="1"/>
            <a:r>
              <a:rPr lang="en-US" dirty="0"/>
              <a:t>Wednesday at 9 a.m.</a:t>
            </a:r>
          </a:p>
          <a:p>
            <a:pPr lvl="1"/>
            <a:r>
              <a:rPr lang="en-US" dirty="0"/>
              <a:t>Weekdays at 9–11 a.m.</a:t>
            </a:r>
          </a:p>
          <a:p>
            <a:r>
              <a:rPr lang="en-US" dirty="0"/>
              <a:t>When to post on Google+ in general:</a:t>
            </a:r>
          </a:p>
          <a:p>
            <a:pPr lvl="1"/>
            <a:r>
              <a:rPr lang="en-US" dirty="0"/>
              <a:t>9 a.m.</a:t>
            </a:r>
          </a:p>
          <a:p>
            <a:pPr lvl="1"/>
            <a:r>
              <a:rPr lang="en-US" dirty="0"/>
              <a:t>11 a.m.</a:t>
            </a:r>
          </a:p>
          <a:p>
            <a:pPr lvl="1"/>
            <a:r>
              <a:rPr lang="en-US" dirty="0"/>
              <a:t>12–1 p.m.</a:t>
            </a: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40</a:t>
            </a:fld>
            <a:endParaRPr kumimoji="0" lang="en-US" sz="1400" b="1" i="0" u="none" strike="noStrike" kern="0" cap="none" spc="0" normalizeH="0" baseline="0" noProof="0" dirty="0">
              <a:ln>
                <a:noFill/>
              </a:ln>
              <a:solidFill>
                <a:srgbClr val="FFFFFF"/>
              </a:solidFill>
              <a:effectLst/>
              <a:uLnTx/>
              <a:uFillTx/>
            </a:endParaRPr>
          </a:p>
        </p:txBody>
      </p:sp>
      <p:pic>
        <p:nvPicPr>
          <p:cNvPr id="4098" name="Picture 2" descr="Best Time to Post on Goog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38637"/>
            <a:ext cx="4038600" cy="40490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1600" y="6532469"/>
            <a:ext cx="4572000" cy="276999"/>
          </a:xfrm>
          <a:prstGeom prst="rect">
            <a:avLst/>
          </a:prstGeom>
        </p:spPr>
        <p:txBody>
          <a:bodyPr>
            <a:spAutoFit/>
          </a:bodyPr>
          <a:lstStyle/>
          <a:p>
            <a:r>
              <a:rPr lang="en-US" sz="1200" dirty="0"/>
              <a:t>https://coschedule.com/blog/best-times-to-post-on-social-media/</a:t>
            </a:r>
          </a:p>
        </p:txBody>
      </p:sp>
    </p:spTree>
    <p:extLst>
      <p:ext uri="{BB962C8B-B14F-4D97-AF65-F5344CB8AC3E}">
        <p14:creationId xmlns:p14="http://schemas.microsoft.com/office/powerpoint/2010/main" val="622266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Posting Frequencies</a:t>
            </a: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41</a:t>
            </a:fld>
            <a:endParaRPr kumimoji="0" lang="en-US" sz="1400" b="1" i="0" u="none" strike="noStrike" kern="0" cap="none" spc="0" normalizeH="0" baseline="0" noProof="0" dirty="0">
              <a:ln>
                <a:noFill/>
              </a:ln>
              <a:solidFill>
                <a:srgbClr val="FFFFFF"/>
              </a:solidFill>
              <a:effectLst/>
              <a:uLnTx/>
              <a:uFillTx/>
            </a:endParaRPr>
          </a:p>
        </p:txBody>
      </p:sp>
      <p:sp>
        <p:nvSpPr>
          <p:cNvPr id="6" name="Rectangle 5"/>
          <p:cNvSpPr/>
          <p:nvPr/>
        </p:nvSpPr>
        <p:spPr>
          <a:xfrm>
            <a:off x="1447800" y="6400800"/>
            <a:ext cx="4572000" cy="276999"/>
          </a:xfrm>
          <a:prstGeom prst="rect">
            <a:avLst/>
          </a:prstGeom>
        </p:spPr>
        <p:txBody>
          <a:bodyPr>
            <a:spAutoFit/>
          </a:bodyPr>
          <a:lstStyle/>
          <a:p>
            <a:r>
              <a:rPr lang="en-US" sz="1200" dirty="0"/>
              <a:t>https://coschedule.com/blog/how-often-to-post-on-social-media/</a:t>
            </a:r>
          </a:p>
        </p:txBody>
      </p:sp>
      <p:pic>
        <p:nvPicPr>
          <p:cNvPr id="10" name="Picture 2" descr="http://coschedule.com/blog/wp-content/uploads/Blog-Nathan-How-Often-to-Post-infographic-2.pn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3" t="51372" r="93" b="36842"/>
          <a:stretch/>
        </p:blipFill>
        <p:spPr bwMode="auto">
          <a:xfrm>
            <a:off x="4648200" y="1233680"/>
            <a:ext cx="4038600" cy="37906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coschedule.com/blog/wp-content/uploads/Blog-Nathan-How-Often-to-Post-infographic-2.pn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8676" b="66680"/>
          <a:stretch/>
        </p:blipFill>
        <p:spPr bwMode="auto">
          <a:xfrm>
            <a:off x="457200" y="1233679"/>
            <a:ext cx="4038600" cy="470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3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Posting Frequencies</a:t>
            </a:r>
          </a:p>
        </p:txBody>
      </p:sp>
      <p:sp>
        <p:nvSpPr>
          <p:cNvPr id="5" name="Slide Number Placeholder 4"/>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42</a:t>
            </a:fld>
            <a:endParaRPr kumimoji="0" lang="en-US" sz="1400" b="1" i="0" u="none" strike="noStrike" kern="0" cap="none" spc="0" normalizeH="0" baseline="0" noProof="0" dirty="0">
              <a:ln>
                <a:noFill/>
              </a:ln>
              <a:solidFill>
                <a:srgbClr val="FFFFFF"/>
              </a:solidFill>
              <a:effectLst/>
              <a:uLnTx/>
              <a:uFillTx/>
            </a:endParaRPr>
          </a:p>
        </p:txBody>
      </p:sp>
      <p:sp>
        <p:nvSpPr>
          <p:cNvPr id="6" name="Rectangle 5"/>
          <p:cNvSpPr/>
          <p:nvPr/>
        </p:nvSpPr>
        <p:spPr>
          <a:xfrm>
            <a:off x="1447800" y="6400800"/>
            <a:ext cx="4572000" cy="276999"/>
          </a:xfrm>
          <a:prstGeom prst="rect">
            <a:avLst/>
          </a:prstGeom>
        </p:spPr>
        <p:txBody>
          <a:bodyPr>
            <a:spAutoFit/>
          </a:bodyPr>
          <a:lstStyle/>
          <a:p>
            <a:r>
              <a:rPr lang="en-US" sz="1200" dirty="0"/>
              <a:t>https://coschedule.com/blog/how-often-to-post-on-social-media/</a:t>
            </a:r>
          </a:p>
        </p:txBody>
      </p:sp>
      <p:pic>
        <p:nvPicPr>
          <p:cNvPr id="10" name="Picture 2" descr="http://coschedule.com/blog/wp-content/uploads/Blog-Nathan-How-Often-to-Post-infographic-2.pn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62808" b="25921"/>
          <a:stretch/>
        </p:blipFill>
        <p:spPr bwMode="auto">
          <a:xfrm>
            <a:off x="4648200" y="1981200"/>
            <a:ext cx="4038600" cy="36248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coschedule.com/blog/wp-content/uploads/Blog-Nathan-How-Often-to-Post-infographic-2.pn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7540" b="81520"/>
          <a:stretch/>
        </p:blipFill>
        <p:spPr bwMode="auto">
          <a:xfrm>
            <a:off x="457200" y="1967878"/>
            <a:ext cx="4038600" cy="351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25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Posting Frequencies</a:t>
            </a:r>
          </a:p>
        </p:txBody>
      </p:sp>
      <p:sp>
        <p:nvSpPr>
          <p:cNvPr id="5" name="Content Placeholder 4"/>
          <p:cNvSpPr>
            <a:spLocks noGrp="1"/>
          </p:cNvSpPr>
          <p:nvPr>
            <p:ph idx="1"/>
          </p:nvPr>
        </p:nvSpPr>
        <p:spPr/>
        <p:txBody>
          <a:bodyPr>
            <a:normAutofit/>
          </a:bodyPr>
          <a:lstStyle/>
          <a:p>
            <a:r>
              <a:rPr lang="en-US" dirty="0"/>
              <a:t>Facebook</a:t>
            </a:r>
          </a:p>
          <a:p>
            <a:pPr lvl="1"/>
            <a:r>
              <a:rPr lang="en-US" dirty="0"/>
              <a:t>According to </a:t>
            </a:r>
            <a:r>
              <a:rPr lang="en-US" dirty="0">
                <a:hlinkClick r:id="rId2"/>
              </a:rPr>
              <a:t>a study from Hubspot.com</a:t>
            </a:r>
            <a:r>
              <a:rPr lang="en-US" dirty="0"/>
              <a:t>, if you have  smaller following, posting twice a day will actually result in about 50% fewer clicks per post.</a:t>
            </a:r>
          </a:p>
          <a:p>
            <a:pPr lvl="1"/>
            <a:r>
              <a:rPr lang="en-US" dirty="0"/>
              <a:t>This means that, your total number of clicks will still be higher than if you were posting only a few times a week, but your engagement per post will be reduced.</a:t>
            </a:r>
          </a:p>
          <a:p>
            <a:pPr lvl="1"/>
            <a:r>
              <a:rPr lang="en-US" dirty="0"/>
              <a:t>Conversely, if you post a mere 1-5 times a month, your clicks per post will almost double. This is one of the </a:t>
            </a:r>
            <a:r>
              <a:rPr lang="en-US" dirty="0">
                <a:hlinkClick r:id="rId3"/>
              </a:rPr>
              <a:t>fastest ways to get more traffic</a:t>
            </a:r>
            <a:r>
              <a:rPr lang="en-US" dirty="0"/>
              <a:t> to your site, set a goal and get posting.</a:t>
            </a:r>
          </a:p>
          <a:p>
            <a:pPr lvl="1"/>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43</a:t>
            </a:fld>
            <a:endParaRPr kumimoji="0" lang="en-US" sz="1400" b="1" i="0" u="none" strike="noStrike" kern="0" cap="none" spc="0" normalizeH="0" baseline="0" noProof="0" dirty="0">
              <a:ln>
                <a:noFill/>
              </a:ln>
              <a:solidFill>
                <a:srgbClr val="FFFFFF"/>
              </a:solidFill>
              <a:effectLst/>
              <a:uLnTx/>
              <a:uFillTx/>
            </a:endParaRPr>
          </a:p>
        </p:txBody>
      </p:sp>
      <p:sp>
        <p:nvSpPr>
          <p:cNvPr id="7" name="Rectangle 6"/>
          <p:cNvSpPr/>
          <p:nvPr/>
        </p:nvSpPr>
        <p:spPr>
          <a:xfrm>
            <a:off x="1371600" y="6297839"/>
            <a:ext cx="4572000" cy="461665"/>
          </a:xfrm>
          <a:prstGeom prst="rect">
            <a:avLst/>
          </a:prstGeom>
        </p:spPr>
        <p:txBody>
          <a:bodyPr>
            <a:spAutoFit/>
          </a:bodyPr>
          <a:lstStyle/>
          <a:p>
            <a:r>
              <a:rPr lang="en-US" sz="1200" dirty="0"/>
              <a:t>https://www.forbes.com/sites/neilpatel/2016/09/12/how-frequently-you-should-post-on-social-media-according-to-the-pros/2/</a:t>
            </a:r>
          </a:p>
        </p:txBody>
      </p:sp>
    </p:spTree>
    <p:extLst>
      <p:ext uri="{BB962C8B-B14F-4D97-AF65-F5344CB8AC3E}">
        <p14:creationId xmlns:p14="http://schemas.microsoft.com/office/powerpoint/2010/main" val="1237210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Posting Frequencies</a:t>
            </a:r>
          </a:p>
        </p:txBody>
      </p:sp>
      <p:sp>
        <p:nvSpPr>
          <p:cNvPr id="5" name="Content Placeholder 4"/>
          <p:cNvSpPr>
            <a:spLocks noGrp="1"/>
          </p:cNvSpPr>
          <p:nvPr>
            <p:ph idx="1"/>
          </p:nvPr>
        </p:nvSpPr>
        <p:spPr/>
        <p:txBody>
          <a:bodyPr>
            <a:normAutofit fontScale="92500" lnSpcReduction="10000"/>
          </a:bodyPr>
          <a:lstStyle/>
          <a:p>
            <a:r>
              <a:rPr lang="en-US" dirty="0"/>
              <a:t>Twitter</a:t>
            </a:r>
          </a:p>
          <a:p>
            <a:pPr lvl="1"/>
            <a:r>
              <a:rPr lang="en-US" dirty="0"/>
              <a:t>The ideal number of times to tweet per day depends almost entirely on your goals. For example, if you are looking to optimize your engagement per tweet, then 1-5 tweets per day is where it’s at.</a:t>
            </a:r>
          </a:p>
          <a:p>
            <a:pPr lvl="1"/>
            <a:r>
              <a:rPr lang="en-US" dirty="0"/>
              <a:t>However, if you want to generate more total responses, then you can tweet your heart out. The study found that even tweeting 50 times a day did not have any adverse effects on your account!</a:t>
            </a:r>
          </a:p>
          <a:p>
            <a:pPr lvl="2"/>
            <a:r>
              <a:rPr lang="en-US" dirty="0"/>
              <a:t>However, it is important to keep something in mind when it comes to your Twitter marketing. If you are spending hours each day writing out 50 tweets, those are hours that could be spent on activities that do more to drive up the bottom line.</a:t>
            </a:r>
          </a:p>
          <a:p>
            <a:pPr lvl="1"/>
            <a:r>
              <a:rPr lang="en-US" dirty="0"/>
              <a:t>While you certainly can focus your Twitter marketing on generating a massive number of responses, I recommend you focus on engagement.</a:t>
            </a:r>
          </a:p>
          <a:p>
            <a:pPr lvl="1"/>
            <a:r>
              <a:rPr lang="en-US" dirty="0"/>
              <a:t>1-5 tweets a day will not take too much time, will increase audience engagement, and will leave you with the time you need to focus on more important parts of your business.</a:t>
            </a:r>
          </a:p>
          <a:p>
            <a:pPr lvl="1"/>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44</a:t>
            </a:fld>
            <a:endParaRPr kumimoji="0" lang="en-US" sz="1400" b="1" i="0" u="none" strike="noStrike" kern="0" cap="none" spc="0" normalizeH="0" baseline="0" noProof="0" dirty="0">
              <a:ln>
                <a:noFill/>
              </a:ln>
              <a:solidFill>
                <a:srgbClr val="FFFFFF"/>
              </a:solidFill>
              <a:effectLst/>
              <a:uLnTx/>
              <a:uFillTx/>
            </a:endParaRPr>
          </a:p>
        </p:txBody>
      </p:sp>
      <p:sp>
        <p:nvSpPr>
          <p:cNvPr id="3" name="Rectangle 2"/>
          <p:cNvSpPr/>
          <p:nvPr/>
        </p:nvSpPr>
        <p:spPr>
          <a:xfrm>
            <a:off x="1371600" y="6297839"/>
            <a:ext cx="4572000" cy="461665"/>
          </a:xfrm>
          <a:prstGeom prst="rect">
            <a:avLst/>
          </a:prstGeom>
        </p:spPr>
        <p:txBody>
          <a:bodyPr>
            <a:spAutoFit/>
          </a:bodyPr>
          <a:lstStyle/>
          <a:p>
            <a:r>
              <a:rPr lang="en-US" sz="1200" dirty="0"/>
              <a:t>https://www.forbes.com/sites/neilpatel/2016/09/12/how-frequently-you-should-post-on-social-media-according-to-the-pros/2/</a:t>
            </a:r>
          </a:p>
        </p:txBody>
      </p:sp>
    </p:spTree>
    <p:extLst>
      <p:ext uri="{BB962C8B-B14F-4D97-AF65-F5344CB8AC3E}">
        <p14:creationId xmlns:p14="http://schemas.microsoft.com/office/powerpoint/2010/main" val="336342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Development for </a:t>
            </a:r>
            <a:br>
              <a:rPr lang="en-US" dirty="0"/>
            </a:br>
            <a:r>
              <a:rPr lang="en-US" dirty="0"/>
              <a:t>Social Media Task Force</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45</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944928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Content Ideas</a:t>
            </a:r>
          </a:p>
        </p:txBody>
      </p:sp>
      <p:sp>
        <p:nvSpPr>
          <p:cNvPr id="3" name="Content Placeholder 2"/>
          <p:cNvSpPr>
            <a:spLocks noGrp="1"/>
          </p:cNvSpPr>
          <p:nvPr>
            <p:ph idx="1"/>
          </p:nvPr>
        </p:nvSpPr>
        <p:spPr/>
        <p:txBody>
          <a:bodyPr/>
          <a:lstStyle/>
          <a:p>
            <a:r>
              <a:rPr lang="en-US" dirty="0"/>
              <a:t>Videos</a:t>
            </a:r>
          </a:p>
          <a:p>
            <a:r>
              <a:rPr lang="en-US" dirty="0"/>
              <a:t>Case Studies </a:t>
            </a:r>
          </a:p>
          <a:p>
            <a:r>
              <a:rPr lang="en-US" dirty="0"/>
              <a:t>Calculators</a:t>
            </a:r>
          </a:p>
          <a:p>
            <a:pPr fontAlgn="base"/>
            <a:r>
              <a:rPr lang="en-US" dirty="0"/>
              <a:t>Accomplishments </a:t>
            </a:r>
          </a:p>
          <a:p>
            <a:pPr fontAlgn="base"/>
            <a:r>
              <a:rPr lang="en-US" dirty="0"/>
              <a:t>Releases of documentation </a:t>
            </a:r>
          </a:p>
          <a:p>
            <a:pPr fontAlgn="base"/>
            <a:r>
              <a:rPr lang="en-US" dirty="0"/>
              <a:t>Progress on connectivity work </a:t>
            </a:r>
          </a:p>
          <a:p>
            <a:pPr fontAlgn="base"/>
            <a:r>
              <a:rPr lang="en-US" dirty="0"/>
              <a:t>Updates on Council or Group work </a:t>
            </a:r>
          </a:p>
          <a:p>
            <a:pPr fontAlgn="base"/>
            <a:r>
              <a:rPr lang="en-US" dirty="0"/>
              <a:t>Any ag-related content that interests you </a:t>
            </a:r>
          </a:p>
          <a:p>
            <a:pPr fontAlgn="base"/>
            <a:r>
              <a:rPr lang="en-US" dirty="0"/>
              <a:t>What's happening in the ag industry </a:t>
            </a:r>
          </a:p>
          <a:p>
            <a:pPr fontAlgn="base"/>
            <a:r>
              <a:rPr lang="en-US" dirty="0"/>
              <a:t>Conference experiences or upcoming conferences of note</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46</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150597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47</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590435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Meeting!  All </a:t>
            </a:r>
            <a:r>
              <a:rPr lang="en-US"/>
              <a:t>are welcome!</a:t>
            </a:r>
            <a:endParaRPr lang="en-US" dirty="0"/>
          </a:p>
        </p:txBody>
      </p:sp>
      <p:sp>
        <p:nvSpPr>
          <p:cNvPr id="3" name="Content Placeholder 2"/>
          <p:cNvSpPr>
            <a:spLocks noGrp="1"/>
          </p:cNvSpPr>
          <p:nvPr>
            <p:ph idx="1"/>
          </p:nvPr>
        </p:nvSpPr>
        <p:spPr/>
        <p:txBody>
          <a:bodyPr/>
          <a:lstStyle/>
          <a:p>
            <a:r>
              <a:rPr lang="en-US" dirty="0"/>
              <a:t>Next Meeting is via conference call</a:t>
            </a:r>
          </a:p>
          <a:p>
            <a:r>
              <a:rPr lang="en-US" dirty="0"/>
              <a:t>July 6th @ 3:00- 4:00pm EST</a:t>
            </a:r>
          </a:p>
          <a:p>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48</a:t>
            </a:fld>
            <a:endParaRPr kumimoji="0" lang="en-US" sz="1400" b="1" i="0" u="none" strike="noStrike" kern="0" cap="none" spc="0" normalizeH="0" baseline="0" noProof="0" dirty="0">
              <a:ln>
                <a:noFill/>
              </a:ln>
              <a:solidFill>
                <a:srgbClr val="FFFFFF"/>
              </a:solidFill>
              <a:effectLst/>
              <a:uLnTx/>
              <a:uFillTx/>
            </a:endParaRPr>
          </a:p>
        </p:txBody>
      </p:sp>
      <p:graphicFrame>
        <p:nvGraphicFramePr>
          <p:cNvPr id="5" name="Table 4"/>
          <p:cNvGraphicFramePr>
            <a:graphicFrameLocks noGrp="1"/>
          </p:cNvGraphicFramePr>
          <p:nvPr>
            <p:extLst>
              <p:ext uri="{D42A27DB-BD31-4B8C-83A1-F6EECF244321}">
                <p14:modId xmlns:p14="http://schemas.microsoft.com/office/powerpoint/2010/main" val="2335244992"/>
              </p:ext>
            </p:extLst>
          </p:nvPr>
        </p:nvGraphicFramePr>
        <p:xfrm>
          <a:off x="838200" y="2667000"/>
          <a:ext cx="7467600" cy="1272540"/>
        </p:xfrm>
        <a:graphic>
          <a:graphicData uri="http://schemas.openxmlformats.org/drawingml/2006/table">
            <a:tbl>
              <a:tblPr/>
              <a:tblGrid>
                <a:gridCol w="2435086">
                  <a:extLst>
                    <a:ext uri="{9D8B030D-6E8A-4147-A177-3AD203B41FA5}">
                      <a16:colId xmlns:a16="http://schemas.microsoft.com/office/drawing/2014/main" val="1373920095"/>
                    </a:ext>
                  </a:extLst>
                </a:gridCol>
                <a:gridCol w="5032514">
                  <a:extLst>
                    <a:ext uri="{9D8B030D-6E8A-4147-A177-3AD203B41FA5}">
                      <a16:colId xmlns:a16="http://schemas.microsoft.com/office/drawing/2014/main" val="469353531"/>
                    </a:ext>
                  </a:extLst>
                </a:gridCol>
              </a:tblGrid>
              <a:tr h="457200">
                <a:tc>
                  <a:txBody>
                    <a:bodyPr/>
                    <a:lstStyle/>
                    <a:p>
                      <a:pPr algn="l" fontAlgn="t"/>
                      <a:r>
                        <a:rPr lang="en-US" b="1" dirty="0">
                          <a:solidFill>
                            <a:srgbClr val="000000"/>
                          </a:solidFill>
                          <a:effectLst/>
                        </a:rPr>
                        <a:t>Web (Screen Sharing)</a:t>
                      </a:r>
                    </a:p>
                  </a:txBody>
                  <a:tcPr marL="95250" marR="95250" marT="66675" marB="666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t"/>
                      <a:r>
                        <a:rPr lang="en-US" u="none" strike="noStrike" dirty="0">
                          <a:solidFill>
                            <a:srgbClr val="326CA6"/>
                          </a:solidFill>
                          <a:effectLst/>
                          <a:hlinkClick r:id="rId2"/>
                        </a:rPr>
                        <a:t>https://global.gotomeeting.com/join/914234637</a:t>
                      </a:r>
                      <a:endParaRPr lang="en-US" dirty="0">
                        <a:effectLst/>
                      </a:endParaRPr>
                    </a:p>
                  </a:txBody>
                  <a:tcPr marL="95250" marR="95250" marT="66675" marB="666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2617836"/>
                  </a:ext>
                </a:extLst>
              </a:tr>
              <a:tr h="356355">
                <a:tc>
                  <a:txBody>
                    <a:bodyPr/>
                    <a:lstStyle/>
                    <a:p>
                      <a:pPr algn="l" fontAlgn="t"/>
                      <a:r>
                        <a:rPr lang="en-US" b="1">
                          <a:solidFill>
                            <a:srgbClr val="000000"/>
                          </a:solidFill>
                          <a:effectLst/>
                        </a:rPr>
                        <a:t>Audio (VOIP/Phone)</a:t>
                      </a:r>
                    </a:p>
                  </a:txBody>
                  <a:tcPr marL="95250" marR="95250" marT="66675" marB="666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t"/>
                      <a:r>
                        <a:rPr lang="en-US">
                          <a:effectLst/>
                        </a:rPr>
                        <a:t>1 (872) 240-3212</a:t>
                      </a:r>
                    </a:p>
                  </a:txBody>
                  <a:tcPr marL="95250" marR="95250" marT="66675" marB="666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60894694"/>
                  </a:ext>
                </a:extLst>
              </a:tr>
              <a:tr h="356355">
                <a:tc>
                  <a:txBody>
                    <a:bodyPr/>
                    <a:lstStyle/>
                    <a:p>
                      <a:pPr algn="l" fontAlgn="t"/>
                      <a:r>
                        <a:rPr lang="en-US" b="1">
                          <a:solidFill>
                            <a:srgbClr val="000000"/>
                          </a:solidFill>
                          <a:effectLst/>
                        </a:rPr>
                        <a:t>Access Code</a:t>
                      </a:r>
                    </a:p>
                  </a:txBody>
                  <a:tcPr marL="95250" marR="95250" marT="66675" marB="666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F0F0"/>
                    </a:solidFill>
                  </a:tcPr>
                </a:tc>
                <a:tc>
                  <a:txBody>
                    <a:bodyPr/>
                    <a:lstStyle/>
                    <a:p>
                      <a:pPr algn="l" fontAlgn="t"/>
                      <a:r>
                        <a:rPr lang="en-US" dirty="0">
                          <a:effectLst/>
                        </a:rPr>
                        <a:t>914-234-637</a:t>
                      </a:r>
                    </a:p>
                  </a:txBody>
                  <a:tcPr marL="95250" marR="95250" marT="66675" marB="666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54242792"/>
                  </a:ext>
                </a:extLst>
              </a:tr>
            </a:tbl>
          </a:graphicData>
        </a:graphic>
      </p:graphicFrame>
    </p:spTree>
    <p:extLst>
      <p:ext uri="{BB962C8B-B14F-4D97-AF65-F5344CB8AC3E}">
        <p14:creationId xmlns:p14="http://schemas.microsoft.com/office/powerpoint/2010/main" val="160990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AgGateway Antitrust Guidelines </a:t>
            </a:r>
          </a:p>
        </p:txBody>
      </p:sp>
      <p:sp>
        <p:nvSpPr>
          <p:cNvPr id="3" name="Content Placeholder 2"/>
          <p:cNvSpPr>
            <a:spLocks noGrp="1"/>
          </p:cNvSpPr>
          <p:nvPr>
            <p:ph idx="1"/>
          </p:nvPr>
        </p:nvSpPr>
        <p:spPr/>
        <p:txBody>
          <a:bodyPr>
            <a:normAutofit fontScale="85000" lnSpcReduction="20000"/>
          </a:bodyPr>
          <a:lstStyle/>
          <a:p>
            <a:r>
              <a:rPr lang="en-US" dirty="0"/>
              <a:t>While some activities among competitors are both legal and beneficial to the industry, group activities of competitors are inherently suspect under the antitrust laws. Agreements or combinations between or among competitors need not be formal to raise questions under antitrust laws, but may include any kind of understanding, formal or informal, secretive or public, under which each of the participants can reasonably expect that another will follow a particular course of action.</a:t>
            </a:r>
          </a:p>
          <a:p>
            <a:r>
              <a:rPr lang="en-US" dirty="0"/>
              <a:t>Each of you is responsible to see that topics, which may give an appearance of an agreement that would violate the antitrust laws, are not discussed at your meetings. It is the responsibility of each participant in the first instance to avoid raising improper subjects for discussion. This reminder has been prepared to assure that participants in meetings are aware of this obligation.</a:t>
            </a:r>
          </a:p>
          <a:p>
            <a:r>
              <a:rPr lang="en-US" dirty="0"/>
              <a:t>A copy of the Antitrust Guidelines must be provided at every meeting to its participants. If meeting is via telephone, an electronic form must be sent to its participants prior to the conference call. </a:t>
            </a:r>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5</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8128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&amp; </a:t>
            </a:r>
            <a:br>
              <a:rPr lang="en-US" dirty="0"/>
            </a:br>
            <a:r>
              <a:rPr lang="en-US" dirty="0"/>
              <a:t>Roll Call</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6</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33067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lstStyle/>
          <a:p>
            <a:r>
              <a:rPr lang="en-US" dirty="0"/>
              <a:t>Name</a:t>
            </a:r>
          </a:p>
          <a:p>
            <a:r>
              <a:rPr lang="en-US" dirty="0"/>
              <a:t>Company</a:t>
            </a:r>
          </a:p>
          <a:p>
            <a:r>
              <a:rPr lang="en-US" dirty="0"/>
              <a:t>Title</a:t>
            </a:r>
          </a:p>
          <a:p>
            <a:r>
              <a:rPr lang="en-US" dirty="0"/>
              <a:t>Time in AgGateway</a:t>
            </a:r>
          </a:p>
          <a:p>
            <a:r>
              <a:rPr lang="en-US" dirty="0"/>
              <a:t>Hoping to get out of the MYM</a:t>
            </a:r>
          </a:p>
          <a:p>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7</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13859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Business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5815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Overview</a:t>
            </a:r>
          </a:p>
        </p:txBody>
      </p:sp>
      <p:sp>
        <p:nvSpPr>
          <p:cNvPr id="3" name="Content Placeholder 2"/>
          <p:cNvSpPr>
            <a:spLocks noGrp="1"/>
          </p:cNvSpPr>
          <p:nvPr>
            <p:ph idx="1"/>
          </p:nvPr>
        </p:nvSpPr>
        <p:spPr/>
        <p:txBody>
          <a:bodyPr/>
          <a:lstStyle/>
          <a:p>
            <a:pPr fontAlgn="base"/>
            <a:r>
              <a:rPr lang="en-US" dirty="0"/>
              <a:t>The committee seeks to communicate to members, potential members and the industry the benefits of involvement in AgGateway and </a:t>
            </a:r>
            <a:r>
              <a:rPr lang="en-US" dirty="0" err="1"/>
              <a:t>eBusiness</a:t>
            </a:r>
            <a:r>
              <a:rPr lang="en-US" dirty="0"/>
              <a:t>. The committee is responsible for managing the monthly newsletter, website and social media, as well as reviewing and contributing to annual communications plans. </a:t>
            </a:r>
          </a:p>
          <a:p>
            <a:pPr fontAlgn="base"/>
            <a:r>
              <a:rPr lang="en-US" dirty="0"/>
              <a:t>The committee is involved in all efforts to spread the word about upcoming activities, AgGateway successes and future projects. We also provide support to councils and other AgGateway groups, particularly to the membership and conference committees.</a:t>
            </a:r>
          </a:p>
          <a:p>
            <a:endParaRPr lang="en-US" dirty="0"/>
          </a:p>
        </p:txBody>
      </p:sp>
      <p:sp>
        <p:nvSpPr>
          <p:cNvPr id="4" name="Slide Number Placeholder 3"/>
          <p:cNvSpPr>
            <a:spLocks noGrp="1"/>
          </p:cNvSpPr>
          <p:nvPr>
            <p:ph type="sldNum" sz="quarter" idx="4"/>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fld id="{ADE3A8B2-84D3-49A8-8E03-921EE22FAEA7}" type="slidenum">
              <a:rPr kumimoji="0" lang="en-US" sz="1400" b="1" i="0" u="none" strike="noStrike" kern="0" cap="none" spc="0" normalizeH="0" baseline="0" noProof="0" smtClean="0">
                <a:ln>
                  <a:noFill/>
                </a:ln>
                <a:solidFill>
                  <a:srgbClr val="FFFFFF"/>
                </a:solidFill>
                <a:effectLst/>
                <a:uLnTx/>
                <a:uFillTx/>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en-US" sz="1400" b="1"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1083330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1585</Words>
  <Application>Microsoft Office PowerPoint</Application>
  <PresentationFormat>On-screen Show (4:3)</PresentationFormat>
  <Paragraphs>321</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Cambria</vt:lpstr>
      <vt:lpstr>Custom Design</vt:lpstr>
      <vt:lpstr>Mid-Year Meeting Communications Committee</vt:lpstr>
      <vt:lpstr>Agenda</vt:lpstr>
      <vt:lpstr>Agenda</vt:lpstr>
      <vt:lpstr>Agenda</vt:lpstr>
      <vt:lpstr>AgGateway Antitrust Guidelines </vt:lpstr>
      <vt:lpstr>Introductions &amp;  Roll Call</vt:lpstr>
      <vt:lpstr>Introductions</vt:lpstr>
      <vt:lpstr>Old Business</vt:lpstr>
      <vt:lpstr>Committee Overview</vt:lpstr>
      <vt:lpstr>Review Action Items</vt:lpstr>
      <vt:lpstr>Committee Plan Review</vt:lpstr>
      <vt:lpstr>Committee Plan Review</vt:lpstr>
      <vt:lpstr>Committee Plan Review</vt:lpstr>
      <vt:lpstr>Communications Committee Plan Update for 2nd Half of 2017</vt:lpstr>
      <vt:lpstr>Promotional Focus – Q3 &amp; Q4</vt:lpstr>
      <vt:lpstr>Promotional Focus – Q3 &amp; Q4</vt:lpstr>
      <vt:lpstr>Promotional Focus – Q3 &amp; Q4</vt:lpstr>
      <vt:lpstr>July Newsletter</vt:lpstr>
      <vt:lpstr>New Business</vt:lpstr>
      <vt:lpstr>August Newsletter</vt:lpstr>
      <vt:lpstr>Council &amp; Working Group Updates</vt:lpstr>
      <vt:lpstr>Council &amp; Working Group Updates</vt:lpstr>
      <vt:lpstr>Social Media Calendar</vt:lpstr>
      <vt:lpstr>Other Discussion Items</vt:lpstr>
      <vt:lpstr>Social Media  and Analytics</vt:lpstr>
      <vt:lpstr>LinkedIn Analytics - Reach</vt:lpstr>
      <vt:lpstr>LinkedIn Analytics Engagement</vt:lpstr>
      <vt:lpstr>LinkedIn Analytics –  Top Post Samples</vt:lpstr>
      <vt:lpstr>LinkedIn Analytics –  Top Post Samples</vt:lpstr>
      <vt:lpstr>LinkedIn Group Analytics</vt:lpstr>
      <vt:lpstr>Twitter Analytics</vt:lpstr>
      <vt:lpstr>Twitter Analytics</vt:lpstr>
      <vt:lpstr>Twitter Analytics</vt:lpstr>
      <vt:lpstr>Twitter Analytics – Top Tweets</vt:lpstr>
      <vt:lpstr>Twitter Analytics – Top Tweets</vt:lpstr>
      <vt:lpstr>Website Analytics</vt:lpstr>
      <vt:lpstr>Best times to post - Twitter</vt:lpstr>
      <vt:lpstr>Best times to post - LinkedIn</vt:lpstr>
      <vt:lpstr>Best times to post - Facebook</vt:lpstr>
      <vt:lpstr>Best Times to Post – Google+</vt:lpstr>
      <vt:lpstr>Posting Frequencies</vt:lpstr>
      <vt:lpstr>Posting Frequencies</vt:lpstr>
      <vt:lpstr>Posting Frequencies</vt:lpstr>
      <vt:lpstr>Posting Frequencies</vt:lpstr>
      <vt:lpstr>Guidelines Development for  Social Media Task Force</vt:lpstr>
      <vt:lpstr>Content Ideas</vt:lpstr>
      <vt:lpstr>Wrap Up</vt:lpstr>
      <vt:lpstr>Next Meeting!  All are welcome!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J Nolfo</cp:lastModifiedBy>
  <cp:revision>143</cp:revision>
  <cp:lastPrinted>2013-03-18T17:39:17Z</cp:lastPrinted>
  <dcterms:created xsi:type="dcterms:W3CDTF">2013-03-13T19:30:33Z</dcterms:created>
  <dcterms:modified xsi:type="dcterms:W3CDTF">2017-06-16T13:48:58Z</dcterms:modified>
</cp:coreProperties>
</file>